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6" r:id="rId3"/>
    <p:sldId id="257" r:id="rId4"/>
    <p:sldId id="258" r:id="rId5"/>
    <p:sldId id="259" r:id="rId6"/>
    <p:sldId id="260" r:id="rId7"/>
    <p:sldId id="264" r:id="rId8"/>
    <p:sldId id="265" r:id="rId9"/>
    <p:sldId id="266" r:id="rId10"/>
    <p:sldId id="261" r:id="rId11"/>
    <p:sldId id="263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4" autoAdjust="0"/>
    <p:restoredTop sz="94600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69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7078FE6-4F18-4084-9CCE-E9C23174E5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pull dir="ru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A91F3-0F9E-423E-B35F-D470AC693203}" type="datetimeFigureOut">
              <a:rPr lang="ru-RU" smtClean="0"/>
              <a:pPr/>
              <a:t>21.08.2011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E2C01-71B7-4C92-9233-105E420F31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 spd="med">
    <p:pull dir="ru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819400"/>
            <a:ext cx="8143932" cy="3038492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ru-RU" b="0" cap="none" spc="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Тема:</a:t>
            </a:r>
          </a:p>
          <a:p>
            <a:r>
              <a:rPr lang="ru-RU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«Виды предложений </a:t>
            </a:r>
          </a:p>
          <a:p>
            <a:r>
              <a:rPr lang="ru-RU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 цели высказывания и по интонации»</a:t>
            </a:r>
            <a:endParaRPr lang="ru-RU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prstTxWarp prst="textWave1">
              <a:avLst/>
            </a:prstTxWarp>
          </a:bodyPr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Русский язык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28698"/>
          </a:xfrm>
        </p:spPr>
        <p:txBody>
          <a:bodyPr>
            <a:prstTxWarp prst="textPlain">
              <a:avLst>
                <a:gd name="adj" fmla="val 49680"/>
              </a:avLst>
            </a:prstTxWarp>
            <a:normAutofit/>
          </a:bodyPr>
          <a:lstStyle/>
          <a:p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Определите по началу предложения, каким оно будет.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488" y="2071678"/>
            <a:ext cx="5948184" cy="402737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 кем вы, гости …</a:t>
            </a:r>
          </a:p>
          <a:p>
            <a:r>
              <a:rPr lang="ru-RU" sz="3600" dirty="0" smtClean="0"/>
              <a:t>Однажды в студёную …</a:t>
            </a:r>
          </a:p>
          <a:p>
            <a:r>
              <a:rPr lang="ru-RU" sz="3600" dirty="0" smtClean="0"/>
              <a:t>А ты сам ступай …</a:t>
            </a:r>
          </a:p>
          <a:p>
            <a:r>
              <a:rPr lang="ru-RU" sz="3600" dirty="0" smtClean="0"/>
              <a:t>А где мой …</a:t>
            </a:r>
          </a:p>
          <a:p>
            <a:r>
              <a:rPr lang="ru-RU" sz="3600" dirty="0" smtClean="0"/>
              <a:t>Пусть струится …</a:t>
            </a:r>
            <a:endParaRPr lang="ru-RU" sz="3600" dirty="0"/>
          </a:p>
        </p:txBody>
      </p:sp>
      <p:pic>
        <p:nvPicPr>
          <p:cNvPr id="5" name="Рисунок 4" descr="Рисунок1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928802"/>
            <a:ext cx="2466667" cy="3171429"/>
          </a:xfrm>
          <a:prstGeom prst="rect">
            <a:avLst/>
          </a:prstGeom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5157806"/>
          </a:xfrm>
        </p:spPr>
        <p:txBody>
          <a:bodyPr>
            <a:prstTxWarp prst="textPlain">
              <a:avLst/>
            </a:prstTxWarp>
            <a:normAutofit/>
          </a:bodyPr>
          <a:lstStyle/>
          <a:p>
            <a:r>
              <a:rPr lang="ru-RU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Списать, расставить знаки в конце предложений. Вставить пропущенные орфограммы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428596" y="785794"/>
            <a:ext cx="2362200" cy="8572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2786050" y="1428736"/>
            <a:ext cx="6357950" cy="4667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       Почему же подснежники растут </a:t>
            </a:r>
            <a:r>
              <a:rPr lang="ru-RU" sz="3600" dirty="0" err="1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з</a:t>
            </a:r>
            <a:r>
              <a:rPr lang="ru-RU" sz="3600" dirty="0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…мой почему </a:t>
            </a:r>
            <a:r>
              <a:rPr lang="ru-RU" sz="3600" dirty="0" err="1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сп</a:t>
            </a:r>
            <a:r>
              <a:rPr lang="ru-RU" sz="3600" dirty="0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…</a:t>
            </a:r>
            <a:r>
              <a:rPr lang="ru-RU" sz="3600" dirty="0" err="1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шат</a:t>
            </a:r>
            <a:r>
              <a:rPr lang="ru-RU" sz="3600" dirty="0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ru-RU" sz="3600" dirty="0" err="1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цв</a:t>
            </a:r>
            <a:r>
              <a:rPr lang="ru-RU" sz="3600" dirty="0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…</a:t>
            </a:r>
            <a:r>
              <a:rPr lang="ru-RU" sz="3600" dirty="0" err="1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сти</a:t>
            </a:r>
            <a:r>
              <a:rPr lang="ru-RU" sz="3600" dirty="0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 эти </a:t>
            </a:r>
            <a:r>
              <a:rPr lang="ru-RU" sz="3600" dirty="0" err="1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цв</a:t>
            </a:r>
            <a:r>
              <a:rPr lang="ru-RU" sz="3600" dirty="0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…ты очень любят свет в голом л…су света </a:t>
            </a:r>
            <a:r>
              <a:rPr lang="ru-RU" sz="3600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очень много зацв</a:t>
            </a:r>
            <a:r>
              <a:rPr lang="ru-RU" sz="3600" dirty="0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…тай же скорей, весенний </a:t>
            </a:r>
            <a:r>
              <a:rPr lang="ru-RU" sz="3600" dirty="0" err="1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цв</a:t>
            </a:r>
            <a:r>
              <a:rPr lang="ru-RU" sz="3600" dirty="0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…ток</a:t>
            </a:r>
            <a:endParaRPr lang="ru-RU" sz="3600" dirty="0">
              <a:ln>
                <a:solidFill>
                  <a:srgbClr val="00B050"/>
                </a:solidFill>
              </a:ln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57260"/>
          </a:xfrm>
        </p:spPr>
        <p:txBody>
          <a:bodyPr>
            <a:prstTxWarp prst="textDeflate">
              <a:avLst/>
            </a:prstTxWarp>
          </a:bodyPr>
          <a:lstStyle/>
          <a:p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Минутка чистописания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</a:rPr>
              <a:t>В воде купался, а сух остался.</a:t>
            </a:r>
          </a:p>
          <a:p>
            <a:pPr>
              <a:buNone/>
            </a:pPr>
            <a:endParaRPr lang="ru-RU" sz="3600" dirty="0" smtClean="0">
              <a:ln>
                <a:solidFill>
                  <a:srgbClr val="C00000"/>
                </a:solidFill>
              </a:ln>
              <a:solidFill>
                <a:srgbClr val="00B050"/>
              </a:solidFill>
            </a:endParaRPr>
          </a:p>
          <a:p>
            <a:pPr>
              <a:buNone/>
            </a:pPr>
            <a:endParaRPr lang="ru-RU" sz="3600" dirty="0" smtClean="0">
              <a:ln>
                <a:solidFill>
                  <a:srgbClr val="C00000"/>
                </a:solidFill>
              </a:ln>
              <a:solidFill>
                <a:srgbClr val="00B050"/>
              </a:solidFill>
            </a:endParaRPr>
          </a:p>
          <a:p>
            <a:pPr>
              <a:buNone/>
            </a:pPr>
            <a:endParaRPr lang="ru-RU" sz="3600" dirty="0" smtClean="0">
              <a:ln>
                <a:solidFill>
                  <a:srgbClr val="C00000"/>
                </a:solidFill>
              </a:ln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36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</a:rPr>
              <a:t>Гг</a:t>
            </a:r>
            <a:r>
              <a:rPr lang="ru-RU" sz="36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</a:rPr>
              <a:t>   </a:t>
            </a:r>
            <a:r>
              <a:rPr lang="ru-RU" sz="36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</a:rPr>
              <a:t>гг</a:t>
            </a:r>
            <a:r>
              <a:rPr lang="ru-RU" sz="36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</a:rPr>
              <a:t>   </a:t>
            </a:r>
            <a:r>
              <a:rPr lang="ru-RU" sz="36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</a:rPr>
              <a:t>ге</a:t>
            </a:r>
            <a:r>
              <a:rPr lang="ru-RU" sz="36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</a:rPr>
              <a:t>   гл</a:t>
            </a:r>
            <a:endParaRPr lang="ru-RU" sz="3600" dirty="0">
              <a:ln>
                <a:solidFill>
                  <a:srgbClr val="C00000"/>
                </a:solidFill>
              </a:ln>
              <a:solidFill>
                <a:srgbClr val="00B050"/>
              </a:solidFill>
            </a:endParaRPr>
          </a:p>
        </p:txBody>
      </p:sp>
      <p:pic>
        <p:nvPicPr>
          <p:cNvPr id="4" name="Рисунок 3" descr="Image80[1].jpg"/>
          <p:cNvPicPr>
            <a:picLocks noChangeAspect="1"/>
          </p:cNvPicPr>
          <p:nvPr/>
        </p:nvPicPr>
        <p:blipFill>
          <a:blip r:embed="rId2"/>
          <a:srcRect t="33333" r="65458" b="30208"/>
          <a:stretch>
            <a:fillRect/>
          </a:stretch>
        </p:blipFill>
        <p:spPr>
          <a:xfrm>
            <a:off x="6215074" y="3357562"/>
            <a:ext cx="2234774" cy="250033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00B05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28698"/>
          </a:xfrm>
        </p:spPr>
        <p:txBody>
          <a:bodyPr>
            <a:prstTxWarp prst="textDeflate">
              <a:avLst/>
            </a:prstTxWarp>
          </a:bodyPr>
          <a:lstStyle/>
          <a:p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Словарная работа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5984" y="2143116"/>
            <a:ext cx="6519688" cy="395593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3600" dirty="0" smtClean="0">
                <a:solidFill>
                  <a:srgbClr val="002060"/>
                </a:solidFill>
              </a:rPr>
              <a:t>В…круг,  д…</a:t>
            </a:r>
            <a:r>
              <a:rPr lang="ru-RU" sz="3600" dirty="0" err="1" smtClean="0">
                <a:solidFill>
                  <a:srgbClr val="002060"/>
                </a:solidFill>
              </a:rPr>
              <a:t>журный</a:t>
            </a:r>
            <a:r>
              <a:rPr lang="ru-RU" sz="3600" dirty="0" smtClean="0">
                <a:solidFill>
                  <a:srgbClr val="002060"/>
                </a:solidFill>
              </a:rPr>
              <a:t>,  </a:t>
            </a:r>
            <a:r>
              <a:rPr lang="ru-RU" sz="3600" dirty="0" err="1" smtClean="0">
                <a:solidFill>
                  <a:srgbClr val="002060"/>
                </a:solidFill>
              </a:rPr>
              <a:t>з</a:t>
            </a:r>
            <a:r>
              <a:rPr lang="ru-RU" sz="3600" dirty="0" smtClean="0">
                <a:solidFill>
                  <a:srgbClr val="002060"/>
                </a:solidFill>
              </a:rPr>
              <a:t>…вод,  за…</a:t>
            </a:r>
            <a:r>
              <a:rPr lang="ru-RU" sz="3600" dirty="0" err="1" smtClean="0">
                <a:solidFill>
                  <a:srgbClr val="002060"/>
                </a:solidFill>
              </a:rPr>
              <a:t>ц</a:t>
            </a:r>
            <a:r>
              <a:rPr lang="ru-RU" sz="3600" dirty="0" smtClean="0">
                <a:solidFill>
                  <a:srgbClr val="002060"/>
                </a:solidFill>
              </a:rPr>
              <a:t>, к…р…</a:t>
            </a:r>
            <a:r>
              <a:rPr lang="ru-RU" sz="3600" dirty="0" err="1" smtClean="0">
                <a:solidFill>
                  <a:srgbClr val="002060"/>
                </a:solidFill>
              </a:rPr>
              <a:t>ндаш</a:t>
            </a:r>
            <a:r>
              <a:rPr lang="ru-RU" sz="3600" dirty="0" smtClean="0">
                <a:solidFill>
                  <a:srgbClr val="002060"/>
                </a:solidFill>
              </a:rPr>
              <a:t>,  п…</a:t>
            </a:r>
            <a:r>
              <a:rPr lang="ru-RU" sz="3600" dirty="0" err="1" smtClean="0">
                <a:solidFill>
                  <a:srgbClr val="002060"/>
                </a:solidFill>
              </a:rPr>
              <a:t>льто</a:t>
            </a:r>
            <a:r>
              <a:rPr lang="ru-RU" sz="3600" dirty="0" smtClean="0">
                <a:solidFill>
                  <a:srgbClr val="002060"/>
                </a:solidFill>
              </a:rPr>
              <a:t>,  …</a:t>
            </a:r>
            <a:r>
              <a:rPr lang="ru-RU" sz="3600" dirty="0" err="1" smtClean="0">
                <a:solidFill>
                  <a:srgbClr val="002060"/>
                </a:solidFill>
              </a:rPr>
              <a:t>гурец</a:t>
            </a:r>
            <a:r>
              <a:rPr lang="ru-RU" sz="3600" dirty="0" smtClean="0">
                <a:solidFill>
                  <a:srgbClr val="002060"/>
                </a:solidFill>
              </a:rPr>
              <a:t>, т…</a:t>
            </a:r>
            <a:r>
              <a:rPr lang="ru-RU" sz="3600" dirty="0" err="1" smtClean="0">
                <a:solidFill>
                  <a:srgbClr val="002060"/>
                </a:solidFill>
              </a:rPr>
              <a:t>варищ</a:t>
            </a:r>
            <a:r>
              <a:rPr lang="ru-RU" sz="3600" dirty="0" smtClean="0">
                <a:solidFill>
                  <a:srgbClr val="002060"/>
                </a:solidFill>
              </a:rPr>
              <a:t>,  р…бота,  с…</a:t>
            </a:r>
            <a:r>
              <a:rPr lang="ru-RU" sz="3600" dirty="0" err="1" smtClean="0">
                <a:solidFill>
                  <a:srgbClr val="002060"/>
                </a:solidFill>
              </a:rPr>
              <a:t>поги</a:t>
            </a:r>
            <a:r>
              <a:rPr lang="ru-RU" sz="3600" dirty="0" smtClean="0">
                <a:solidFill>
                  <a:srgbClr val="002060"/>
                </a:solidFill>
              </a:rPr>
              <a:t>.</a:t>
            </a: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знайк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428868"/>
            <a:ext cx="1835675" cy="290036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00B05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Plain">
              <a:avLst/>
            </a:prstTxWarp>
          </a:bodyPr>
          <a:lstStyle/>
          <a:p>
            <a:r>
              <a:rPr lang="ru-RU" b="1" dirty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Работа по теме</a:t>
            </a:r>
            <a:endParaRPr lang="ru-RU" b="1" dirty="0">
              <a:ln w="12700">
                <a:solidFill>
                  <a:srgbClr val="C00000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800" dirty="0" smtClean="0"/>
              <a:t>- Кряк, снеси нас домой!</a:t>
            </a:r>
          </a:p>
          <a:p>
            <a:pPr>
              <a:buNone/>
            </a:pPr>
            <a:r>
              <a:rPr lang="ru-RU" sz="2800" dirty="0" smtClean="0"/>
              <a:t> - А где вы живёте?</a:t>
            </a:r>
          </a:p>
          <a:p>
            <a:pPr>
              <a:buNone/>
            </a:pPr>
            <a:r>
              <a:rPr lang="ru-RU" sz="2800" dirty="0" smtClean="0"/>
              <a:t> - В муравейнике за лесом.</a:t>
            </a:r>
            <a:endParaRPr lang="ru-RU" sz="2800" dirty="0"/>
          </a:p>
        </p:txBody>
      </p:sp>
      <p:pic>
        <p:nvPicPr>
          <p:cNvPr id="5" name="Рисунок 4" descr="МУРАВЬИ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3929066"/>
            <a:ext cx="1297388" cy="2112561"/>
          </a:xfrm>
          <a:prstGeom prst="rect">
            <a:avLst/>
          </a:prstGeom>
        </p:spPr>
      </p:pic>
      <p:pic>
        <p:nvPicPr>
          <p:cNvPr id="6" name="Рисунок 5" descr="utka[1].jpg"/>
          <p:cNvPicPr>
            <a:picLocks noChangeAspect="1"/>
          </p:cNvPicPr>
          <p:nvPr/>
        </p:nvPicPr>
        <p:blipFill>
          <a:blip r:embed="rId3"/>
          <a:srcRect b="25105"/>
          <a:stretch>
            <a:fillRect/>
          </a:stretch>
        </p:blipFill>
        <p:spPr>
          <a:xfrm>
            <a:off x="1285852" y="3643314"/>
            <a:ext cx="2401824" cy="242889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214942" y="1571612"/>
            <a:ext cx="3714776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Побудительное 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14942" y="2143116"/>
            <a:ext cx="3714776" cy="4286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Вопросительное 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214942" y="2714620"/>
            <a:ext cx="3714776" cy="42862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Повествовательное 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Рисунок3рав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142984"/>
            <a:ext cx="6286512" cy="35273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b="1" i="1" dirty="0" smtClean="0"/>
              <a:t>По цели всегда различай предложения:</a:t>
            </a:r>
          </a:p>
          <a:p>
            <a:pPr>
              <a:buNone/>
            </a:pPr>
            <a:r>
              <a:rPr lang="ru-RU" sz="3200" b="1" i="1" dirty="0" smtClean="0"/>
              <a:t>В </a:t>
            </a:r>
            <a:r>
              <a:rPr lang="ru-RU" sz="3200" b="1" i="1" dirty="0" smtClean="0"/>
              <a:t>повествовательном – сообщение,</a:t>
            </a:r>
          </a:p>
          <a:p>
            <a:pPr>
              <a:buNone/>
            </a:pPr>
            <a:r>
              <a:rPr lang="ru-RU" sz="3200" b="1" i="1" dirty="0" smtClean="0"/>
              <a:t>Вопрос </a:t>
            </a:r>
            <a:r>
              <a:rPr lang="ru-RU" sz="3200" b="1" i="1" dirty="0" smtClean="0"/>
              <a:t>– в вопросительном/Даёшь ответ?/,</a:t>
            </a:r>
          </a:p>
          <a:p>
            <a:pPr>
              <a:buNone/>
            </a:pPr>
            <a:r>
              <a:rPr lang="ru-RU" sz="3200" b="1" i="1" dirty="0" smtClean="0"/>
              <a:t>А </a:t>
            </a:r>
            <a:r>
              <a:rPr lang="ru-RU" sz="3200" b="1" i="1" dirty="0" smtClean="0"/>
              <a:t>в побудительном – просьба, совет.</a:t>
            </a:r>
            <a:endParaRPr lang="ru-RU" sz="3200" b="1" i="1" dirty="0"/>
          </a:p>
        </p:txBody>
      </p:sp>
      <p:pic>
        <p:nvPicPr>
          <p:cNvPr id="5" name="Рисунок 4" descr="homewor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198" y="1214422"/>
            <a:ext cx="2290764" cy="2648039"/>
          </a:xfrm>
          <a:prstGeom prst="rect">
            <a:avLst/>
          </a:prstGeom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Рисунок1сч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572"/>
            <a:ext cx="8501090" cy="6814856"/>
          </a:xfrm>
          <a:prstGeom prst="rect">
            <a:avLst/>
          </a:prstGeom>
        </p:spPr>
      </p:pic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3714744" y="0"/>
            <a:ext cx="2555872" cy="1600200"/>
          </a:xfrm>
        </p:spPr>
        <p:txBody>
          <a:bodyPr/>
          <a:lstStyle/>
          <a:p>
            <a:r>
              <a:rPr lang="ru-RU" dirty="0">
                <a:solidFill>
                  <a:schemeClr val="hlink"/>
                </a:solidFill>
              </a:rPr>
              <a:t>Точка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500430" y="1071546"/>
            <a:ext cx="3776662" cy="3657600"/>
          </a:xfrm>
        </p:spPr>
        <p:txBody>
          <a:bodyPr/>
          <a:lstStyle/>
          <a:p>
            <a:endParaRPr lang="ru-RU" sz="2800" i="1" dirty="0"/>
          </a:p>
          <a:p>
            <a:pPr>
              <a:buFontTx/>
              <a:buNone/>
            </a:pPr>
            <a:r>
              <a:rPr lang="ru-RU" sz="2800" i="1" dirty="0"/>
              <a:t>Я маковой крупинкой</a:t>
            </a:r>
          </a:p>
          <a:p>
            <a:pPr>
              <a:buFontTx/>
              <a:buNone/>
            </a:pPr>
            <a:r>
              <a:rPr lang="ru-RU" sz="2800" i="1" dirty="0"/>
              <a:t>Упала на тропинку</a:t>
            </a:r>
          </a:p>
          <a:p>
            <a:pPr>
              <a:buFontTx/>
              <a:buNone/>
            </a:pPr>
            <a:r>
              <a:rPr lang="ru-RU" sz="2800" i="1" dirty="0"/>
              <a:t>Остановила вас</a:t>
            </a:r>
          </a:p>
          <a:p>
            <a:pPr>
              <a:buFontTx/>
              <a:buNone/>
            </a:pPr>
            <a:r>
              <a:rPr lang="ru-RU" sz="2800" i="1" dirty="0"/>
              <a:t>Закончила рассказ.</a:t>
            </a:r>
            <a:r>
              <a:rPr lang="ru-RU" sz="2800" dirty="0"/>
              <a:t> </a:t>
            </a:r>
          </a:p>
        </p:txBody>
      </p:sp>
      <p:pic>
        <p:nvPicPr>
          <p:cNvPr id="5127" name="Picture 7" descr="1239872961_pic_id669615"/>
          <p:cNvPicPr>
            <a:picLocks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142976" y="1428736"/>
            <a:ext cx="1928826" cy="1881185"/>
          </a:xfrm>
          <a:noFill/>
          <a:ln w="12700">
            <a:solidFill>
              <a:srgbClr val="0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2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86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92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Рисунок1сч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572"/>
            <a:ext cx="8501090" cy="6814856"/>
          </a:xfrm>
          <a:prstGeom prst="rect">
            <a:avLst/>
          </a:prstGeom>
        </p:spPr>
      </p:pic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3714744" y="152400"/>
            <a:ext cx="3841756" cy="1600200"/>
          </a:xfrm>
        </p:spPr>
        <p:txBody>
          <a:bodyPr/>
          <a:lstStyle/>
          <a:p>
            <a:r>
              <a:rPr lang="ru-RU" dirty="0">
                <a:solidFill>
                  <a:schemeClr val="hlink"/>
                </a:solidFill>
              </a:rPr>
              <a:t>Вопросительный знак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500430" y="1357298"/>
            <a:ext cx="3776662" cy="3657600"/>
          </a:xfrm>
        </p:spPr>
        <p:txBody>
          <a:bodyPr/>
          <a:lstStyle/>
          <a:p>
            <a:pPr>
              <a:buFontTx/>
              <a:buNone/>
            </a:pPr>
            <a:endParaRPr lang="ru-RU" sz="2800" i="1" dirty="0"/>
          </a:p>
          <a:p>
            <a:pPr>
              <a:buFontTx/>
              <a:buNone/>
            </a:pPr>
            <a:r>
              <a:rPr lang="ru-RU" sz="2800" i="1" dirty="0"/>
              <a:t>На странице я стою</a:t>
            </a:r>
          </a:p>
          <a:p>
            <a:pPr>
              <a:buFontTx/>
              <a:buNone/>
            </a:pPr>
            <a:r>
              <a:rPr lang="ru-RU" sz="2800" i="1" dirty="0"/>
              <a:t>Всем вопросы задаю</a:t>
            </a:r>
          </a:p>
          <a:p>
            <a:pPr>
              <a:buFontTx/>
              <a:buNone/>
            </a:pPr>
            <a:r>
              <a:rPr lang="ru-RU" sz="2800" i="1" dirty="0"/>
              <a:t>Согнут я всегда в дугу</a:t>
            </a:r>
          </a:p>
          <a:p>
            <a:pPr>
              <a:buFontTx/>
              <a:buNone/>
            </a:pPr>
            <a:r>
              <a:rPr lang="ru-RU" sz="2800" i="1" dirty="0"/>
              <a:t>Разогнуться не могу</a:t>
            </a:r>
            <a:r>
              <a:rPr lang="ru-RU" sz="2800" dirty="0"/>
              <a:t>. </a:t>
            </a:r>
          </a:p>
        </p:txBody>
      </p:sp>
      <p:pic>
        <p:nvPicPr>
          <p:cNvPr id="7175" name="Picture 7" descr="1779_content"/>
          <p:cNvPicPr>
            <a:picLocks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571604" y="1357298"/>
            <a:ext cx="1679769" cy="1787520"/>
          </a:xfrm>
          <a:noFill/>
          <a:ln w="12700">
            <a:solidFill>
              <a:srgbClr val="0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4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82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8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Рисунок1сч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572"/>
            <a:ext cx="8501090" cy="6814856"/>
          </a:xfrm>
          <a:prstGeom prst="rect">
            <a:avLst/>
          </a:prstGeom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3643306" y="152400"/>
            <a:ext cx="3913194" cy="1600200"/>
          </a:xfrm>
        </p:spPr>
        <p:txBody>
          <a:bodyPr/>
          <a:lstStyle/>
          <a:p>
            <a:r>
              <a:rPr lang="ru-RU" dirty="0">
                <a:solidFill>
                  <a:schemeClr val="hlink"/>
                </a:solidFill>
              </a:rPr>
              <a:t>Восклицательный знак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428992" y="1500174"/>
            <a:ext cx="3776662" cy="3657600"/>
          </a:xfrm>
        </p:spPr>
        <p:txBody>
          <a:bodyPr/>
          <a:lstStyle/>
          <a:p>
            <a:pPr>
              <a:buFontTx/>
              <a:buNone/>
            </a:pPr>
            <a:endParaRPr lang="ru-RU" sz="2800" i="1" dirty="0"/>
          </a:p>
          <a:p>
            <a:pPr>
              <a:buFontTx/>
              <a:buNone/>
            </a:pPr>
            <a:r>
              <a:rPr lang="ru-RU" sz="2800" i="1" dirty="0"/>
              <a:t>На странице</a:t>
            </a:r>
          </a:p>
          <a:p>
            <a:pPr>
              <a:buFontTx/>
              <a:buNone/>
            </a:pPr>
            <a:r>
              <a:rPr lang="ru-RU" sz="2800" i="1" dirty="0"/>
              <a:t>Вверх тормашками</a:t>
            </a:r>
          </a:p>
          <a:p>
            <a:pPr>
              <a:buFontTx/>
              <a:buNone/>
            </a:pPr>
            <a:r>
              <a:rPr lang="ru-RU" sz="2800" i="1" dirty="0"/>
              <a:t>Торчу!</a:t>
            </a:r>
          </a:p>
          <a:p>
            <a:pPr>
              <a:buFontTx/>
              <a:buNone/>
            </a:pPr>
            <a:r>
              <a:rPr lang="ru-RU" sz="2800" i="1" dirty="0"/>
              <a:t>Восхищаюсь,</a:t>
            </a:r>
          </a:p>
          <a:p>
            <a:pPr>
              <a:buFontTx/>
              <a:buNone/>
            </a:pPr>
            <a:r>
              <a:rPr lang="ru-RU" sz="2800" i="1" dirty="0"/>
              <a:t>Возмущаюсь</a:t>
            </a:r>
          </a:p>
          <a:p>
            <a:pPr>
              <a:buFontTx/>
              <a:buNone/>
            </a:pPr>
            <a:r>
              <a:rPr lang="ru-RU" sz="2800" i="1" dirty="0"/>
              <a:t>И кричу</a:t>
            </a:r>
            <a:r>
              <a:rPr lang="ru-RU" sz="2800" dirty="0"/>
              <a:t>.</a:t>
            </a:r>
          </a:p>
        </p:txBody>
      </p:sp>
      <p:pic>
        <p:nvPicPr>
          <p:cNvPr id="9223" name="Picture 7" descr="fd55d7feea54"/>
          <p:cNvPicPr>
            <a:picLocks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428728" y="1500174"/>
            <a:ext cx="2065522" cy="17859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4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8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36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4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28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9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9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9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81000" y="914400"/>
            <a:ext cx="7834338" cy="990600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ru-RU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Работаем по учебнику:</a:t>
            </a:r>
            <a:endParaRPr lang="ru-RU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Упр. 75 /Найдите в тексте вопросительное предложение, спишите вопрос и ответ на него.</a:t>
            </a:r>
          </a:p>
          <a:p>
            <a:r>
              <a:rPr lang="ru-RU" sz="3200" dirty="0" smtClean="0">
                <a:solidFill>
                  <a:srgbClr val="00B050"/>
                </a:solidFill>
              </a:rPr>
              <a:t>Упр.76 /Найдите и запишите побудительное предложение/.</a:t>
            </a:r>
            <a:endParaRPr lang="ru-RU" sz="3200" dirty="0">
              <a:solidFill>
                <a:srgbClr val="00B050"/>
              </a:solidFill>
            </a:endParaRPr>
          </a:p>
        </p:txBody>
      </p:sp>
      <p:pic>
        <p:nvPicPr>
          <p:cNvPr id="12" name="Рисунок 11" descr="1boybooks-med[1].jpg"/>
          <p:cNvPicPr>
            <a:picLocks noChangeAspect="1"/>
          </p:cNvPicPr>
          <p:nvPr/>
        </p:nvPicPr>
        <p:blipFill>
          <a:blip r:embed="rId2"/>
          <a:srcRect l="11765" r="13235"/>
          <a:stretch>
            <a:fillRect/>
          </a:stretch>
        </p:blipFill>
        <p:spPr>
          <a:xfrm>
            <a:off x="285720" y="2500306"/>
            <a:ext cx="2500322" cy="2500306"/>
          </a:xfrm>
          <a:prstGeom prst="rect">
            <a:avLst/>
          </a:prstGeom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248</Words>
  <Application>Microsoft Office PowerPoint</Application>
  <PresentationFormat>Экран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Официальная</vt:lpstr>
      <vt:lpstr>Тема Office</vt:lpstr>
      <vt:lpstr>Русский язык</vt:lpstr>
      <vt:lpstr>Минутка чистописания</vt:lpstr>
      <vt:lpstr>Словарная работа</vt:lpstr>
      <vt:lpstr>Работа по теме</vt:lpstr>
      <vt:lpstr>Слайд 5</vt:lpstr>
      <vt:lpstr>Точка</vt:lpstr>
      <vt:lpstr>Вопросительный знак</vt:lpstr>
      <vt:lpstr>Восклицательный знак</vt:lpstr>
      <vt:lpstr>Работаем по учебнику:</vt:lpstr>
      <vt:lpstr>Определите по началу предложения, каким оно будет.</vt:lpstr>
      <vt:lpstr>Списать, расставить знаки в конце предложений. Вставить пропущенные орфограммы.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dc:creator>User</dc:creator>
  <cp:lastModifiedBy>СС</cp:lastModifiedBy>
  <cp:revision>22</cp:revision>
  <dcterms:created xsi:type="dcterms:W3CDTF">2008-09-19T04:59:10Z</dcterms:created>
  <dcterms:modified xsi:type="dcterms:W3CDTF">2011-08-21T10:28:12Z</dcterms:modified>
</cp:coreProperties>
</file>