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2" r:id="rId4"/>
    <p:sldId id="274" r:id="rId5"/>
    <p:sldId id="261" r:id="rId6"/>
    <p:sldId id="277" r:id="rId7"/>
    <p:sldId id="264" r:id="rId8"/>
    <p:sldId id="275" r:id="rId9"/>
    <p:sldId id="276" r:id="rId10"/>
    <p:sldId id="269" r:id="rId11"/>
    <p:sldId id="270" r:id="rId12"/>
    <p:sldId id="271" r:id="rId13"/>
    <p:sldId id="272" r:id="rId14"/>
    <p:sldId id="273" r:id="rId15"/>
    <p:sldId id="278" r:id="rId16"/>
    <p:sldId id="279" r:id="rId17"/>
    <p:sldId id="280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E98069-8CE9-4574-9703-9FBE57181543}" type="doc">
      <dgm:prSet loTypeId="urn:microsoft.com/office/officeart/2005/8/layout/vList2" loCatId="list" qsTypeId="urn:microsoft.com/office/officeart/2005/8/quickstyle/simple1" qsCatId="simple" csTypeId="urn:microsoft.com/office/officeart/2005/8/colors/accent1_3" csCatId="accent1"/>
      <dgm:spPr/>
      <dgm:t>
        <a:bodyPr/>
        <a:lstStyle/>
        <a:p>
          <a:endParaRPr lang="ru-RU"/>
        </a:p>
      </dgm:t>
    </dgm:pt>
    <dgm:pt modelId="{A64FB6BC-80A9-4C8D-BF41-394EE28B139C}">
      <dgm:prSet custT="1"/>
      <dgm:spPr/>
      <dgm:t>
        <a:bodyPr/>
        <a:lstStyle/>
        <a:p>
          <a:pPr rtl="0"/>
          <a:r>
            <a:rPr lang="ru-RU" sz="2400" b="1" i="1" dirty="0" smtClean="0">
              <a:solidFill>
                <a:srgbClr val="002060"/>
              </a:solidFill>
            </a:rPr>
            <a:t>Одарённость в практической деятельности; </a:t>
          </a:r>
          <a:endParaRPr lang="ru-RU" sz="2400" dirty="0">
            <a:solidFill>
              <a:srgbClr val="002060"/>
            </a:solidFill>
          </a:endParaRPr>
        </a:p>
      </dgm:t>
    </dgm:pt>
    <dgm:pt modelId="{574E288B-F043-4E2E-97ED-6E846CCB8630}" type="parTrans" cxnId="{CD474495-CD5D-4FEF-8BE7-0F3BEAC7C68B}">
      <dgm:prSet/>
      <dgm:spPr/>
      <dgm:t>
        <a:bodyPr/>
        <a:lstStyle/>
        <a:p>
          <a:endParaRPr lang="ru-RU"/>
        </a:p>
      </dgm:t>
    </dgm:pt>
    <dgm:pt modelId="{FC3AB273-1781-4E31-9376-0EF2C84B42D3}" type="sibTrans" cxnId="{CD474495-CD5D-4FEF-8BE7-0F3BEAC7C68B}">
      <dgm:prSet/>
      <dgm:spPr/>
      <dgm:t>
        <a:bodyPr/>
        <a:lstStyle/>
        <a:p>
          <a:endParaRPr lang="ru-RU"/>
        </a:p>
      </dgm:t>
    </dgm:pt>
    <dgm:pt modelId="{C423C2B3-950E-4530-8491-3FDCE16FD453}">
      <dgm:prSet custT="1"/>
      <dgm:spPr/>
      <dgm:t>
        <a:bodyPr/>
        <a:lstStyle/>
        <a:p>
          <a:pPr rtl="0"/>
          <a:r>
            <a:rPr lang="ru-RU" sz="2400" b="1" i="1" dirty="0" smtClean="0">
              <a:solidFill>
                <a:srgbClr val="002060"/>
              </a:solidFill>
            </a:rPr>
            <a:t>Одарённость в познавательной деятельности;</a:t>
          </a:r>
          <a:endParaRPr lang="ru-RU" sz="2400" dirty="0">
            <a:solidFill>
              <a:srgbClr val="002060"/>
            </a:solidFill>
          </a:endParaRPr>
        </a:p>
      </dgm:t>
    </dgm:pt>
    <dgm:pt modelId="{957106CA-E612-4DA1-9E1C-2B661A5C8249}" type="parTrans" cxnId="{EF0B1A6B-8632-456A-A954-4DFBC14EC02E}">
      <dgm:prSet/>
      <dgm:spPr/>
      <dgm:t>
        <a:bodyPr/>
        <a:lstStyle/>
        <a:p>
          <a:endParaRPr lang="ru-RU"/>
        </a:p>
      </dgm:t>
    </dgm:pt>
    <dgm:pt modelId="{58135B81-91E1-4F15-B82D-AB08AAC539F5}" type="sibTrans" cxnId="{EF0B1A6B-8632-456A-A954-4DFBC14EC02E}">
      <dgm:prSet/>
      <dgm:spPr/>
      <dgm:t>
        <a:bodyPr/>
        <a:lstStyle/>
        <a:p>
          <a:endParaRPr lang="ru-RU"/>
        </a:p>
      </dgm:t>
    </dgm:pt>
    <dgm:pt modelId="{0B02A81D-6D57-4CED-8BD0-DC4F4EAF8A4D}">
      <dgm:prSet custT="1"/>
      <dgm:spPr/>
      <dgm:t>
        <a:bodyPr/>
        <a:lstStyle/>
        <a:p>
          <a:pPr rtl="0"/>
          <a:r>
            <a:rPr lang="ru-RU" sz="2400" b="1" i="1" dirty="0" smtClean="0">
              <a:solidFill>
                <a:srgbClr val="002060"/>
              </a:solidFill>
            </a:rPr>
            <a:t>Одарённость в художественно-эстетической деятельности;</a:t>
          </a:r>
          <a:endParaRPr lang="ru-RU" sz="2400" dirty="0">
            <a:solidFill>
              <a:srgbClr val="002060"/>
            </a:solidFill>
          </a:endParaRPr>
        </a:p>
      </dgm:t>
    </dgm:pt>
    <dgm:pt modelId="{C8F4F527-EFAD-498A-B5A7-04D8AFC92D58}" type="parTrans" cxnId="{7A9C6C43-66B2-43BB-B069-01961103DD17}">
      <dgm:prSet/>
      <dgm:spPr/>
      <dgm:t>
        <a:bodyPr/>
        <a:lstStyle/>
        <a:p>
          <a:endParaRPr lang="ru-RU"/>
        </a:p>
      </dgm:t>
    </dgm:pt>
    <dgm:pt modelId="{77258A5F-9D30-4660-A491-72FECDDBBD4D}" type="sibTrans" cxnId="{7A9C6C43-66B2-43BB-B069-01961103DD17}">
      <dgm:prSet/>
      <dgm:spPr/>
      <dgm:t>
        <a:bodyPr/>
        <a:lstStyle/>
        <a:p>
          <a:endParaRPr lang="ru-RU"/>
        </a:p>
      </dgm:t>
    </dgm:pt>
    <dgm:pt modelId="{64E25383-CC70-4C97-8964-115255FC19C4}">
      <dgm:prSet custT="1"/>
      <dgm:spPr/>
      <dgm:t>
        <a:bodyPr/>
        <a:lstStyle/>
        <a:p>
          <a:pPr rtl="0"/>
          <a:r>
            <a:rPr lang="ru-RU" sz="2400" b="1" i="1" dirty="0" smtClean="0">
              <a:solidFill>
                <a:srgbClr val="002060"/>
              </a:solidFill>
            </a:rPr>
            <a:t>Одарённость в коммуникативной деятельности;</a:t>
          </a:r>
          <a:endParaRPr lang="ru-RU" sz="2400" dirty="0">
            <a:solidFill>
              <a:srgbClr val="002060"/>
            </a:solidFill>
          </a:endParaRPr>
        </a:p>
      </dgm:t>
    </dgm:pt>
    <dgm:pt modelId="{2F94A1E1-B919-4C1C-A7AB-C471D45354C2}" type="parTrans" cxnId="{A2BDD81B-CB0C-42EF-A9EA-1E019BFA4290}">
      <dgm:prSet/>
      <dgm:spPr/>
      <dgm:t>
        <a:bodyPr/>
        <a:lstStyle/>
        <a:p>
          <a:endParaRPr lang="ru-RU"/>
        </a:p>
      </dgm:t>
    </dgm:pt>
    <dgm:pt modelId="{ABCBD56F-740E-4C60-9321-E17C23C5B42D}" type="sibTrans" cxnId="{A2BDD81B-CB0C-42EF-A9EA-1E019BFA4290}">
      <dgm:prSet/>
      <dgm:spPr/>
      <dgm:t>
        <a:bodyPr/>
        <a:lstStyle/>
        <a:p>
          <a:endParaRPr lang="ru-RU"/>
        </a:p>
      </dgm:t>
    </dgm:pt>
    <dgm:pt modelId="{9D6FE8BC-14F6-4669-9FDC-5CBB18334C96}">
      <dgm:prSet custT="1"/>
      <dgm:spPr/>
      <dgm:t>
        <a:bodyPr/>
        <a:lstStyle/>
        <a:p>
          <a:pPr rtl="0"/>
          <a:r>
            <a:rPr lang="ru-RU" sz="2400" b="1" i="1" dirty="0" smtClean="0">
              <a:solidFill>
                <a:srgbClr val="002060"/>
              </a:solidFill>
            </a:rPr>
            <a:t>Одарённость в духовно-ценностной деятельности. </a:t>
          </a:r>
          <a:endParaRPr lang="ru-RU" sz="2400" dirty="0">
            <a:solidFill>
              <a:srgbClr val="002060"/>
            </a:solidFill>
          </a:endParaRPr>
        </a:p>
      </dgm:t>
    </dgm:pt>
    <dgm:pt modelId="{B1F4C47C-DDD7-41CD-91C4-9E14153AB63E}" type="parTrans" cxnId="{E0A087BF-6C46-4D25-8AD9-4B7367996879}">
      <dgm:prSet/>
      <dgm:spPr/>
      <dgm:t>
        <a:bodyPr/>
        <a:lstStyle/>
        <a:p>
          <a:endParaRPr lang="ru-RU"/>
        </a:p>
      </dgm:t>
    </dgm:pt>
    <dgm:pt modelId="{10404842-B3F2-43F9-BFE2-961EE1BE232E}" type="sibTrans" cxnId="{E0A087BF-6C46-4D25-8AD9-4B7367996879}">
      <dgm:prSet/>
      <dgm:spPr/>
      <dgm:t>
        <a:bodyPr/>
        <a:lstStyle/>
        <a:p>
          <a:endParaRPr lang="ru-RU"/>
        </a:p>
      </dgm:t>
    </dgm:pt>
    <dgm:pt modelId="{5E708823-636A-4BE6-9F15-7CDC1CACF5B1}" type="pres">
      <dgm:prSet presAssocID="{0DE98069-8CE9-4574-9703-9FBE5718154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0CC39B7-533A-48F5-8E9C-ED636F50FEC1}" type="pres">
      <dgm:prSet presAssocID="{A64FB6BC-80A9-4C8D-BF41-394EE28B139C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BECE0D-8FCB-4DE3-9C3E-F819DD26AB3C}" type="pres">
      <dgm:prSet presAssocID="{FC3AB273-1781-4E31-9376-0EF2C84B42D3}" presName="spacer" presStyleCnt="0"/>
      <dgm:spPr/>
    </dgm:pt>
    <dgm:pt modelId="{8CD05728-98B2-4678-B6F7-2ADB0A5858D6}" type="pres">
      <dgm:prSet presAssocID="{C423C2B3-950E-4530-8491-3FDCE16FD453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7B9C0D-030C-44CB-BA5D-309E60B477AE}" type="pres">
      <dgm:prSet presAssocID="{58135B81-91E1-4F15-B82D-AB08AAC539F5}" presName="spacer" presStyleCnt="0"/>
      <dgm:spPr/>
    </dgm:pt>
    <dgm:pt modelId="{F30F3778-404E-4C9D-994F-F48B2E73A822}" type="pres">
      <dgm:prSet presAssocID="{0B02A81D-6D57-4CED-8BD0-DC4F4EAF8A4D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13A2C0-9477-4C90-8AAA-C434938F01A4}" type="pres">
      <dgm:prSet presAssocID="{77258A5F-9D30-4660-A491-72FECDDBBD4D}" presName="spacer" presStyleCnt="0"/>
      <dgm:spPr/>
    </dgm:pt>
    <dgm:pt modelId="{C640B222-93DB-4168-B26C-457FFB04EA77}" type="pres">
      <dgm:prSet presAssocID="{64E25383-CC70-4C97-8964-115255FC19C4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41AC61-DDF2-4529-A5E1-02B7ED2E5FED}" type="pres">
      <dgm:prSet presAssocID="{ABCBD56F-740E-4C60-9321-E17C23C5B42D}" presName="spacer" presStyleCnt="0"/>
      <dgm:spPr/>
    </dgm:pt>
    <dgm:pt modelId="{05198C38-81B6-47BE-9562-6A6279932B0A}" type="pres">
      <dgm:prSet presAssocID="{9D6FE8BC-14F6-4669-9FDC-5CBB18334C96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AFF7704-4C75-4AB8-A1D4-C00CA3B5EF71}" type="presOf" srcId="{C423C2B3-950E-4530-8491-3FDCE16FD453}" destId="{8CD05728-98B2-4678-B6F7-2ADB0A5858D6}" srcOrd="0" destOrd="0" presId="urn:microsoft.com/office/officeart/2005/8/layout/vList2"/>
    <dgm:cxn modelId="{7A9C6C43-66B2-43BB-B069-01961103DD17}" srcId="{0DE98069-8CE9-4574-9703-9FBE57181543}" destId="{0B02A81D-6D57-4CED-8BD0-DC4F4EAF8A4D}" srcOrd="2" destOrd="0" parTransId="{C8F4F527-EFAD-498A-B5A7-04D8AFC92D58}" sibTransId="{77258A5F-9D30-4660-A491-72FECDDBBD4D}"/>
    <dgm:cxn modelId="{CE309396-B34D-4646-BE58-FAA9093645E3}" type="presOf" srcId="{A64FB6BC-80A9-4C8D-BF41-394EE28B139C}" destId="{20CC39B7-533A-48F5-8E9C-ED636F50FEC1}" srcOrd="0" destOrd="0" presId="urn:microsoft.com/office/officeart/2005/8/layout/vList2"/>
    <dgm:cxn modelId="{2F63A4A3-28A4-47E1-8BEE-D64C41BE701A}" type="presOf" srcId="{64E25383-CC70-4C97-8964-115255FC19C4}" destId="{C640B222-93DB-4168-B26C-457FFB04EA77}" srcOrd="0" destOrd="0" presId="urn:microsoft.com/office/officeart/2005/8/layout/vList2"/>
    <dgm:cxn modelId="{F3F586B4-528D-4370-8E58-BF0E9FC93F75}" type="presOf" srcId="{9D6FE8BC-14F6-4669-9FDC-5CBB18334C96}" destId="{05198C38-81B6-47BE-9562-6A6279932B0A}" srcOrd="0" destOrd="0" presId="urn:microsoft.com/office/officeart/2005/8/layout/vList2"/>
    <dgm:cxn modelId="{E0A087BF-6C46-4D25-8AD9-4B7367996879}" srcId="{0DE98069-8CE9-4574-9703-9FBE57181543}" destId="{9D6FE8BC-14F6-4669-9FDC-5CBB18334C96}" srcOrd="4" destOrd="0" parTransId="{B1F4C47C-DDD7-41CD-91C4-9E14153AB63E}" sibTransId="{10404842-B3F2-43F9-BFE2-961EE1BE232E}"/>
    <dgm:cxn modelId="{A2BDD81B-CB0C-42EF-A9EA-1E019BFA4290}" srcId="{0DE98069-8CE9-4574-9703-9FBE57181543}" destId="{64E25383-CC70-4C97-8964-115255FC19C4}" srcOrd="3" destOrd="0" parTransId="{2F94A1E1-B919-4C1C-A7AB-C471D45354C2}" sibTransId="{ABCBD56F-740E-4C60-9321-E17C23C5B42D}"/>
    <dgm:cxn modelId="{EE336B65-B43A-47C3-B1DE-0EF041A3BC37}" type="presOf" srcId="{0B02A81D-6D57-4CED-8BD0-DC4F4EAF8A4D}" destId="{F30F3778-404E-4C9D-994F-F48B2E73A822}" srcOrd="0" destOrd="0" presId="urn:microsoft.com/office/officeart/2005/8/layout/vList2"/>
    <dgm:cxn modelId="{CD474495-CD5D-4FEF-8BE7-0F3BEAC7C68B}" srcId="{0DE98069-8CE9-4574-9703-9FBE57181543}" destId="{A64FB6BC-80A9-4C8D-BF41-394EE28B139C}" srcOrd="0" destOrd="0" parTransId="{574E288B-F043-4E2E-97ED-6E846CCB8630}" sibTransId="{FC3AB273-1781-4E31-9376-0EF2C84B42D3}"/>
    <dgm:cxn modelId="{17C9C974-B6B4-4F06-B57D-A871EB76D866}" type="presOf" srcId="{0DE98069-8CE9-4574-9703-9FBE57181543}" destId="{5E708823-636A-4BE6-9F15-7CDC1CACF5B1}" srcOrd="0" destOrd="0" presId="urn:microsoft.com/office/officeart/2005/8/layout/vList2"/>
    <dgm:cxn modelId="{EF0B1A6B-8632-456A-A954-4DFBC14EC02E}" srcId="{0DE98069-8CE9-4574-9703-9FBE57181543}" destId="{C423C2B3-950E-4530-8491-3FDCE16FD453}" srcOrd="1" destOrd="0" parTransId="{957106CA-E612-4DA1-9E1C-2B661A5C8249}" sibTransId="{58135B81-91E1-4F15-B82D-AB08AAC539F5}"/>
    <dgm:cxn modelId="{AED7C34C-B887-4614-9585-5F0C25C1B3DB}" type="presParOf" srcId="{5E708823-636A-4BE6-9F15-7CDC1CACF5B1}" destId="{20CC39B7-533A-48F5-8E9C-ED636F50FEC1}" srcOrd="0" destOrd="0" presId="urn:microsoft.com/office/officeart/2005/8/layout/vList2"/>
    <dgm:cxn modelId="{4E6CDCB9-BA0A-454C-BFF6-6AF135B3BCD3}" type="presParOf" srcId="{5E708823-636A-4BE6-9F15-7CDC1CACF5B1}" destId="{28BECE0D-8FCB-4DE3-9C3E-F819DD26AB3C}" srcOrd="1" destOrd="0" presId="urn:microsoft.com/office/officeart/2005/8/layout/vList2"/>
    <dgm:cxn modelId="{18C0FB37-6270-48D4-A83D-EB8B2E062935}" type="presParOf" srcId="{5E708823-636A-4BE6-9F15-7CDC1CACF5B1}" destId="{8CD05728-98B2-4678-B6F7-2ADB0A5858D6}" srcOrd="2" destOrd="0" presId="urn:microsoft.com/office/officeart/2005/8/layout/vList2"/>
    <dgm:cxn modelId="{CD8F2786-3A91-464D-A4F8-5A928BC4E7E5}" type="presParOf" srcId="{5E708823-636A-4BE6-9F15-7CDC1CACF5B1}" destId="{3C7B9C0D-030C-44CB-BA5D-309E60B477AE}" srcOrd="3" destOrd="0" presId="urn:microsoft.com/office/officeart/2005/8/layout/vList2"/>
    <dgm:cxn modelId="{B0ACF203-34E8-42C8-A6D3-A9229DAD79FA}" type="presParOf" srcId="{5E708823-636A-4BE6-9F15-7CDC1CACF5B1}" destId="{F30F3778-404E-4C9D-994F-F48B2E73A822}" srcOrd="4" destOrd="0" presId="urn:microsoft.com/office/officeart/2005/8/layout/vList2"/>
    <dgm:cxn modelId="{F6634B2E-5061-406B-B41D-6BBF3ACCF26F}" type="presParOf" srcId="{5E708823-636A-4BE6-9F15-7CDC1CACF5B1}" destId="{4D13A2C0-9477-4C90-8AAA-C434938F01A4}" srcOrd="5" destOrd="0" presId="urn:microsoft.com/office/officeart/2005/8/layout/vList2"/>
    <dgm:cxn modelId="{F71BF21B-4E21-413C-B245-5CBA3DB9CAB9}" type="presParOf" srcId="{5E708823-636A-4BE6-9F15-7CDC1CACF5B1}" destId="{C640B222-93DB-4168-B26C-457FFB04EA77}" srcOrd="6" destOrd="0" presId="urn:microsoft.com/office/officeart/2005/8/layout/vList2"/>
    <dgm:cxn modelId="{877AE16E-8029-4F79-9FFE-064153DECE0C}" type="presParOf" srcId="{5E708823-636A-4BE6-9F15-7CDC1CACF5B1}" destId="{9041AC61-DDF2-4529-A5E1-02B7ED2E5FED}" srcOrd="7" destOrd="0" presId="urn:microsoft.com/office/officeart/2005/8/layout/vList2"/>
    <dgm:cxn modelId="{57CFA15E-FBA5-44AA-B7E6-789A4EDBC2F5}" type="presParOf" srcId="{5E708823-636A-4BE6-9F15-7CDC1CACF5B1}" destId="{05198C38-81B6-47BE-9562-6A6279932B0A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CC39B7-533A-48F5-8E9C-ED636F50FEC1}">
      <dsp:nvSpPr>
        <dsp:cNvPr id="0" name=""/>
        <dsp:cNvSpPr/>
      </dsp:nvSpPr>
      <dsp:spPr>
        <a:xfrm>
          <a:off x="0" y="1204"/>
          <a:ext cx="8643998" cy="719467"/>
        </a:xfrm>
        <a:prstGeom prst="round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kern="1200" dirty="0" smtClean="0">
              <a:solidFill>
                <a:srgbClr val="002060"/>
              </a:solidFill>
            </a:rPr>
            <a:t>Одарённость в практической деятельности; </a:t>
          </a:r>
          <a:endParaRPr lang="ru-RU" sz="2400" kern="1200" dirty="0">
            <a:solidFill>
              <a:srgbClr val="002060"/>
            </a:solidFill>
          </a:endParaRPr>
        </a:p>
      </dsp:txBody>
      <dsp:txXfrm>
        <a:off x="35121" y="36325"/>
        <a:ext cx="8573756" cy="649225"/>
      </dsp:txXfrm>
    </dsp:sp>
    <dsp:sp modelId="{8CD05728-98B2-4678-B6F7-2ADB0A5858D6}">
      <dsp:nvSpPr>
        <dsp:cNvPr id="0" name=""/>
        <dsp:cNvSpPr/>
      </dsp:nvSpPr>
      <dsp:spPr>
        <a:xfrm>
          <a:off x="0" y="731569"/>
          <a:ext cx="8643998" cy="719467"/>
        </a:xfrm>
        <a:prstGeom prst="roundRect">
          <a:avLst/>
        </a:prstGeom>
        <a:solidFill>
          <a:schemeClr val="accent1">
            <a:shade val="80000"/>
            <a:hueOff val="76561"/>
            <a:satOff val="-1098"/>
            <a:lumOff val="640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kern="1200" dirty="0" smtClean="0">
              <a:solidFill>
                <a:srgbClr val="002060"/>
              </a:solidFill>
            </a:rPr>
            <a:t>Одарённость в познавательной деятельности;</a:t>
          </a:r>
          <a:endParaRPr lang="ru-RU" sz="2400" kern="1200" dirty="0">
            <a:solidFill>
              <a:srgbClr val="002060"/>
            </a:solidFill>
          </a:endParaRPr>
        </a:p>
      </dsp:txBody>
      <dsp:txXfrm>
        <a:off x="35121" y="766690"/>
        <a:ext cx="8573756" cy="649225"/>
      </dsp:txXfrm>
    </dsp:sp>
    <dsp:sp modelId="{F30F3778-404E-4C9D-994F-F48B2E73A822}">
      <dsp:nvSpPr>
        <dsp:cNvPr id="0" name=""/>
        <dsp:cNvSpPr/>
      </dsp:nvSpPr>
      <dsp:spPr>
        <a:xfrm>
          <a:off x="0" y="1461935"/>
          <a:ext cx="8643998" cy="719467"/>
        </a:xfrm>
        <a:prstGeom prst="roundRect">
          <a:avLst/>
        </a:prstGeom>
        <a:solidFill>
          <a:schemeClr val="accent1">
            <a:shade val="80000"/>
            <a:hueOff val="153123"/>
            <a:satOff val="-2196"/>
            <a:lumOff val="1280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kern="1200" dirty="0" smtClean="0">
              <a:solidFill>
                <a:srgbClr val="002060"/>
              </a:solidFill>
            </a:rPr>
            <a:t>Одарённость в художественно-эстетической деятельности;</a:t>
          </a:r>
          <a:endParaRPr lang="ru-RU" sz="2400" kern="1200" dirty="0">
            <a:solidFill>
              <a:srgbClr val="002060"/>
            </a:solidFill>
          </a:endParaRPr>
        </a:p>
      </dsp:txBody>
      <dsp:txXfrm>
        <a:off x="35121" y="1497056"/>
        <a:ext cx="8573756" cy="649225"/>
      </dsp:txXfrm>
    </dsp:sp>
    <dsp:sp modelId="{C640B222-93DB-4168-B26C-457FFB04EA77}">
      <dsp:nvSpPr>
        <dsp:cNvPr id="0" name=""/>
        <dsp:cNvSpPr/>
      </dsp:nvSpPr>
      <dsp:spPr>
        <a:xfrm>
          <a:off x="0" y="2192301"/>
          <a:ext cx="8643998" cy="719467"/>
        </a:xfrm>
        <a:prstGeom prst="roundRect">
          <a:avLst/>
        </a:prstGeom>
        <a:solidFill>
          <a:schemeClr val="accent1">
            <a:shade val="80000"/>
            <a:hueOff val="229684"/>
            <a:satOff val="-3294"/>
            <a:lumOff val="1921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kern="1200" dirty="0" smtClean="0">
              <a:solidFill>
                <a:srgbClr val="002060"/>
              </a:solidFill>
            </a:rPr>
            <a:t>Одарённость в коммуникативной деятельности;</a:t>
          </a:r>
          <a:endParaRPr lang="ru-RU" sz="2400" kern="1200" dirty="0">
            <a:solidFill>
              <a:srgbClr val="002060"/>
            </a:solidFill>
          </a:endParaRPr>
        </a:p>
      </dsp:txBody>
      <dsp:txXfrm>
        <a:off x="35121" y="2227422"/>
        <a:ext cx="8573756" cy="649225"/>
      </dsp:txXfrm>
    </dsp:sp>
    <dsp:sp modelId="{05198C38-81B6-47BE-9562-6A6279932B0A}">
      <dsp:nvSpPr>
        <dsp:cNvPr id="0" name=""/>
        <dsp:cNvSpPr/>
      </dsp:nvSpPr>
      <dsp:spPr>
        <a:xfrm>
          <a:off x="0" y="2922666"/>
          <a:ext cx="8643998" cy="719467"/>
        </a:xfrm>
        <a:prstGeom prst="roundRect">
          <a:avLst/>
        </a:prstGeom>
        <a:solidFill>
          <a:schemeClr val="accent1">
            <a:shade val="80000"/>
            <a:hueOff val="306246"/>
            <a:satOff val="-4392"/>
            <a:lumOff val="256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kern="1200" dirty="0" smtClean="0">
              <a:solidFill>
                <a:srgbClr val="002060"/>
              </a:solidFill>
            </a:rPr>
            <a:t>Одарённость в духовно-ценностной деятельности. </a:t>
          </a:r>
          <a:endParaRPr lang="ru-RU" sz="2400" kern="1200" dirty="0">
            <a:solidFill>
              <a:srgbClr val="002060"/>
            </a:solidFill>
          </a:endParaRPr>
        </a:p>
      </dsp:txBody>
      <dsp:txXfrm>
        <a:off x="35121" y="2957787"/>
        <a:ext cx="8573756" cy="6492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 descr="F:\Юмашева О.М\все для презентаций\фон\1680colourback_10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1113" y="0"/>
            <a:ext cx="9155113" cy="695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071942"/>
            <a:ext cx="6400800" cy="1714512"/>
          </a:xfrm>
          <a:ln/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  <a:softEdge rad="1270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solidFill>
                  <a:schemeClr val="tx1"/>
                </a:solidFill>
              </a:rPr>
              <a:t> Учитель начальных классов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solidFill>
                  <a:schemeClr val="tx1"/>
                </a:solidFill>
              </a:rPr>
              <a:t> ГБОУ Гимназия №261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solidFill>
                  <a:schemeClr val="tx1"/>
                </a:solidFill>
              </a:rPr>
              <a:t>Гаврилова Ольга Алексеевна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895749"/>
            <a:ext cx="7776864" cy="2585323"/>
          </a:xfrm>
          <a:prstGeom prst="rect">
            <a:avLst/>
          </a:prstGeom>
          <a:noFill/>
          <a:effectLst>
            <a:softEdge rad="127000"/>
          </a:effectLst>
        </p:spPr>
        <p:txBody>
          <a:bodyPr>
            <a:spAutoFit/>
            <a:scene3d>
              <a:camera prst="perspectiveRelaxedModerately"/>
              <a:lightRig rig="threePt" dir="t"/>
            </a:scene3d>
            <a:sp3d extrusionH="57150">
              <a:bevelT w="38100" h="38100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 smtClean="0">
                <a:ln w="9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rgbClr val="B1BD13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</a:rPr>
              <a:t>«</a:t>
            </a:r>
            <a:r>
              <a:rPr lang="ru-RU" sz="5400" b="1" dirty="0" smtClean="0">
                <a:ln w="9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rgbClr val="B1BD13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Направления </a:t>
            </a:r>
            <a:r>
              <a:rPr lang="ru-RU" sz="5400" b="1" dirty="0" smtClean="0">
                <a:ln w="9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rgbClr val="B1BD13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</a:rPr>
              <a:t>работы </a:t>
            </a:r>
            <a:r>
              <a:rPr lang="ru-RU" sz="5400" b="1" dirty="0">
                <a:ln w="9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rgbClr val="B1BD13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</a:rPr>
              <a:t>с одарёнными </a:t>
            </a:r>
            <a:r>
              <a:rPr lang="ru-RU" sz="5400" b="1" dirty="0" smtClean="0">
                <a:ln w="9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rgbClr val="B1BD13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</a:rPr>
              <a:t>детьми в начальной школе»</a:t>
            </a:r>
            <a:endParaRPr lang="ru-RU" sz="5400" b="1" dirty="0">
              <a:ln w="900" cmpd="sng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rgbClr val="B1BD13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 descr="F:\Юмашева О.М\все для презентаций\фон\1680colourback_10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519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u="sng" dirty="0" smtClean="0">
                <a:solidFill>
                  <a:srgbClr val="333399"/>
                </a:solidFill>
                <a:latin typeface="Times New Roman" pitchFamily="18" charset="0"/>
              </a:rPr>
              <a:t>Формы урочной деятельности</a:t>
            </a:r>
            <a:endParaRPr lang="ru-RU" sz="2800" dirty="0" smtClean="0"/>
          </a:p>
        </p:txBody>
      </p:sp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58204" cy="482919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 fontScale="55000" lnSpcReduction="20000"/>
          </a:bodyPr>
          <a:lstStyle/>
          <a:p>
            <a:pPr marL="619200" lvl="4">
              <a:buNone/>
              <a:defRPr/>
            </a:pPr>
            <a:endParaRPr lang="ru-RU" dirty="0" smtClean="0"/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ru-RU" sz="35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Проблемно-развивающее обучение;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ru-RU" sz="35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Индивидуальный и дифференцированный подход на уроке;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ru-RU" sz="35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Игровые технологии</a:t>
            </a:r>
            <a:r>
              <a:rPr lang="en-US" sz="35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ru-RU" sz="35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Информационно- коммуникативные</a:t>
            </a:r>
            <a:r>
              <a:rPr lang="en-US" sz="35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;</a:t>
            </a:r>
            <a:endParaRPr lang="ru-RU" sz="3500" b="1" i="1" dirty="0" smtClean="0">
              <a:solidFill>
                <a:srgbClr val="0033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ru-RU" sz="35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Подготовка сообщений, рефератов</a:t>
            </a:r>
            <a:r>
              <a:rPr lang="en-US" sz="35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ru-RU" sz="3500" b="1" i="1" dirty="0" err="1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Разноуровневые</a:t>
            </a:r>
            <a:r>
              <a:rPr lang="ru-RU" sz="35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тесты, презентации, тренажеры</a:t>
            </a:r>
            <a:r>
              <a:rPr lang="en-US" sz="35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ru-RU" sz="35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Помощь сильных учащихся слабоуспевающим в парной работе</a:t>
            </a:r>
            <a:r>
              <a:rPr lang="en-US" sz="35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ru-RU" sz="35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Творческие нестандартные задания</a:t>
            </a:r>
            <a:r>
              <a:rPr lang="en-US" sz="35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ru-RU" sz="35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Задания на выявление причинно- следственных связей</a:t>
            </a:r>
            <a:r>
              <a:rPr lang="en-US" sz="35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;</a:t>
            </a:r>
            <a:endParaRPr lang="ru-RU" sz="3500" b="1" i="1" dirty="0" smtClean="0">
              <a:solidFill>
                <a:srgbClr val="0033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ru-RU" sz="35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Задания повышенной трудности по развитию логического мышления</a:t>
            </a:r>
            <a:r>
              <a:rPr lang="en-US" sz="35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;</a:t>
            </a:r>
            <a:endParaRPr lang="ru-RU" sz="3500" b="1" i="1" dirty="0" smtClean="0">
              <a:solidFill>
                <a:srgbClr val="0033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ru-RU" sz="35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Задания для развития познавательной активности</a:t>
            </a:r>
            <a:r>
              <a:rPr lang="en-US" sz="35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ru-RU" sz="35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Работа в малых группах</a:t>
            </a:r>
            <a:r>
              <a:rPr lang="en-US" sz="35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ru-RU" sz="35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Выполнение творческих работ</a:t>
            </a:r>
            <a:r>
              <a:rPr lang="en-US" sz="35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ru-RU" sz="35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Задания с отсроченным вопросом</a:t>
            </a:r>
            <a:r>
              <a:rPr lang="en-US" sz="35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ru-RU" sz="35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Интеллектуальные разминки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ru-RU" sz="35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Предложение индивидуальных домашних заданий повышенного уровня, творческого и поискового характера; </a:t>
            </a:r>
            <a:endParaRPr lang="en-US" sz="3500" b="1" i="1" dirty="0" smtClean="0">
              <a:solidFill>
                <a:srgbClr val="0033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 descr="F:\Юмашева О.М\все для презентаций\фон\1680colourback_10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519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>
              <a:defRPr/>
            </a:pPr>
            <a:r>
              <a:rPr lang="ru-RU" sz="3600" b="1" u="sng" dirty="0" smtClean="0">
                <a:solidFill>
                  <a:srgbClr val="333399"/>
                </a:solidFill>
                <a:latin typeface="Times New Roman" pitchFamily="18" charset="0"/>
              </a:rPr>
              <a:t>Внеурочная деятельность</a:t>
            </a:r>
            <a:endParaRPr lang="ru-RU" sz="3300" dirty="0" smtClean="0"/>
          </a:p>
        </p:txBody>
      </p:sp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58204" cy="354331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 lnSpcReduction="10000"/>
          </a:bodyPr>
          <a:lstStyle/>
          <a:p>
            <a:pPr marL="619200" lvl="4">
              <a:buNone/>
              <a:defRPr/>
            </a:pPr>
            <a:endParaRPr lang="ru-RU" dirty="0" smtClean="0"/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ru-RU" sz="24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Факультативы;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ru-RU" sz="24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Предметные недели;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ru-RU" sz="24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Театрализованные праздники</a:t>
            </a:r>
            <a:r>
              <a:rPr lang="en-US" sz="24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ru-RU" sz="24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Олимпиады и конкурсы по предметам</a:t>
            </a:r>
            <a:r>
              <a:rPr lang="en-US" sz="24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;</a:t>
            </a:r>
            <a:endParaRPr lang="ru-RU" sz="2400" b="1" i="1" dirty="0" smtClean="0">
              <a:solidFill>
                <a:srgbClr val="0033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ru-RU" sz="24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Сбор материала и оформление </a:t>
            </a:r>
            <a:r>
              <a:rPr lang="ru-RU" sz="2400" b="1" i="1" dirty="0" err="1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портфолио</a:t>
            </a:r>
            <a:r>
              <a:rPr lang="en-US" sz="24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ru-RU" sz="24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Участие в различных конкурсах;</a:t>
            </a:r>
            <a:endParaRPr lang="en-US" sz="2400" b="1" i="1" dirty="0" smtClean="0">
              <a:solidFill>
                <a:srgbClr val="0033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ru-RU" sz="24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Подготовка и выпуск стенгазет ;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ru-RU" sz="24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Проектно-исследовательская деятельность.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ru-RU" sz="2600" b="1" i="1" dirty="0" smtClean="0">
              <a:solidFill>
                <a:srgbClr val="0033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4">
              <a:buNone/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 descr="F:\Юмашева О.М\все для презентаций\фон\1680colourback_10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519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>
              <a:defRPr/>
            </a:pPr>
            <a:r>
              <a:rPr lang="ru-RU" sz="3600" b="1" u="sng" dirty="0" smtClean="0">
                <a:solidFill>
                  <a:srgbClr val="333399"/>
                </a:solidFill>
                <a:latin typeface="Times New Roman" pitchFamily="18" charset="0"/>
              </a:rPr>
              <a:t>Методы работы на уроке</a:t>
            </a:r>
            <a:endParaRPr lang="ru-RU" sz="3600" dirty="0" smtClean="0"/>
          </a:p>
        </p:txBody>
      </p:sp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58204" cy="468632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marL="619200" lvl="4">
              <a:buNone/>
              <a:defRPr/>
            </a:pPr>
            <a:endParaRPr lang="ru-RU" dirty="0" smtClean="0"/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ru-RU" sz="24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Метод вживания;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ru-RU" sz="24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Эвристических вопросов;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ru-RU" sz="24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Сравнения;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ru-RU" sz="24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Конструирования понятий</a:t>
            </a:r>
            <a:r>
              <a:rPr lang="en-US" sz="24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;</a:t>
            </a:r>
            <a:endParaRPr lang="ru-RU" sz="2400" b="1" i="1" dirty="0" smtClean="0">
              <a:solidFill>
                <a:srgbClr val="0033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ru-RU" sz="24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Путешествия в будущее</a:t>
            </a:r>
            <a:r>
              <a:rPr lang="en-US" sz="24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ru-RU" sz="24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Метод ошибок;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ru-RU" sz="24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Придумывания;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ru-RU" sz="24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«Если бы…»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ru-RU" sz="24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«Мозговой штурм»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en-US" sz="2600" b="1" i="1" dirty="0" smtClean="0">
              <a:solidFill>
                <a:srgbClr val="0033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  <a:buNone/>
              <a:defRPr/>
            </a:pPr>
            <a:endParaRPr lang="ru-RU" sz="2600" b="1" i="1" dirty="0" smtClean="0">
              <a:solidFill>
                <a:srgbClr val="0033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ru-RU" sz="2600" b="1" i="1" dirty="0" smtClean="0">
              <a:solidFill>
                <a:srgbClr val="0033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4">
              <a:buNone/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 descr="F:\Юмашева О.М\все для презентаций\фон\1680colourback_10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519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115409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u="sng" dirty="0" smtClean="0">
                <a:solidFill>
                  <a:srgbClr val="333399"/>
                </a:solidFill>
                <a:latin typeface="Times New Roman" pitchFamily="18" charset="0"/>
              </a:rPr>
              <a:t>Принципы работы с одаренными детьми</a:t>
            </a:r>
            <a:endParaRPr lang="ru-RU" sz="3600" dirty="0" smtClean="0"/>
          </a:p>
        </p:txBody>
      </p:sp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428596" y="1600200"/>
            <a:ext cx="8286808" cy="304324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marL="619200" lvl="4">
              <a:buNone/>
              <a:defRPr/>
            </a:pPr>
            <a:endParaRPr lang="ru-RU" dirty="0" smtClean="0"/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ru-RU" sz="24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Принцип опережающего обучения;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ru-RU" sz="24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Принцип комфортности в любой деятельности;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ru-RU" sz="24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Принцип разнообразия предлагаемых возможностей</a:t>
            </a:r>
            <a:r>
              <a:rPr lang="en-US" sz="24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ru-RU" sz="24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Принцип развивающего обучения</a:t>
            </a:r>
            <a:r>
              <a:rPr lang="en-US" sz="24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;</a:t>
            </a:r>
            <a:endParaRPr lang="ru-RU" sz="2400" b="1" i="1" dirty="0" smtClean="0">
              <a:solidFill>
                <a:srgbClr val="0033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ru-RU" sz="24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Возрастание роли внеурочной деятельности</a:t>
            </a:r>
            <a:r>
              <a:rPr lang="en-US" sz="24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ru-RU" sz="24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Внедрение новых педагогических технологий.</a:t>
            </a:r>
            <a:endParaRPr lang="en-US" sz="2400" b="1" i="1" dirty="0" smtClean="0">
              <a:solidFill>
                <a:srgbClr val="0033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ru-RU" sz="2600" b="1" i="1" dirty="0" smtClean="0">
              <a:solidFill>
                <a:srgbClr val="0033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ru-RU" sz="2600" b="1" i="1" dirty="0" smtClean="0">
              <a:solidFill>
                <a:srgbClr val="0033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4">
              <a:buNone/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3" descr="F:\Юмашева О.М\все для презентаций\фон\1680colourback_10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519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i="1" u="sng" dirty="0" smtClean="0">
                <a:solidFill>
                  <a:srgbClr val="002060"/>
                </a:solidFill>
              </a:rPr>
              <a:t>ВЫВОД</a:t>
            </a:r>
          </a:p>
        </p:txBody>
      </p:sp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428596" y="1600200"/>
            <a:ext cx="8258204" cy="5043510"/>
          </a:xfr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sz="2400" b="1" i="1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i="1" dirty="0" smtClean="0">
                <a:solidFill>
                  <a:srgbClr val="002060"/>
                </a:solidFill>
                <a:cs typeface="Times New Roman" pitchFamily="18" charset="0"/>
              </a:rPr>
              <a:t>Внедрение системы работы с одаренными детьми позволяет создать условия для успешной самореализации школьников, работать со </a:t>
            </a:r>
            <a:r>
              <a:rPr lang="ru-RU" sz="2400" b="1" i="1" u="sng" dirty="0" smtClean="0">
                <a:solidFill>
                  <a:srgbClr val="002060"/>
                </a:solidFill>
                <a:cs typeface="Times New Roman" pitchFamily="18" charset="0"/>
              </a:rPr>
              <a:t>всеми</a:t>
            </a:r>
            <a:r>
              <a:rPr lang="ru-RU" sz="2400" b="1" i="1" dirty="0" smtClean="0">
                <a:solidFill>
                  <a:srgbClr val="002060"/>
                </a:solidFill>
                <a:cs typeface="Times New Roman" pitchFamily="18" charset="0"/>
              </a:rPr>
              <a:t> детьми, добиваясь  </a:t>
            </a:r>
            <a:r>
              <a:rPr lang="ru-RU" sz="2400" b="1" i="1" smtClean="0">
                <a:solidFill>
                  <a:srgbClr val="002060"/>
                </a:solidFill>
                <a:cs typeface="Times New Roman" pitchFamily="18" charset="0"/>
              </a:rPr>
              <a:t>максимального развития познавательных способностей.</a:t>
            </a:r>
            <a:endParaRPr lang="ru-RU" sz="2400" b="1" i="1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i="1" dirty="0" smtClean="0">
                <a:solidFill>
                  <a:srgbClr val="002060"/>
                </a:solidFill>
                <a:cs typeface="Calibri" pitchFamily="34" charset="0"/>
              </a:rPr>
              <a:t>Жизнеспособность системы работы с одаренными детьми подтверждается наличием в начальных классах  победителей и призеров предметных  олимпиад, конкурсов, исследовательских работ.  </a:t>
            </a:r>
          </a:p>
        </p:txBody>
      </p:sp>
      <p:pic>
        <p:nvPicPr>
          <p:cNvPr id="7" name="Picture 7" descr="BS00554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85025" y="142852"/>
            <a:ext cx="1958975" cy="170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 descr="F:\Юмашева О.М\все для презентаций\фон\1680colourback_10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519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>
              <a:defRPr/>
            </a:pPr>
            <a:r>
              <a:rPr lang="ru-RU" sz="3600" b="1" u="sng" dirty="0" smtClean="0">
                <a:solidFill>
                  <a:srgbClr val="333399"/>
                </a:solidFill>
                <a:latin typeface="Times New Roman" pitchFamily="18" charset="0"/>
              </a:rPr>
              <a:t>Исследовательская деятельность 2013</a:t>
            </a:r>
            <a:endParaRPr lang="ru-RU" sz="3600" dirty="0" smtClean="0"/>
          </a:p>
        </p:txBody>
      </p:sp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428596" y="1643050"/>
            <a:ext cx="8429684" cy="468632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 fontScale="92500" lnSpcReduction="20000"/>
          </a:bodyPr>
          <a:lstStyle/>
          <a:p>
            <a:pPr marL="619200" lvl="4">
              <a:buNone/>
              <a:defRPr/>
            </a:pPr>
            <a:endParaRPr lang="ru-RU" dirty="0" smtClean="0"/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ru-RU" sz="24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Макаревич Л. «Почему после дождя появляется радуга»;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ru-RU" sz="24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Никонов А. «Проводники и диэлектрики»;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ru-RU" sz="2400" b="1" i="1" dirty="0" err="1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Баландин</a:t>
            </a:r>
            <a:r>
              <a:rPr lang="ru-RU" sz="24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Е. «Нужна ли зубная паста?»;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ru-RU" sz="24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Малышева М. «Почему кошки урчат?»</a:t>
            </a:r>
            <a:r>
              <a:rPr lang="en-US" sz="24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;</a:t>
            </a:r>
            <a:endParaRPr lang="ru-RU" sz="2400" b="1" i="1" dirty="0" smtClean="0">
              <a:solidFill>
                <a:srgbClr val="0033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ru-RU" sz="2400" b="1" i="1" dirty="0" err="1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Флюгрант</a:t>
            </a:r>
            <a:r>
              <a:rPr lang="ru-RU" sz="24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О. «Духи»</a:t>
            </a:r>
            <a:r>
              <a:rPr lang="en-US" sz="24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ru-RU" sz="24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Ефремов В. «Польза и вред шоколада»;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ru-RU" sz="24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Кручинина Д. «Такой разный песок»;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ru-RU" sz="24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Павлухин С. «Был ли всемирный потоп?»;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ru-RU" sz="24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Ибрагимова Н. «А греет ли шуба?»;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ru-RU" sz="2400" b="1" i="1" dirty="0" err="1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Пурвина</a:t>
            </a:r>
            <a:r>
              <a:rPr lang="ru-RU" sz="24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А. «Почему божию коровку так назвали?;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ru-RU" sz="24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Снетков В. «Могут ли цветы пить краску?»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ru-RU" sz="24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Наумова К. «Почему лед скользкий?»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ru-RU" sz="24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Калякина В. «Пепси-кола. Польза или вред.»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en-US" sz="2600" b="1" i="1" dirty="0" smtClean="0">
              <a:solidFill>
                <a:srgbClr val="0033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  <a:buNone/>
              <a:defRPr/>
            </a:pPr>
            <a:endParaRPr lang="ru-RU" sz="2600" b="1" i="1" dirty="0" smtClean="0">
              <a:solidFill>
                <a:srgbClr val="0033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ru-RU" sz="2600" b="1" i="1" dirty="0" smtClean="0">
              <a:solidFill>
                <a:srgbClr val="0033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4">
              <a:buNone/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 descr="F:\Юмашева О.М\все для презентаций\фон\1680colourback_10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519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>
              <a:defRPr/>
            </a:pPr>
            <a:r>
              <a:rPr lang="ru-RU" sz="3600" b="1" u="sng" dirty="0" smtClean="0">
                <a:solidFill>
                  <a:srgbClr val="333399"/>
                </a:solidFill>
                <a:latin typeface="Times New Roman" pitchFamily="18" charset="0"/>
              </a:rPr>
              <a:t>Проектная деятельность</a:t>
            </a:r>
            <a:endParaRPr lang="ru-RU" sz="3600" dirty="0" smtClean="0"/>
          </a:p>
        </p:txBody>
      </p:sp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428596" y="1714488"/>
            <a:ext cx="8286808" cy="485778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marL="619200" lvl="4">
              <a:buNone/>
              <a:defRPr/>
            </a:pPr>
            <a:endParaRPr lang="ru-RU" dirty="0" smtClean="0"/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ru-RU" sz="24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«Год 1703. Начало»;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ru-RU" sz="24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«Почему тяжелый портфель влияет на здоровье ученика»;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ru-RU" sz="24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«Ты, я, он, она - вместе дружная семья»;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ru-RU" sz="24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«Герои произведений, которым установили памятники»</a:t>
            </a:r>
            <a:r>
              <a:rPr lang="en-US" sz="24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;</a:t>
            </a:r>
            <a:endParaRPr lang="ru-RU" sz="2400" b="1" i="1" dirty="0" smtClean="0">
              <a:solidFill>
                <a:srgbClr val="0033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ru-RU" sz="24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«Река Нева»</a:t>
            </a:r>
            <a:r>
              <a:rPr lang="en-US" sz="24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en-US" sz="2600" b="1" i="1" dirty="0" smtClean="0">
              <a:solidFill>
                <a:srgbClr val="0033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  <a:buNone/>
              <a:defRPr/>
            </a:pPr>
            <a:endParaRPr lang="ru-RU" sz="2600" b="1" i="1" dirty="0" smtClean="0">
              <a:solidFill>
                <a:srgbClr val="0033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ru-RU" sz="2600" b="1" i="1" dirty="0" smtClean="0">
              <a:solidFill>
                <a:srgbClr val="0033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4">
              <a:buNone/>
              <a:defRPr/>
            </a:pPr>
            <a:endParaRPr lang="ru-RU" dirty="0" smtClean="0"/>
          </a:p>
        </p:txBody>
      </p:sp>
      <p:pic>
        <p:nvPicPr>
          <p:cNvPr id="7" name="Picture 3" descr="C:\Users\Аня\Desktop\33792_NpAdvHove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85" y="4107672"/>
            <a:ext cx="2643205" cy="22591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 descr="F:\Юмашева О.М\все для презентаций\фон\1680colourback_10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519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>
              <a:defRPr/>
            </a:pPr>
            <a:r>
              <a:rPr lang="ru-RU" sz="3600" b="1" u="sng" dirty="0" smtClean="0">
                <a:solidFill>
                  <a:srgbClr val="333399"/>
                </a:solidFill>
                <a:latin typeface="Times New Roman" pitchFamily="18" charset="0"/>
              </a:rPr>
              <a:t>Используемые ресурсы</a:t>
            </a:r>
            <a:endParaRPr lang="ru-RU" sz="3600" dirty="0" smtClean="0"/>
          </a:p>
        </p:txBody>
      </p:sp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428596" y="1714488"/>
            <a:ext cx="8286808" cy="485778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marL="619200" lvl="4">
              <a:buNone/>
              <a:defRPr/>
            </a:pPr>
            <a:endParaRPr lang="ru-RU" dirty="0" smtClean="0"/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z="24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http://</a:t>
            </a:r>
            <a:r>
              <a:rPr lang="en-US" sz="24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zdes-shkola7.ru/rabota-s-odarennymi-detmi</a:t>
            </a:r>
            <a:r>
              <a:rPr lang="ru-RU" sz="24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;</a:t>
            </a:r>
            <a:endParaRPr lang="ru-RU" sz="2400" b="1" i="1" dirty="0" smtClean="0">
              <a:solidFill>
                <a:srgbClr val="0033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z="24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http://baduza.ru/docs/index-256444.html</a:t>
            </a:r>
            <a:r>
              <a:rPr lang="ru-RU" sz="24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;</a:t>
            </a:r>
            <a:endParaRPr lang="ru-RU" sz="2400" b="1" i="1" dirty="0" smtClean="0">
              <a:solidFill>
                <a:srgbClr val="0033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z="24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http://lib.gendocs.ru/docs/165200/index-5313.html;</a:t>
            </a:r>
            <a:endParaRPr lang="ru-RU" sz="2400" b="1" i="1" dirty="0" smtClean="0">
              <a:solidFill>
                <a:srgbClr val="0033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z="24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http://ucheba.dlldat.com/docs/index-17662.html;</a:t>
            </a:r>
            <a:endParaRPr lang="en-US" sz="2400" b="1" i="1" dirty="0" smtClean="0">
              <a:solidFill>
                <a:srgbClr val="0033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z="26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http://nsportal.ru/shkola/materialy-metodicheskikh-obedinenii/library/doklad-formy-i-metody-raboty-s-odarennymi-detmi</a:t>
            </a:r>
            <a:endParaRPr lang="en-US" sz="2600" b="1" i="1" dirty="0" smtClean="0">
              <a:solidFill>
                <a:srgbClr val="0033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  <a:buNone/>
              <a:defRPr/>
            </a:pPr>
            <a:endParaRPr lang="ru-RU" sz="2600" b="1" i="1" dirty="0" smtClean="0">
              <a:solidFill>
                <a:srgbClr val="0033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ru-RU" sz="2600" b="1" i="1" dirty="0" smtClean="0">
              <a:solidFill>
                <a:srgbClr val="0033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4">
              <a:buNone/>
              <a:defRPr/>
            </a:pPr>
            <a:endParaRPr lang="ru-RU" dirty="0" smtClean="0"/>
          </a:p>
        </p:txBody>
      </p:sp>
      <p:pic>
        <p:nvPicPr>
          <p:cNvPr id="8" name="Picture 2" descr="C:\Users\Аня\Desktop\75335724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12" y="4572008"/>
            <a:ext cx="1861551" cy="19288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 descr="F:\Юмашева О.М\все для презентаций\фон\1680colourback_10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519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108266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u="sng" dirty="0" smtClean="0">
                <a:solidFill>
                  <a:srgbClr val="333399"/>
                </a:solidFill>
                <a:latin typeface="Times New Roman" pitchFamily="18" charset="0"/>
              </a:rPr>
              <a:t>Цель работы с одаренными детьми</a:t>
            </a:r>
            <a:endParaRPr lang="ru-RU" sz="3600" dirty="0" smtClean="0"/>
          </a:p>
        </p:txBody>
      </p:sp>
      <p:sp>
        <p:nvSpPr>
          <p:cNvPr id="6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 fontScale="92500" lnSpcReduction="10000"/>
          </a:bodyPr>
          <a:lstStyle/>
          <a:p>
            <a:pPr marL="619200" lvl="4">
              <a:buNone/>
              <a:defRPr/>
            </a:pPr>
            <a:endParaRPr lang="ru-RU" dirty="0" smtClean="0"/>
          </a:p>
          <a:p>
            <a:pPr marL="847800" lvl="4" indent="-457200">
              <a:buAutoNum type="arabicPeriod"/>
              <a:defRPr/>
            </a:pPr>
            <a:r>
              <a:rPr lang="ru-RU" sz="2600" b="1" i="1" dirty="0" smtClean="0">
                <a:solidFill>
                  <a:srgbClr val="002060"/>
                </a:solidFill>
              </a:rPr>
              <a:t>Создать условия для выявления, поддержки и развития одаренных детей, их самореализации, а также создание условий для оптимального развития ребенка.</a:t>
            </a:r>
          </a:p>
          <a:p>
            <a:pPr marL="847800" lvl="4" indent="-457200">
              <a:buAutoNum type="arabicPeriod"/>
              <a:defRPr/>
            </a:pPr>
            <a:r>
              <a:rPr lang="ru-RU" sz="2600" b="1" i="1" dirty="0" smtClean="0">
                <a:solidFill>
                  <a:srgbClr val="002060"/>
                </a:solidFill>
              </a:rPr>
              <a:t>Развитие познавательных и творческих способностей обучающихся с различным уровнем одаренности.</a:t>
            </a:r>
          </a:p>
          <a:p>
            <a:pPr marL="847800" lvl="4" indent="-457200">
              <a:buFont typeface="Arial" pitchFamily="34" charset="0"/>
              <a:buAutoNum type="arabicPeriod"/>
              <a:defRPr/>
            </a:pPr>
            <a:r>
              <a:rPr lang="ru-RU" sz="2600" b="1" i="1" dirty="0" smtClean="0">
                <a:solidFill>
                  <a:srgbClr val="002060"/>
                </a:solidFill>
              </a:rPr>
              <a:t>Воспитание личности активной, творческой, готовой посильно участвовать в решении проблем человечества.</a:t>
            </a:r>
          </a:p>
          <a:p>
            <a:pPr marL="847800" lvl="4" indent="-457200">
              <a:buAutoNum type="arabicPeriod"/>
              <a:defRPr/>
            </a:pPr>
            <a:endParaRPr lang="ru-RU" dirty="0" smtClean="0"/>
          </a:p>
          <a:p>
            <a:pPr marL="0" lvl="4" indent="0">
              <a:buNone/>
              <a:defRPr/>
            </a:pPr>
            <a:r>
              <a:rPr lang="ru-RU" dirty="0" smtClean="0"/>
              <a:t>     </a:t>
            </a:r>
          </a:p>
          <a:p>
            <a:pPr lvl="4">
              <a:buNone/>
              <a:defRPr/>
            </a:pPr>
            <a:endParaRPr lang="ru-RU" dirty="0" smtClean="0"/>
          </a:p>
        </p:txBody>
      </p:sp>
      <p:pic>
        <p:nvPicPr>
          <p:cNvPr id="6149" name="Picture 5" descr="F:\Юмашева О.М\все для презентаций\книги\Photo 099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97" y="5072074"/>
            <a:ext cx="2357455" cy="1070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 descr="F:\Юмашева О.М\все для презентаций\фон\1680colourback_10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519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Объект 2"/>
          <p:cNvSpPr txBox="1">
            <a:spLocks/>
          </p:cNvSpPr>
          <p:nvPr/>
        </p:nvSpPr>
        <p:spPr>
          <a:xfrm>
            <a:off x="323528" y="1688099"/>
            <a:ext cx="8429684" cy="473884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457200" indent="-457200">
              <a:buFont typeface="Wingdings" panose="05000000000000000000" pitchFamily="2" charset="2"/>
              <a:buChar char="Ø"/>
              <a:defRPr/>
            </a:pPr>
            <a:r>
              <a:rPr lang="ru-RU" sz="2400" b="1" i="1" dirty="0" smtClean="0">
                <a:solidFill>
                  <a:srgbClr val="002060"/>
                </a:solidFill>
              </a:rPr>
              <a:t>Сегодня </a:t>
            </a:r>
            <a:r>
              <a:rPr lang="ru-RU" sz="2400" b="1" i="1" dirty="0">
                <a:solidFill>
                  <a:srgbClr val="002060"/>
                </a:solidFill>
              </a:rPr>
              <a:t>особенно важен поиск путей в подходе к </a:t>
            </a:r>
            <a:r>
              <a:rPr lang="ru-RU" sz="2400" b="1" i="1" dirty="0" smtClean="0">
                <a:solidFill>
                  <a:srgbClr val="002060"/>
                </a:solidFill>
              </a:rPr>
              <a:t>развитию </a:t>
            </a:r>
            <a:r>
              <a:rPr lang="ru-RU" sz="2400" b="1" i="1" dirty="0">
                <a:solidFill>
                  <a:srgbClr val="002060"/>
                </a:solidFill>
              </a:rPr>
              <a:t>личности одаренного ребенка</a:t>
            </a:r>
            <a:r>
              <a:rPr lang="ru-RU" sz="2400" b="1" i="1" dirty="0" smtClean="0">
                <a:solidFill>
                  <a:srgbClr val="002060"/>
                </a:solidFill>
              </a:rPr>
              <a:t>.</a:t>
            </a:r>
            <a:endParaRPr lang="ru-RU" sz="2400" b="1" i="1" smtClean="0">
              <a:solidFill>
                <a:srgbClr val="002060"/>
              </a:solidFill>
            </a:endParaRPr>
          </a:p>
          <a:p>
            <a:pPr marL="457200" indent="-457200">
              <a:defRPr/>
            </a:pPr>
            <a:r>
              <a:rPr lang="ru-RU" sz="2400" b="1" i="1" smtClean="0">
                <a:solidFill>
                  <a:srgbClr val="002060"/>
                </a:solidFill>
              </a:rPr>
              <a:t>  </a:t>
            </a:r>
            <a:endParaRPr lang="ru-RU" sz="2400" b="1" i="1" dirty="0" smtClean="0">
              <a:solidFill>
                <a:srgbClr val="00206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  <a:defRPr/>
            </a:pPr>
            <a:r>
              <a:rPr lang="ru-RU" sz="2400" b="1" i="1" dirty="0" smtClean="0">
                <a:solidFill>
                  <a:srgbClr val="002060"/>
                </a:solidFill>
              </a:rPr>
              <a:t>Жизнь требует от школы подготовки выпускника, способного адаптироваться к меняющимся условиям, коммуникабельного и конкурентоспособного. Именно это имел в виду психолог и писатель Г. Томпсон, говоря: “Способности – объяснение вашего успеха”.</a:t>
            </a:r>
          </a:p>
          <a:p>
            <a:pPr marL="457200" indent="-457200">
              <a:buFont typeface="Wingdings" panose="05000000000000000000" pitchFamily="2" charset="2"/>
              <a:buChar char="Ø"/>
              <a:defRPr/>
            </a:pPr>
            <a:endParaRPr lang="ru-RU" sz="2400" b="1" i="1" dirty="0" smtClean="0">
              <a:solidFill>
                <a:srgbClr val="00206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  <a:defRPr/>
            </a:pPr>
            <a:r>
              <a:rPr lang="ru-RU" sz="2400" b="1" i="1" dirty="0" smtClean="0">
                <a:solidFill>
                  <a:srgbClr val="002060"/>
                </a:solidFill>
              </a:rPr>
              <a:t>Поэтому</a:t>
            </a:r>
            <a:r>
              <a:rPr lang="ru-RU" sz="2400" b="1" i="1" dirty="0">
                <a:solidFill>
                  <a:srgbClr val="002060"/>
                </a:solidFill>
              </a:rPr>
              <a:t>, рассуждая о системе работы с одаренными </a:t>
            </a:r>
            <a:r>
              <a:rPr lang="ru-RU" sz="2400" b="1" i="1" dirty="0" smtClean="0">
                <a:solidFill>
                  <a:srgbClr val="002060"/>
                </a:solidFill>
              </a:rPr>
              <a:t>детьми</a:t>
            </a:r>
            <a:r>
              <a:rPr lang="ru-RU" sz="2400" b="1" i="1" dirty="0">
                <a:solidFill>
                  <a:srgbClr val="002060"/>
                </a:solidFill>
              </a:rPr>
              <a:t>, хотелось бы  подчеркнуть мысль о работе со всеми детьми, то есть о максимальном развитии </a:t>
            </a:r>
            <a:r>
              <a:rPr lang="ru-RU" sz="2400" b="1" i="1" dirty="0" smtClean="0">
                <a:solidFill>
                  <a:srgbClr val="002060"/>
                </a:solidFill>
              </a:rPr>
              <a:t> </a:t>
            </a:r>
            <a:r>
              <a:rPr lang="ru-RU" sz="2400" b="1" i="1" dirty="0">
                <a:solidFill>
                  <a:srgbClr val="002060"/>
                </a:solidFill>
              </a:rPr>
              <a:t>познавательных способностей.</a:t>
            </a:r>
          </a:p>
          <a:p>
            <a:pPr>
              <a:defRPr/>
            </a:pPr>
            <a:endParaRPr lang="ru-RU" sz="2400" b="1" i="1" dirty="0" smtClean="0">
              <a:solidFill>
                <a:srgbClr val="00206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  <a:defRPr/>
            </a:pPr>
            <a:r>
              <a:rPr lang="ru-RU" sz="2400" b="1" i="1" dirty="0">
                <a:solidFill>
                  <a:srgbClr val="002060"/>
                </a:solidFill>
              </a:rPr>
              <a:t>Жизнь требует от школы подготовки выпускника, способного адаптироваться к меняющимся условиям, коммуникабельного и конкурентоспособного. Именно это имел в виду психолог и писатель Г. Томпсон, говоря: “Способности – объяснение вашего успеха”.</a:t>
            </a:r>
          </a:p>
          <a:p>
            <a:pPr marL="457200" indent="-457200">
              <a:buFont typeface="Wingdings" panose="05000000000000000000" pitchFamily="2" charset="2"/>
              <a:buChar char="Ø"/>
              <a:defRPr/>
            </a:pPr>
            <a:endParaRPr lang="ru-RU" sz="2400" b="1" i="1" dirty="0" smtClean="0">
              <a:solidFill>
                <a:srgbClr val="002060"/>
              </a:solidFill>
            </a:endParaRPr>
          </a:p>
          <a:p>
            <a:pPr marL="847800" marR="0" lvl="4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</a:endParaRPr>
          </a:p>
          <a:p>
            <a:pPr marL="0" marR="0" lvl="4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</a:rPr>
              <a:t>     </a:t>
            </a: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323528" y="285728"/>
            <a:ext cx="8606190" cy="92869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u="sng" dirty="0" smtClean="0">
                <a:solidFill>
                  <a:srgbClr val="333399"/>
                </a:solidFill>
                <a:latin typeface="Times New Roman" pitchFamily="18" charset="0"/>
              </a:rPr>
              <a:t>Актуальность</a:t>
            </a:r>
            <a:endParaRPr lang="ru-RU" sz="3600" dirty="0" smtClean="0"/>
          </a:p>
        </p:txBody>
      </p:sp>
      <p:pic>
        <p:nvPicPr>
          <p:cNvPr id="10" name="Picture 5" descr="F:\Юмашева О.М\все для презентаций\книги\books_72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7687755" y="5661248"/>
            <a:ext cx="1419884" cy="1126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 descr="F:\Юмашева О.М\все для презентаций\фон\1680colourback_10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6623" y="0"/>
            <a:ext cx="92519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43956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u="sng" dirty="0" smtClean="0">
                <a:solidFill>
                  <a:srgbClr val="333399"/>
                </a:solidFill>
                <a:latin typeface="Times New Roman" pitchFamily="18" charset="0"/>
              </a:rPr>
              <a:t>Одаренность</a:t>
            </a:r>
            <a:endParaRPr lang="ru-RU" sz="3600" dirty="0" smtClean="0"/>
          </a:p>
        </p:txBody>
      </p:sp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543956" cy="475775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marL="619200" lvl="4">
              <a:buNone/>
              <a:defRPr/>
            </a:pPr>
            <a:endParaRPr lang="ru-RU" dirty="0" smtClean="0">
              <a:solidFill>
                <a:srgbClr val="002060"/>
              </a:solidFill>
            </a:endParaRPr>
          </a:p>
          <a:p>
            <a:pPr marL="360000" indent="0">
              <a:spcBef>
                <a:spcPts val="0"/>
              </a:spcBef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</a:rPr>
              <a:t>Одаренность</a:t>
            </a:r>
            <a:r>
              <a:rPr lang="ru-RU" sz="2500" b="1" dirty="0" smtClean="0">
                <a:solidFill>
                  <a:srgbClr val="002060"/>
                </a:solidFill>
                <a:cs typeface="Calibri" pitchFamily="34" charset="0"/>
              </a:rPr>
              <a:t>- </a:t>
            </a:r>
            <a:r>
              <a:rPr lang="ru-RU" sz="2400" b="1" i="1" dirty="0" smtClean="0">
                <a:solidFill>
                  <a:srgbClr val="002060"/>
                </a:solidFill>
                <a:cs typeface="Calibri" pitchFamily="34" charset="0"/>
              </a:rPr>
              <a:t>системное, развивающееся в течении жизни качество психики, которое определяет возможность достижения человеком более высоких незаурядных результатов в одном или нескольких видах деятельности.</a:t>
            </a:r>
          </a:p>
          <a:p>
            <a:pPr marL="360000" indent="0">
              <a:spcBef>
                <a:spcPts val="0"/>
              </a:spcBef>
              <a:buNone/>
            </a:pPr>
            <a:endParaRPr lang="ru-RU" sz="2800" b="1" dirty="0" smtClean="0">
              <a:solidFill>
                <a:srgbClr val="002060"/>
              </a:solidFill>
              <a:latin typeface="Script MT Bold" pitchFamily="66" charset="0"/>
            </a:endParaRPr>
          </a:p>
          <a:p>
            <a:pPr marL="360000" indent="0">
              <a:spcBef>
                <a:spcPts val="0"/>
              </a:spcBef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</a:rPr>
              <a:t>Одаренный ребенок</a:t>
            </a:r>
            <a:r>
              <a:rPr lang="ru-RU" sz="2800" b="1" dirty="0" smtClean="0">
                <a:solidFill>
                  <a:srgbClr val="002060"/>
                </a:solidFill>
                <a:cs typeface="Calibri" pitchFamily="34" charset="0"/>
              </a:rPr>
              <a:t>- </a:t>
            </a:r>
            <a:r>
              <a:rPr lang="ru-RU" sz="2400" b="1" i="1" dirty="0" smtClean="0">
                <a:solidFill>
                  <a:srgbClr val="002060"/>
                </a:solidFill>
              </a:rPr>
              <a:t>это ребенок, который выделяется яркими, очевидными, иногда выдающимися достижениями (или имеет внутренние предпосылки для таких достижений) в том или ином виде деятельности.</a:t>
            </a:r>
            <a:endParaRPr lang="ru-RU" sz="2400" b="1" i="1" dirty="0" smtClean="0">
              <a:solidFill>
                <a:srgbClr val="002060"/>
              </a:solidFill>
              <a:cs typeface="Calibri" pitchFamily="34" charset="0"/>
            </a:endParaRPr>
          </a:p>
          <a:p>
            <a:pPr lvl="4">
              <a:buNone/>
              <a:defRPr/>
            </a:pPr>
            <a:endParaRPr lang="ru-RU" sz="2400" i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 descr="F:\Юмашева О.М\все для презентаций\фон\1680colourback_10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07950" y="0"/>
            <a:ext cx="92519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93978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u="sng" dirty="0" smtClean="0">
                <a:solidFill>
                  <a:srgbClr val="333399"/>
                </a:solidFill>
                <a:latin typeface="Times New Roman" pitchFamily="18" charset="0"/>
              </a:rPr>
              <a:t>Одаренность</a:t>
            </a:r>
            <a:endParaRPr lang="ru-RU" sz="3600" dirty="0" smtClean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214282" y="1571613"/>
            <a:ext cx="2428892" cy="785818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buNone/>
              <a:defRPr/>
            </a:pPr>
            <a:r>
              <a:rPr lang="ru-RU" sz="28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</a:rPr>
              <a:t>Способности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000364" y="1500174"/>
            <a:ext cx="5786478" cy="142876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2400" b="1" i="1" dirty="0">
                <a:solidFill>
                  <a:srgbClr val="002060"/>
                </a:solidFill>
              </a:rPr>
              <a:t>называют индивидуальные особенности личности, помогающие ей успешно заниматься определенной деятельностью.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000364" y="3071810"/>
            <a:ext cx="5857916" cy="114300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2400" b="1" i="1" dirty="0">
                <a:solidFill>
                  <a:srgbClr val="002060"/>
                </a:solidFill>
              </a:rPr>
              <a:t>называют выдающиеся способности, высокую степень одаренности в какой-либо деятельности.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000364" y="4429132"/>
            <a:ext cx="5857916" cy="178595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2400" b="1" i="1" dirty="0">
                <a:solidFill>
                  <a:srgbClr val="002060"/>
                </a:solidFill>
              </a:rPr>
              <a:t>высшая степень развития таланта, связана она с созданием качественно новых, уникальных творений, открытием ранее неизведанных путей творчества. 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85720" y="3071810"/>
            <a:ext cx="2428862" cy="785819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bg1"/>
                </a:solidFill>
              </a:rPr>
              <a:t>Талант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85721" y="4500571"/>
            <a:ext cx="2500330" cy="785817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bg1"/>
                </a:solidFill>
              </a:rPr>
              <a:t>Гениальность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 descr="F:\Юмашева О.М\все для презентаций\фон\1680colourback_10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07950" y="0"/>
            <a:ext cx="92519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501122" cy="93978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u="sng" dirty="0" smtClean="0">
                <a:solidFill>
                  <a:srgbClr val="333399"/>
                </a:solidFill>
                <a:latin typeface="Times New Roman" pitchFamily="18" charset="0"/>
              </a:rPr>
              <a:t>Виды одаренности</a:t>
            </a:r>
            <a:endParaRPr lang="ru-RU" sz="3600" dirty="0" smtClean="0"/>
          </a:p>
        </p:txBody>
      </p:sp>
      <p:graphicFrame>
        <p:nvGraphicFramePr>
          <p:cNvPr id="9" name="Схема 8"/>
          <p:cNvGraphicFramePr/>
          <p:nvPr/>
        </p:nvGraphicFramePr>
        <p:xfrm>
          <a:off x="214282" y="1643050"/>
          <a:ext cx="8643998" cy="3643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 descr="F:\Юмашева О.М\все для презентаций\фон\1680colourback_10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519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u="sng" dirty="0" smtClean="0">
                <a:solidFill>
                  <a:srgbClr val="333399"/>
                </a:solidFill>
                <a:latin typeface="Times New Roman" pitchFamily="18" charset="0"/>
              </a:rPr>
              <a:t>Какого же ребенка следует считать одаренным?</a:t>
            </a:r>
            <a:endParaRPr lang="ru-RU" sz="3600" dirty="0" smtClean="0"/>
          </a:p>
        </p:txBody>
      </p:sp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58204" cy="511494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 fontScale="92500" lnSpcReduction="20000"/>
          </a:bodyPr>
          <a:lstStyle/>
          <a:p>
            <a:pPr marL="619200" lvl="4">
              <a:buNone/>
              <a:defRPr/>
            </a:pPr>
            <a:endParaRPr lang="ru-RU" dirty="0" smtClean="0"/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ru-RU" sz="26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Предлагает много идей, решений задач, ответов на вопросы;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ru-RU" sz="26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Свободно высказывает свое мнение, настойчиво отстаивает его;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ru-RU" sz="26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Легко усваивает материал, имеет отличную память и широкий кругозор;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ru-RU" sz="26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Богатая фантазия и воображение;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ru-RU" sz="26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Наблюдателен и  любознателен, стремится к знаниям;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ru-RU" sz="26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Чувствителен к красоте;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ru-RU" sz="26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Самостоятелен в  суждениях, умеет делать выводы; 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ru-RU" sz="26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Склонен к активному исследованию;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ru-RU" sz="26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Высокий порог восприятия в течении длительного времени; 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ru-RU" sz="26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Не конфликтен, не боится отличаться от других;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ru-RU" sz="2600" b="1" i="1" dirty="0" smtClean="0">
              <a:solidFill>
                <a:srgbClr val="0033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  <a:buNone/>
              <a:defRPr/>
            </a:pPr>
            <a:endParaRPr lang="ru-RU" sz="2600" b="1" i="1" dirty="0" smtClean="0">
              <a:solidFill>
                <a:srgbClr val="0033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ru-RU" sz="2600" b="1" i="1" dirty="0" smtClean="0">
              <a:solidFill>
                <a:srgbClr val="0033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4">
              <a:buNone/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 descr="F:\Юмашева О.М\все для презентаций\фон\1680colourback_10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519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u="sng" dirty="0" smtClean="0">
                <a:solidFill>
                  <a:srgbClr val="333399"/>
                </a:solidFill>
                <a:latin typeface="Times New Roman" pitchFamily="18" charset="0"/>
              </a:rPr>
              <a:t>Психологическая чувствительность</a:t>
            </a:r>
            <a:endParaRPr lang="ru-RU" sz="3600" dirty="0" smtClean="0"/>
          </a:p>
        </p:txBody>
      </p:sp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58204" cy="318612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marL="619200" lvl="4">
              <a:buNone/>
              <a:defRPr/>
            </a:pPr>
            <a:endParaRPr lang="ru-RU" dirty="0" smtClean="0"/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ru-RU" sz="2800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4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Обостренное чувство справедливости;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ru-RU" sz="24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Живое воображение, изобретательность, богатая фантазия;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ru-RU" sz="24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Нетерпеливы и порывисты;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ru-RU" sz="24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Преувеличенные страхи и повышенная уязвимость;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ru-RU" sz="24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Возникают трудности общения со сверстниками;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ru-RU" sz="2400" b="1" i="1" dirty="0" smtClean="0">
              <a:solidFill>
                <a:srgbClr val="0033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4">
              <a:buNone/>
              <a:defRPr/>
            </a:pP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 descr="F:\Юмашева О.М\все для презентаций\фон\1680colourback_10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519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u="sng" dirty="0" smtClean="0">
                <a:solidFill>
                  <a:srgbClr val="333399"/>
                </a:solidFill>
                <a:latin typeface="Times New Roman" pitchFamily="18" charset="0"/>
              </a:rPr>
              <a:t>Физические характеристики</a:t>
            </a:r>
            <a:endParaRPr lang="ru-RU" sz="3600" dirty="0" smtClean="0"/>
          </a:p>
        </p:txBody>
      </p:sp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58204" cy="232886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marL="619200" lvl="4">
              <a:buNone/>
              <a:defRPr/>
            </a:pPr>
            <a:endParaRPr lang="ru-RU" dirty="0" smtClean="0"/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ru-RU" sz="24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Высокий энергетический уровень;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ru-RU" sz="24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Моторная координация отстает от познавательных способностей;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ru-RU" sz="24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Зрение одаренных детей часто нестабильно.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ru-RU" sz="2600" b="1" i="1" dirty="0" smtClean="0">
              <a:solidFill>
                <a:srgbClr val="0033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4">
              <a:buNone/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704</TotalTime>
  <Words>891</Words>
  <Application>Microsoft Office PowerPoint</Application>
  <PresentationFormat>Экран (4:3)</PresentationFormat>
  <Paragraphs>154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Цель работы с одаренными детьми</vt:lpstr>
      <vt:lpstr>Актуальность</vt:lpstr>
      <vt:lpstr>Одаренность</vt:lpstr>
      <vt:lpstr>Одаренность</vt:lpstr>
      <vt:lpstr>Виды одаренности</vt:lpstr>
      <vt:lpstr>Какого же ребенка следует считать одаренным?</vt:lpstr>
      <vt:lpstr>Психологическая чувствительность</vt:lpstr>
      <vt:lpstr>Физические характеристики</vt:lpstr>
      <vt:lpstr>Формы урочной деятельности</vt:lpstr>
      <vt:lpstr>Внеурочная деятельность</vt:lpstr>
      <vt:lpstr>Методы работы на уроке</vt:lpstr>
      <vt:lpstr>Принципы работы с одаренными детьми</vt:lpstr>
      <vt:lpstr>ВЫВОД</vt:lpstr>
      <vt:lpstr>Исследовательская деятельность 2013</vt:lpstr>
      <vt:lpstr>Проектная деятельность</vt:lpstr>
      <vt:lpstr>Используемые ресурсы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Аня</dc:creator>
  <cp:lastModifiedBy>Аня</cp:lastModifiedBy>
  <cp:revision>87</cp:revision>
  <dcterms:created xsi:type="dcterms:W3CDTF">2013-12-07T16:04:30Z</dcterms:created>
  <dcterms:modified xsi:type="dcterms:W3CDTF">2013-12-11T16:59:25Z</dcterms:modified>
</cp:coreProperties>
</file>