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3" r:id="rId5"/>
    <p:sldId id="261" r:id="rId6"/>
    <p:sldId id="262" r:id="rId7"/>
    <p:sldId id="260" r:id="rId8"/>
    <p:sldId id="259" r:id="rId9"/>
    <p:sldId id="257" r:id="rId10"/>
    <p:sldId id="268" r:id="rId11"/>
    <p:sldId id="269" r:id="rId12"/>
    <p:sldId id="258" r:id="rId13"/>
    <p:sldId id="267" r:id="rId14"/>
    <p:sldId id="266" r:id="rId15"/>
    <p:sldId id="265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0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2286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2286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419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419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CC6D1-C0E7-4C06-9160-B2B21D523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83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0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2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2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0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9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6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8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4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6F21-6ACC-4D8F-A59F-CD7EB8C66C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2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ACAC-7E30-44C9-AACA-36A05340F5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E742-5368-461C-85F3-5205D6807F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0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CED1-9E33-4A84-AA5D-896218F3D4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2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8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0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9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6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1CB6-58F5-4EE7-B1F3-8A80FB05A3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8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0AC-EA13-4832-A261-35227188C3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2754-6E64-48AA-9A11-BCD119F17C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D179-7EA0-4FF7-905B-70FE0E6F1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A004-4F26-4A33-9BA3-F0CA8125FA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F81E-94E7-4E2B-A54B-F7CF90EE2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DA77-6E35-4466-984B-F538BAD0AD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rgbClr val="CC99FF">
                <a:gamma/>
                <a:tint val="0"/>
                <a:invGamma/>
              </a:srgbClr>
            </a:gs>
            <a:gs pos="100000">
              <a:srgbClr val="CC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3D913-179D-41A3-98B0-F18A6A4631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wm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hyperlink" Target="http://smiles.33b.ru/smile.116961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hyperlink" Target="http://smiles.33b.ru/smile.116961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hyperlink" Target="http://smiles.33b.ru/smile.116961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/>
          <a:lstStyle/>
          <a:p>
            <a:r>
              <a:rPr lang="ru-RU" sz="6000" b="1" dirty="0" smtClean="0"/>
              <a:t>ВЫ-, ПЕРЕ-, С-, В-, ПРО-, ОБ-</a:t>
            </a:r>
            <a:endParaRPr lang="ru-RU" sz="6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5184576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   </a:t>
            </a:r>
            <a:r>
              <a:rPr lang="ru-RU" sz="9600" b="1" i="1" dirty="0" smtClean="0">
                <a:solidFill>
                  <a:srgbClr val="FF0000"/>
                </a:solidFill>
              </a:rPr>
              <a:t>-  ЕЗД -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i="1" dirty="0" smtClean="0"/>
              <a:t>ВЪЕЗЖАТЬ</a:t>
            </a:r>
          </a:p>
          <a:p>
            <a:pPr marL="0" indent="0" algn="ctr">
              <a:buNone/>
            </a:pPr>
            <a:r>
              <a:rPr lang="ru-RU" sz="6000" b="1" i="1" dirty="0" smtClean="0"/>
              <a:t>ВЫЕХАТЬ</a:t>
            </a:r>
          </a:p>
          <a:p>
            <a:pPr marL="0" indent="0" algn="ctr">
              <a:buNone/>
            </a:pPr>
            <a:r>
              <a:rPr lang="ru-RU" sz="6000" b="1" i="1" dirty="0" smtClean="0"/>
              <a:t>ПРОЯСНИТЬ</a:t>
            </a:r>
          </a:p>
          <a:p>
            <a:pPr marL="0" indent="0" algn="ctr">
              <a:buNone/>
            </a:pPr>
            <a:r>
              <a:rPr lang="ru-RU" sz="6000" b="1" i="1" dirty="0" smtClean="0"/>
              <a:t>ПОЯВИТЬСЯ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26829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i="1" dirty="0" smtClean="0"/>
              <a:t>СПРЫГНУЛ</a:t>
            </a:r>
          </a:p>
          <a:p>
            <a:pPr marL="0" indent="0" algn="ctr">
              <a:buNone/>
            </a:pPr>
            <a:r>
              <a:rPr lang="ru-RU" sz="6000" b="1" i="1" dirty="0" smtClean="0"/>
              <a:t>НАДРЕЗАЛ</a:t>
            </a:r>
          </a:p>
          <a:p>
            <a:pPr marL="0" indent="0" algn="ctr">
              <a:buNone/>
            </a:pPr>
            <a:r>
              <a:rPr lang="ru-RU" sz="6000" b="1" i="1" dirty="0" smtClean="0"/>
              <a:t>ОТБИЛ</a:t>
            </a:r>
          </a:p>
          <a:p>
            <a:pPr marL="0" indent="0" algn="ctr">
              <a:buNone/>
            </a:pPr>
            <a:r>
              <a:rPr lang="ru-RU" sz="6000" b="1" i="1" dirty="0" smtClean="0"/>
              <a:t>ОБЪЯВИЛ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26829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б</a:t>
            </a:r>
            <a:r>
              <a:rPr lang="ru-RU" sz="4400" b="1" dirty="0" smtClean="0">
                <a:solidFill>
                  <a:srgbClr val="00B050"/>
                </a:solidFill>
              </a:rPr>
              <a:t>ъ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явление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б</a:t>
            </a:r>
            <a:r>
              <a:rPr lang="ru-RU" sz="4400" b="1" dirty="0" smtClean="0">
                <a:solidFill>
                  <a:srgbClr val="00B050"/>
                </a:solidFill>
              </a:rPr>
              <a:t>ъ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едки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явил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п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яснил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п</a:t>
            </a:r>
            <a:r>
              <a:rPr lang="ru-RU" sz="4400" b="1" dirty="0" smtClean="0">
                <a:solidFill>
                  <a:srgbClr val="FF0000"/>
                </a:solidFill>
              </a:rPr>
              <a:t>од</a:t>
            </a:r>
            <a:r>
              <a:rPr lang="ru-RU" sz="4400" b="1" dirty="0" smtClean="0">
                <a:solidFill>
                  <a:srgbClr val="00B050"/>
                </a:solidFill>
              </a:rPr>
              <a:t>ъ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ехал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п</a:t>
            </a:r>
            <a:r>
              <a:rPr lang="ru-RU" sz="4400" b="1" dirty="0" smtClean="0">
                <a:solidFill>
                  <a:srgbClr val="FF0000"/>
                </a:solidFill>
              </a:rPr>
              <a:t>од</a:t>
            </a:r>
            <a:r>
              <a:rPr lang="ru-RU" sz="4400" b="1" dirty="0" smtClean="0">
                <a:solidFill>
                  <a:srgbClr val="00B050"/>
                </a:solidFill>
              </a:rPr>
              <a:t>ъ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ёмный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по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ёжился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MCj04281130000[1]"/>
          <p:cNvPicPr>
            <a:picLocks noChangeAspect="1" noChangeArrowheads="1"/>
          </p:cNvPicPr>
          <p:nvPr>
            <p:ph type="title" sz="quarter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16563"/>
            <a:ext cx="1058863" cy="1143000"/>
          </a:xfrm>
        </p:spPr>
      </p:pic>
      <p:pic>
        <p:nvPicPr>
          <p:cNvPr id="172035" name="Picture 66" descr="http://s14.rimg.info/c031c1a30c3bb496afcf149999ff273c.gif">
            <a:hlinkClick r:id="rId4"/>
          </p:cNvPr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12" y="72430"/>
            <a:ext cx="904875" cy="952500"/>
          </a:xfrm>
          <a:ln/>
        </p:spPr>
      </p:pic>
      <p:sp>
        <p:nvSpPr>
          <p:cNvPr id="9" name="Пятиугольник 8"/>
          <p:cNvSpPr>
            <a:spLocks noChangeArrowheads="1"/>
          </p:cNvSpPr>
          <p:nvPr/>
        </p:nvSpPr>
        <p:spPr bwMode="auto">
          <a:xfrm>
            <a:off x="1654969" y="548680"/>
            <a:ext cx="5545138" cy="720080"/>
          </a:xfrm>
          <a:prstGeom prst="homePlate">
            <a:avLst>
              <a:gd name="adj" fmla="val 104579"/>
            </a:avLst>
          </a:prstGeom>
          <a:solidFill>
            <a:srgbClr val="FFFF00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уроке я работал-</a:t>
            </a:r>
            <a:endParaRPr lang="ru-RU" sz="3200" dirty="0">
              <a:solidFill>
                <a:schemeClr val="accent2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72066" name="Picture 34" descr="21M2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806" y="245741"/>
            <a:ext cx="1008063" cy="1152525"/>
          </a:xfrm>
        </p:spPr>
      </p:pic>
      <p:sp>
        <p:nvSpPr>
          <p:cNvPr id="2" name="Пятиугольник 8"/>
          <p:cNvSpPr>
            <a:spLocks noChangeArrowheads="1"/>
          </p:cNvSpPr>
          <p:nvPr/>
        </p:nvSpPr>
        <p:spPr bwMode="auto">
          <a:xfrm>
            <a:off x="864926" y="1484784"/>
            <a:ext cx="3527425" cy="360362"/>
          </a:xfrm>
          <a:prstGeom prst="homePlate">
            <a:avLst>
              <a:gd name="adj" fmla="val 66526"/>
            </a:avLst>
          </a:prstGeom>
          <a:solidFill>
            <a:srgbClr val="FFFF00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активно</a:t>
            </a:r>
            <a:endParaRPr lang="ru-RU" sz="3200">
              <a:solidFill>
                <a:schemeClr val="accent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" name="Пятиугольник 8"/>
          <p:cNvSpPr>
            <a:spLocks noChangeArrowheads="1"/>
          </p:cNvSpPr>
          <p:nvPr/>
        </p:nvSpPr>
        <p:spPr bwMode="auto">
          <a:xfrm>
            <a:off x="4763469" y="1362734"/>
            <a:ext cx="3240087" cy="360362"/>
          </a:xfrm>
          <a:prstGeom prst="homePlate">
            <a:avLst>
              <a:gd name="adj" fmla="val 61107"/>
            </a:avLst>
          </a:prstGeom>
          <a:solidFill>
            <a:srgbClr val="FFFF00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пассивно </a:t>
            </a:r>
            <a:endParaRPr lang="ru-RU" sz="2800">
              <a:solidFill>
                <a:schemeClr val="accent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Пятиугольник 8"/>
          <p:cNvSpPr>
            <a:spLocks noChangeArrowheads="1"/>
          </p:cNvSpPr>
          <p:nvPr/>
        </p:nvSpPr>
        <p:spPr bwMode="auto">
          <a:xfrm>
            <a:off x="1557419" y="2060848"/>
            <a:ext cx="5545137" cy="360362"/>
          </a:xfrm>
          <a:prstGeom prst="homePlate">
            <a:avLst>
              <a:gd name="adj" fmla="val 104579"/>
            </a:avLst>
          </a:prstGeom>
          <a:solidFill>
            <a:schemeClr val="accent2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Своей работой я-</a:t>
            </a:r>
            <a:endParaRPr lang="ru-RU" sz="3200" dirty="0">
              <a:solidFill>
                <a:srgbClr val="FF33C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5" name="Пятиугольник 8"/>
          <p:cNvSpPr>
            <a:spLocks noChangeArrowheads="1"/>
          </p:cNvSpPr>
          <p:nvPr/>
        </p:nvSpPr>
        <p:spPr bwMode="auto">
          <a:xfrm>
            <a:off x="755649" y="2798202"/>
            <a:ext cx="3527425" cy="360363"/>
          </a:xfrm>
          <a:prstGeom prst="homePlate">
            <a:avLst>
              <a:gd name="adj" fmla="val 66526"/>
            </a:avLst>
          </a:prstGeom>
          <a:solidFill>
            <a:schemeClr val="accent2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32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доволен</a:t>
            </a:r>
            <a:endParaRPr lang="ru-RU" sz="3200">
              <a:solidFill>
                <a:srgbClr val="FF33C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" name="Пятиугольник 8"/>
          <p:cNvSpPr>
            <a:spLocks noChangeArrowheads="1"/>
          </p:cNvSpPr>
          <p:nvPr/>
        </p:nvSpPr>
        <p:spPr bwMode="auto">
          <a:xfrm>
            <a:off x="5368518" y="2689877"/>
            <a:ext cx="3240087" cy="360363"/>
          </a:xfrm>
          <a:prstGeom prst="homePlate">
            <a:avLst>
              <a:gd name="adj" fmla="val 61107"/>
            </a:avLst>
          </a:prstGeom>
          <a:solidFill>
            <a:schemeClr val="accent2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доволен</a:t>
            </a: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2800">
              <a:solidFill>
                <a:schemeClr val="accent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Пятиугольник 8"/>
          <p:cNvSpPr>
            <a:spLocks noChangeArrowheads="1"/>
          </p:cNvSpPr>
          <p:nvPr/>
        </p:nvSpPr>
        <p:spPr bwMode="auto">
          <a:xfrm>
            <a:off x="1835150" y="3429000"/>
            <a:ext cx="5545138" cy="360363"/>
          </a:xfrm>
          <a:prstGeom prst="homePlate">
            <a:avLst>
              <a:gd name="adj" fmla="val 104579"/>
            </a:avLst>
          </a:prstGeom>
          <a:solidFill>
            <a:srgbClr val="FF3399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 урок  я-</a:t>
            </a:r>
            <a:endParaRPr lang="ru-RU" sz="3200">
              <a:solidFill>
                <a:srgbClr val="FFFFFF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8" name="Пятиугольник 8"/>
          <p:cNvSpPr>
            <a:spLocks noChangeArrowheads="1"/>
          </p:cNvSpPr>
          <p:nvPr/>
        </p:nvSpPr>
        <p:spPr bwMode="auto">
          <a:xfrm>
            <a:off x="916274" y="4076701"/>
            <a:ext cx="3527425" cy="360362"/>
          </a:xfrm>
          <a:prstGeom prst="homePlate">
            <a:avLst>
              <a:gd name="adj" fmla="val 66526"/>
            </a:avLst>
          </a:prstGeom>
          <a:solidFill>
            <a:srgbClr val="FF3399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устал</a:t>
            </a:r>
            <a:endParaRPr lang="ru-RU" sz="320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0" name="Пятиугольник 8"/>
          <p:cNvSpPr>
            <a:spLocks noChangeArrowheads="1"/>
          </p:cNvSpPr>
          <p:nvPr/>
        </p:nvSpPr>
        <p:spPr bwMode="auto">
          <a:xfrm>
            <a:off x="4787900" y="3995552"/>
            <a:ext cx="3600450" cy="360362"/>
          </a:xfrm>
          <a:prstGeom prst="homePlate">
            <a:avLst>
              <a:gd name="adj" fmla="val 67903"/>
            </a:avLst>
          </a:prstGeom>
          <a:solidFill>
            <a:srgbClr val="FF3399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устал </a:t>
            </a:r>
            <a:endParaRPr lang="ru-RU" sz="280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1" name="Пятиугольник 8"/>
          <p:cNvSpPr>
            <a:spLocks noChangeArrowheads="1"/>
          </p:cNvSpPr>
          <p:nvPr/>
        </p:nvSpPr>
        <p:spPr bwMode="auto">
          <a:xfrm>
            <a:off x="2015331" y="4724401"/>
            <a:ext cx="5545137" cy="360362"/>
          </a:xfrm>
          <a:prstGeom prst="homePlate">
            <a:avLst>
              <a:gd name="adj" fmla="val 104579"/>
            </a:avLst>
          </a:prstGeom>
          <a:solidFill>
            <a:srgbClr val="FFFF00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Мое настроение-</a:t>
            </a:r>
            <a:endParaRPr lang="ru-RU" sz="3200">
              <a:solidFill>
                <a:schemeClr val="accent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2" name="Пятиугольник 8"/>
          <p:cNvSpPr>
            <a:spLocks noChangeArrowheads="1"/>
          </p:cNvSpPr>
          <p:nvPr/>
        </p:nvSpPr>
        <p:spPr bwMode="auto">
          <a:xfrm>
            <a:off x="984507" y="5373687"/>
            <a:ext cx="3527425" cy="360363"/>
          </a:xfrm>
          <a:prstGeom prst="homePlate">
            <a:avLst>
              <a:gd name="adj" fmla="val 66526"/>
            </a:avLst>
          </a:prstGeom>
          <a:solidFill>
            <a:srgbClr val="FFFF00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стало лучше</a:t>
            </a:r>
            <a:endParaRPr lang="ru-RU" sz="3200">
              <a:solidFill>
                <a:schemeClr val="accent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Пятиугольник 8"/>
          <p:cNvSpPr>
            <a:spLocks noChangeArrowheads="1"/>
          </p:cNvSpPr>
          <p:nvPr/>
        </p:nvSpPr>
        <p:spPr bwMode="auto">
          <a:xfrm>
            <a:off x="4789642" y="5271712"/>
            <a:ext cx="3600450" cy="360363"/>
          </a:xfrm>
          <a:prstGeom prst="homePlate">
            <a:avLst>
              <a:gd name="adj" fmla="val 67903"/>
            </a:avLst>
          </a:prstGeom>
          <a:solidFill>
            <a:srgbClr val="FFFF00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стало хуже </a:t>
            </a:r>
            <a:endParaRPr lang="ru-RU" sz="2800">
              <a:solidFill>
                <a:schemeClr val="accent2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72086" name="Picture 54" descr="сми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2086" y="4149724"/>
            <a:ext cx="1116012" cy="2447925"/>
          </a:xfrm>
          <a:noFill/>
          <a:ln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2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MCj04281130000[1]"/>
          <p:cNvPicPr>
            <a:picLocks noChangeAspect="1" noChangeArrowheads="1"/>
          </p:cNvPicPr>
          <p:nvPr>
            <p:ph type="title" sz="quarter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472" y="4410236"/>
            <a:ext cx="1058863" cy="1143000"/>
          </a:xfrm>
        </p:spPr>
      </p:pic>
      <p:pic>
        <p:nvPicPr>
          <p:cNvPr id="172035" name="Picture 66" descr="http://s14.rimg.info/c031c1a30c3bb496afcf149999ff273c.gif">
            <a:hlinkClick r:id="rId4"/>
          </p:cNvPr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5" y="73264"/>
            <a:ext cx="904875" cy="952500"/>
          </a:xfrm>
          <a:ln/>
        </p:spPr>
      </p:pic>
      <p:sp>
        <p:nvSpPr>
          <p:cNvPr id="9" name="Пятиугольник 8"/>
          <p:cNvSpPr>
            <a:spLocks noChangeArrowheads="1"/>
          </p:cNvSpPr>
          <p:nvPr/>
        </p:nvSpPr>
        <p:spPr bwMode="auto">
          <a:xfrm>
            <a:off x="971600" y="549514"/>
            <a:ext cx="6840760" cy="1511333"/>
          </a:xfrm>
          <a:prstGeom prst="homePlate">
            <a:avLst>
              <a:gd name="adj" fmla="val 104579"/>
            </a:avLst>
          </a:prstGeom>
          <a:solidFill>
            <a:srgbClr val="FFFF00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333399"/>
                </a:solidFill>
                <a:latin typeface="Cambria" pitchFamily="18" charset="0"/>
                <a:cs typeface="Arial" charset="0"/>
              </a:rPr>
              <a:t>Я всё понял (а), но у меня есть ещё вопросы</a:t>
            </a:r>
            <a:endParaRPr lang="ru-RU" sz="3200" b="1" dirty="0">
              <a:solidFill>
                <a:srgbClr val="333399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72066" name="Picture 34" descr="21M2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7168" y="728917"/>
            <a:ext cx="1008063" cy="1152525"/>
          </a:xfrm>
        </p:spPr>
      </p:pic>
      <p:sp>
        <p:nvSpPr>
          <p:cNvPr id="4" name="Пятиугольник 8"/>
          <p:cNvSpPr>
            <a:spLocks noChangeArrowheads="1"/>
          </p:cNvSpPr>
          <p:nvPr/>
        </p:nvSpPr>
        <p:spPr bwMode="auto">
          <a:xfrm>
            <a:off x="827584" y="2492896"/>
            <a:ext cx="7704856" cy="1620020"/>
          </a:xfrm>
          <a:prstGeom prst="homePlate">
            <a:avLst>
              <a:gd name="adj" fmla="val 104579"/>
            </a:avLst>
          </a:prstGeom>
          <a:solidFill>
            <a:schemeClr val="accent2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33CC"/>
                </a:solidFill>
                <a:latin typeface="Cambria" pitchFamily="18" charset="0"/>
                <a:cs typeface="Arial" charset="0"/>
              </a:rPr>
              <a:t>Я всё понял (а), могу объяснить по схеме</a:t>
            </a:r>
            <a:endParaRPr lang="ru-RU" sz="3200" b="1" dirty="0">
              <a:solidFill>
                <a:srgbClr val="FF33C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Пятиугольник 8"/>
          <p:cNvSpPr>
            <a:spLocks noChangeArrowheads="1"/>
          </p:cNvSpPr>
          <p:nvPr/>
        </p:nvSpPr>
        <p:spPr bwMode="auto">
          <a:xfrm>
            <a:off x="971600" y="4437112"/>
            <a:ext cx="7776864" cy="2232248"/>
          </a:xfrm>
          <a:prstGeom prst="homePlate">
            <a:avLst>
              <a:gd name="adj" fmla="val 104579"/>
            </a:avLst>
          </a:prstGeom>
          <a:solidFill>
            <a:srgbClr val="FF3399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B050"/>
                </a:solidFill>
                <a:latin typeface="Cambria" pitchFamily="18" charset="0"/>
                <a:cs typeface="Arial" charset="0"/>
              </a:rPr>
              <a:t>Я всё понял (а), могу объяснить по </a:t>
            </a:r>
            <a:r>
              <a:rPr lang="ru-RU" sz="3200" b="1" dirty="0" smtClean="0">
                <a:solidFill>
                  <a:srgbClr val="00B050"/>
                </a:solidFill>
                <a:latin typeface="Cambria" pitchFamily="18" charset="0"/>
                <a:cs typeface="Arial" charset="0"/>
              </a:rPr>
              <a:t>схеме, могу объяснить друзьям</a:t>
            </a:r>
            <a:endParaRPr lang="ru-RU" sz="3200" b="1" dirty="0">
              <a:solidFill>
                <a:srgbClr val="00B05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72086" name="Picture 54" descr="сми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4368" y="3105311"/>
            <a:ext cx="1116012" cy="2447925"/>
          </a:xfrm>
          <a:noFill/>
          <a:ln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6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MCj04281130000[1]"/>
          <p:cNvPicPr>
            <a:picLocks noChangeAspect="1" noChangeArrowheads="1"/>
          </p:cNvPicPr>
          <p:nvPr>
            <p:ph type="title" sz="quarter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5057" y="1100698"/>
            <a:ext cx="1778943" cy="1920297"/>
          </a:xfrm>
        </p:spPr>
      </p:pic>
      <p:pic>
        <p:nvPicPr>
          <p:cNvPr id="172035" name="Picture 66" descr="http://s14.rimg.info/c031c1a30c3bb496afcf149999ff273c.gif">
            <a:hlinkClick r:id="rId4"/>
          </p:cNvPr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7450" y="3473965"/>
            <a:ext cx="1829980" cy="1926294"/>
          </a:xfrm>
          <a:ln/>
        </p:spPr>
      </p:pic>
      <p:sp>
        <p:nvSpPr>
          <p:cNvPr id="9" name="Пятиугольник 8"/>
          <p:cNvSpPr>
            <a:spLocks noChangeArrowheads="1"/>
          </p:cNvSpPr>
          <p:nvPr/>
        </p:nvSpPr>
        <p:spPr bwMode="auto">
          <a:xfrm>
            <a:off x="971600" y="549514"/>
            <a:ext cx="6840760" cy="1511333"/>
          </a:xfrm>
          <a:prstGeom prst="homePlate">
            <a:avLst>
              <a:gd name="adj" fmla="val 104579"/>
            </a:avLst>
          </a:prstGeom>
          <a:solidFill>
            <a:srgbClr val="FFFF00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/>
              <a:t> </a:t>
            </a:r>
            <a:r>
              <a:rPr lang="ru-RU" sz="5400" b="1" dirty="0"/>
              <a:t>С</a:t>
            </a:r>
            <a:r>
              <a:rPr lang="ru-RU" sz="5400" b="1" dirty="0" smtClean="0"/>
              <a:t>.130 </a:t>
            </a:r>
            <a:r>
              <a:rPr lang="ru-RU" sz="5400" b="1" dirty="0"/>
              <a:t>упр.265</a:t>
            </a:r>
            <a:endParaRPr lang="ru-RU" sz="5400" b="1" dirty="0">
              <a:solidFill>
                <a:srgbClr val="333399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72066" name="Picture 34" descr="21M2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52" y="152655"/>
            <a:ext cx="1008063" cy="1152525"/>
          </a:xfrm>
        </p:spPr>
      </p:pic>
      <p:sp>
        <p:nvSpPr>
          <p:cNvPr id="4" name="Пятиугольник 8"/>
          <p:cNvSpPr>
            <a:spLocks noChangeArrowheads="1"/>
          </p:cNvSpPr>
          <p:nvPr/>
        </p:nvSpPr>
        <p:spPr bwMode="auto">
          <a:xfrm>
            <a:off x="827584" y="2492896"/>
            <a:ext cx="7704856" cy="1620020"/>
          </a:xfrm>
          <a:prstGeom prst="homePlate">
            <a:avLst>
              <a:gd name="adj" fmla="val 104579"/>
            </a:avLst>
          </a:prstGeom>
          <a:solidFill>
            <a:schemeClr val="accent2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>
                <a:solidFill>
                  <a:srgbClr val="00B050"/>
                </a:solidFill>
              </a:rPr>
              <a:t>С</a:t>
            </a:r>
            <a:r>
              <a:rPr lang="ru-RU" sz="5400" b="1" dirty="0" smtClean="0">
                <a:solidFill>
                  <a:srgbClr val="00B050"/>
                </a:solidFill>
              </a:rPr>
              <a:t>.131 </a:t>
            </a:r>
            <a:r>
              <a:rPr lang="ru-RU" sz="5400" b="1" dirty="0">
                <a:solidFill>
                  <a:srgbClr val="00B050"/>
                </a:solidFill>
              </a:rPr>
              <a:t>упр.267</a:t>
            </a:r>
            <a:endParaRPr lang="ru-RU" sz="5400" b="1" dirty="0">
              <a:solidFill>
                <a:srgbClr val="00B05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Пятиугольник 8"/>
          <p:cNvSpPr>
            <a:spLocks noChangeArrowheads="1"/>
          </p:cNvSpPr>
          <p:nvPr/>
        </p:nvSpPr>
        <p:spPr bwMode="auto">
          <a:xfrm>
            <a:off x="971600" y="4437112"/>
            <a:ext cx="7776864" cy="2232248"/>
          </a:xfrm>
          <a:prstGeom prst="homePlate">
            <a:avLst>
              <a:gd name="adj" fmla="val 104579"/>
            </a:avLst>
          </a:prstGeom>
          <a:solidFill>
            <a:srgbClr val="FF3399"/>
          </a:solidFill>
          <a:ln w="190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0070C0"/>
                </a:solidFill>
              </a:rPr>
              <a:t>С</a:t>
            </a:r>
            <a:r>
              <a:rPr lang="ru-RU" sz="4000" b="1" dirty="0" smtClean="0">
                <a:solidFill>
                  <a:srgbClr val="0070C0"/>
                </a:solidFill>
              </a:rPr>
              <a:t>оставить </a:t>
            </a:r>
            <a:r>
              <a:rPr lang="ru-RU" sz="4000" b="1" dirty="0">
                <a:solidFill>
                  <a:srgbClr val="0070C0"/>
                </a:solidFill>
              </a:rPr>
              <a:t>3 предложения со словами , содержащими ъ.</a:t>
            </a:r>
            <a:endParaRPr lang="ru-RU" sz="4000" b="1" dirty="0">
              <a:solidFill>
                <a:srgbClr val="0070C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72086" name="Picture 54" descr="сми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7" y="3302906"/>
            <a:ext cx="1116012" cy="2447925"/>
          </a:xfrm>
          <a:noFill/>
          <a:ln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4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048000"/>
            <a:ext cx="5943600" cy="3459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79512" y="908720"/>
            <a:ext cx="8856984" cy="28083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Narrow"/>
              </a:rPr>
              <a:t>Спасибо за работу!</a:t>
            </a:r>
          </a:p>
        </p:txBody>
      </p:sp>
      <p:pic>
        <p:nvPicPr>
          <p:cNvPr id="5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12876"/>
            <a:ext cx="5688632" cy="45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476671"/>
            <a:ext cx="4316288" cy="43924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6000" b="1" dirty="0" smtClean="0"/>
              <a:t>ВЫЕЗД</a:t>
            </a:r>
          </a:p>
          <a:p>
            <a:pPr marL="0" lvl="0" indent="0">
              <a:buNone/>
            </a:pPr>
            <a:r>
              <a:rPr lang="ru-RU" sz="6000" b="1" dirty="0" smtClean="0">
                <a:solidFill>
                  <a:srgbClr val="000000"/>
                </a:solidFill>
              </a:rPr>
              <a:t>  ПРОЕЗД</a:t>
            </a:r>
            <a:endParaRPr lang="ru-RU" sz="6000" b="1" dirty="0" smtClean="0"/>
          </a:p>
          <a:p>
            <a:pPr marL="0" indent="0">
              <a:buNone/>
            </a:pPr>
            <a:r>
              <a:rPr lang="ru-RU" sz="6000" b="1" dirty="0" smtClean="0"/>
              <a:t>ПЕРЕЕЗД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11960" y="2636911"/>
            <a:ext cx="4474840" cy="33843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6000" b="1" dirty="0" smtClean="0"/>
              <a:t>СЪЕЗД</a:t>
            </a:r>
          </a:p>
          <a:p>
            <a:pPr marL="0" indent="0">
              <a:buNone/>
            </a:pPr>
            <a:r>
              <a:rPr lang="ru-RU" sz="6000" b="1" dirty="0" smtClean="0"/>
              <a:t>   ВЪЕЗД   ОБЪЕЗД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Тема урока:</a:t>
            </a:r>
            <a:endParaRPr lang="ru-RU" sz="6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«</a:t>
            </a: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Разделительный </a:t>
            </a:r>
            <a:endParaRPr lang="ru-RU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              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   знак»</a:t>
            </a: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7988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692696"/>
            <a:ext cx="5760640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Работа в парах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2276872"/>
            <a:ext cx="5338936" cy="31249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    Будьте терпимы, доброжелательны, уважайте чужое мнение.</a:t>
            </a:r>
            <a:endParaRPr lang="ru-RU" sz="4400" dirty="0"/>
          </a:p>
        </p:txBody>
      </p:sp>
      <p:pic>
        <p:nvPicPr>
          <p:cNvPr id="7" name="Picture 13" descr="AMERI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634193"/>
            <a:ext cx="2232249" cy="21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4" descr="AMERI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84538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TextBox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29193"/>
            <a:ext cx="18716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3381" y="260648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раз</a:t>
            </a:r>
            <a:r>
              <a:rPr lang="ru-RU" sz="4800" b="1" dirty="0">
                <a:solidFill>
                  <a:srgbClr val="00B050"/>
                </a:solidFill>
              </a:rPr>
              <a:t>ъ</a:t>
            </a:r>
            <a:r>
              <a:rPr lang="ru-RU" sz="4800" b="1" dirty="0">
                <a:solidFill>
                  <a:srgbClr val="FF0000"/>
                </a:solidFill>
              </a:rPr>
              <a:t>е</a:t>
            </a:r>
            <a:r>
              <a:rPr lang="ru-RU" sz="4800" b="1" dirty="0"/>
              <a:t>динил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об</a:t>
            </a:r>
            <a:r>
              <a:rPr lang="ru-RU" sz="4800" b="1" dirty="0" smtClean="0">
                <a:solidFill>
                  <a:srgbClr val="00B050"/>
                </a:solidFill>
              </a:rPr>
              <a:t>ъ</a:t>
            </a:r>
            <a:r>
              <a:rPr lang="ru-RU" sz="4800" b="1" dirty="0" smtClean="0">
                <a:solidFill>
                  <a:srgbClr val="FF0000"/>
                </a:solidFill>
              </a:rPr>
              <a:t>я</a:t>
            </a:r>
            <a:r>
              <a:rPr lang="ru-RU" sz="4800" b="1" dirty="0" smtClean="0"/>
              <a:t>вил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</a:t>
            </a:r>
            <a:r>
              <a:rPr lang="ru-RU" sz="4800" b="1" dirty="0" err="1" smtClean="0">
                <a:solidFill>
                  <a:srgbClr val="FF0000"/>
                </a:solidFill>
              </a:rPr>
              <a:t>с</a:t>
            </a:r>
            <a:r>
              <a:rPr lang="ru-RU" sz="4800" b="1" dirty="0" err="1" smtClean="0">
                <a:solidFill>
                  <a:srgbClr val="00B050"/>
                </a:solidFill>
              </a:rPr>
              <a:t>ъ</a:t>
            </a:r>
            <a:r>
              <a:rPr lang="ru-RU" sz="4800" b="1" dirty="0" err="1" smtClean="0">
                <a:solidFill>
                  <a:srgbClr val="FF0000"/>
                </a:solidFill>
              </a:rPr>
              <a:t>ю</a:t>
            </a:r>
            <a:r>
              <a:rPr lang="ru-RU" sz="4800" b="1" dirty="0" err="1" smtClean="0"/>
              <a:t>лил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с</a:t>
            </a:r>
            <a:r>
              <a:rPr lang="ru-RU" sz="4800" b="1" dirty="0" smtClean="0">
                <a:solidFill>
                  <a:srgbClr val="00B050"/>
                </a:solidFill>
              </a:rPr>
              <a:t>ъ</a:t>
            </a:r>
            <a:r>
              <a:rPr lang="ru-RU" sz="4800" b="1" dirty="0" smtClean="0">
                <a:solidFill>
                  <a:srgbClr val="FF0000"/>
                </a:solidFill>
              </a:rPr>
              <a:t>ё</a:t>
            </a:r>
            <a:r>
              <a:rPr lang="ru-RU" sz="4800" b="1" dirty="0" smtClean="0"/>
              <a:t>жился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4320480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>
                <a:solidFill>
                  <a:srgbClr val="FF0000"/>
                </a:solidFill>
              </a:rPr>
              <a:t>з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явил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FF0000"/>
                </a:solidFill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единил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FF0000"/>
                </a:solidFill>
              </a:rPr>
              <a:t>з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юлил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по</a:t>
            </a:r>
            <a:r>
              <a:rPr lang="ru-RU" sz="5400" b="1" dirty="0" smtClean="0"/>
              <a:t>ёжился</a:t>
            </a:r>
            <a:endParaRPr lang="ru-RU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9684"/>
            <a:ext cx="1309935" cy="25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1243"/>
            <a:ext cx="730422" cy="1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10" y="2204864"/>
            <a:ext cx="8778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82959" cy="11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0"/>
            <a:ext cx="6400800" cy="8382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1" y="548084"/>
            <a:ext cx="8524861" cy="604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476671"/>
            <a:ext cx="4316288" cy="43924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6000" b="1" dirty="0" smtClean="0"/>
              <a:t>ВЫЕЗД</a:t>
            </a:r>
          </a:p>
          <a:p>
            <a:pPr marL="0" lvl="0" indent="0">
              <a:buNone/>
            </a:pPr>
            <a:r>
              <a:rPr lang="ru-RU" sz="6000" b="1" dirty="0" smtClean="0">
                <a:solidFill>
                  <a:srgbClr val="000000"/>
                </a:solidFill>
              </a:rPr>
              <a:t>  ПРОЕЗД</a:t>
            </a:r>
            <a:endParaRPr lang="ru-RU" sz="6000" b="1" dirty="0" smtClean="0"/>
          </a:p>
          <a:p>
            <a:pPr marL="0" indent="0">
              <a:buNone/>
            </a:pPr>
            <a:r>
              <a:rPr lang="ru-RU" sz="6000" b="1" dirty="0" smtClean="0"/>
              <a:t>ПЕРЕЕЗД</a:t>
            </a:r>
          </a:p>
          <a:p>
            <a:pPr marL="0" indent="0">
              <a:buNone/>
            </a:pPr>
            <a:r>
              <a:rPr lang="ru-RU" sz="6000" b="1" dirty="0" smtClean="0"/>
              <a:t>     </a:t>
            </a:r>
            <a:r>
              <a:rPr lang="ru-RU" sz="6000" b="1" dirty="0" smtClean="0">
                <a:solidFill>
                  <a:srgbClr val="FF0000"/>
                </a:solidFill>
              </a:rPr>
              <a:t>ЗА</a:t>
            </a:r>
            <a:r>
              <a:rPr lang="ru-RU" sz="6000" b="1" dirty="0" smtClean="0"/>
              <a:t>ЕЗД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9992" y="2636911"/>
            <a:ext cx="4752528" cy="33843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6000" b="1" dirty="0" smtClean="0"/>
              <a:t>СЪЕЗД</a:t>
            </a:r>
          </a:p>
          <a:p>
            <a:pPr marL="0" indent="0">
              <a:buNone/>
            </a:pPr>
            <a:r>
              <a:rPr lang="ru-RU" sz="6000" b="1" dirty="0" smtClean="0"/>
              <a:t>   ВЪЕЗД   ОБЪЕЗД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ПОД</a:t>
            </a:r>
            <a:r>
              <a:rPr lang="ru-RU" sz="6000" b="1" dirty="0" smtClean="0">
                <a:solidFill>
                  <a:srgbClr val="00B050"/>
                </a:solidFill>
              </a:rPr>
              <a:t>Ъ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ЗД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61248"/>
            <a:ext cx="9509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9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3813" y="23813"/>
            <a:ext cx="9143999" cy="6857999"/>
          </a:xfrm>
          <a:prstGeom prst="frame">
            <a:avLst>
              <a:gd name="adj1" fmla="val 234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609"/>
            <a:ext cx="7615882" cy="562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521 0.09583 C -0.35521 0.18171 -0.26927 0.25162 -0.16441 0.25162 C -0.04062 0.25162 0.00399 0.17384 0.02292 0.12708 L 0.04236 0.06435 C 0.06146 0.01759 0.10903 -0.05996 0.24879 -0.05996 C 0.3382 -0.05996 0.43993 0.00972 0.43993 0.09583 C 0.43993 0.18171 0.3382 0.25162 0.24879 0.25162 C 0.10903 0.25162 0.06146 0.17384 0.04236 0.12708 L 0.02292 0.06435 C 0.00399 0.01759 -0.04062 -0.05996 -0.16441 -0.05996 C -0.26927 -0.05996 -0.35521 0.00972 -0.35521 0.09583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sz="6000" b="1" i="1" dirty="0" smtClean="0"/>
              <a:t>СЪЕДОБНЫЙ</a:t>
            </a:r>
            <a:br>
              <a:rPr lang="ru-RU" sz="6000" b="1" i="1" dirty="0" smtClean="0"/>
            </a:br>
            <a:r>
              <a:rPr lang="ru-RU" sz="6000" b="1" i="1" dirty="0" smtClean="0"/>
              <a:t>ПОДЪЁМНЫЙ</a:t>
            </a:r>
            <a:br>
              <a:rPr lang="ru-RU" sz="6000" b="1" i="1" dirty="0" smtClean="0"/>
            </a:br>
            <a:r>
              <a:rPr lang="ru-RU" sz="6000" b="1" i="1" dirty="0" smtClean="0"/>
              <a:t>ПОЯСНИТЕЛЬНЫЙ</a:t>
            </a:r>
            <a:br>
              <a:rPr lang="ru-RU" sz="6000" b="1" i="1" dirty="0" smtClean="0"/>
            </a:br>
            <a:r>
              <a:rPr lang="ru-RU" sz="6000" b="1" i="1" dirty="0" smtClean="0"/>
              <a:t>РАЗЪЯРЁННЫЙ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218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167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ВЫ-, ПЕРЕ-, С-, В-, ПРО-, ОБ-</vt:lpstr>
      <vt:lpstr>Презентация PowerPoint</vt:lpstr>
      <vt:lpstr>Тема урока:</vt:lpstr>
      <vt:lpstr>Работа в парах</vt:lpstr>
      <vt:lpstr>Презентация PowerPoint</vt:lpstr>
      <vt:lpstr>Презентация PowerPoint</vt:lpstr>
      <vt:lpstr>Презентация PowerPoint</vt:lpstr>
      <vt:lpstr>Презентация PowerPoint</vt:lpstr>
      <vt:lpstr>СЪЕДОБНЫЙ ПОДЪЁМНЫЙ ПОЯСНИТЕЛЬНЫЙ РАЗЪЯРЁННЫЙ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15</cp:revision>
  <dcterms:created xsi:type="dcterms:W3CDTF">2011-12-17T11:40:06Z</dcterms:created>
  <dcterms:modified xsi:type="dcterms:W3CDTF">2011-12-17T13:29:42Z</dcterms:modified>
</cp:coreProperties>
</file>