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3905-8341-4E92-A127-C59D4892FF5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5977-786F-4A22-8463-C047746B8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admhmao.ru/fotoal/aborigen/1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admhmao.ru/fotoal/aborigen/2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engschool18.ru/uploads/posts/2010-05/1274304728_rrrrr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5 из 45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3200400"/>
            <a:ext cx="5184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Картинка 21 из 45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0"/>
            <a:ext cx="6248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 rot="537425">
            <a:off x="2286000" y="2209800"/>
            <a:ext cx="6367463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7391400" y="1905000"/>
            <a:ext cx="381000" cy="609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6553200" y="25146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5257800" y="1600200"/>
            <a:ext cx="3048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4419600" y="1524000"/>
            <a:ext cx="3048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5943600" y="3962400"/>
            <a:ext cx="228600" cy="3810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7391400" y="4495800"/>
            <a:ext cx="457200" cy="304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8839200" y="3581400"/>
            <a:ext cx="76200" cy="457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User\Desktop\книжка-малышка\картинки\nency_kopalhem-6-640x4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4732381" cy="3357562"/>
          </a:xfrm>
          <a:prstGeom prst="rect">
            <a:avLst/>
          </a:prstGeom>
          <a:noFill/>
        </p:spPr>
      </p:pic>
      <p:pic>
        <p:nvPicPr>
          <p:cNvPr id="1027" name="Picture 3" descr="C:\Users\User\Desktop\книжка-малышка\87b20412cfe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571868" cy="3571876"/>
          </a:xfrm>
          <a:prstGeom prst="rect">
            <a:avLst/>
          </a:prstGeom>
          <a:noFill/>
        </p:spPr>
      </p:pic>
      <p:pic>
        <p:nvPicPr>
          <p:cNvPr id="23" name="Picture 21" descr="C:\Users\User\Desktop\книжка-малышка\9154200911060255155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071678"/>
            <a:ext cx="3063347" cy="2395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14282" y="0"/>
            <a:ext cx="609600" cy="6096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3000364" y="2786058"/>
            <a:ext cx="1066800" cy="1143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6786578" y="3286124"/>
            <a:ext cx="6858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FF">
                  <a:alpha val="71999"/>
                </a:srgbClr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pattFill prst="wdUpDiag">
              <a:fgClr>
                <a:srgbClr val="FFFF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9373" y="4071942"/>
            <a:ext cx="449462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 народов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Севера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5226784"/>
            <a:ext cx="500062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Презентацию выполнила: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Осинцева И.А.,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9" grpId="0" animBg="1"/>
      <p:bldP spid="46092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6248" y="0"/>
            <a:ext cx="48577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«Заблудилось солнце в облаках,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День и ночь не хочет опускаться.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– Север. Друг он или враг?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158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поможет в этом  разобраться?»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158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(Вадим Есичев)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 descr="C:\Users\User\Desktop\книжка-малышка\картинки\утро белой ноч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6643733" cy="4688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04" y="6143644"/>
            <a:ext cx="4857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«Утро белой ночи»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нижка-малышка\b_3bb80d37152fa88603cc6f99df258c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28628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21241224">
            <a:off x="2165988" y="2786709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«Транспорт»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147" name="Picture 3" descr="C:\Users\User\Desktop\книжка-малышка\19_03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00838"/>
            <a:ext cx="4222382" cy="3371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 rot="21241224">
            <a:off x="6335070" y="6129699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«Одежда»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43314"/>
            <a:ext cx="428624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Характерной зимней одеждой северных селькупов была парка (</a:t>
            </a:r>
            <a:r>
              <a:rPr lang="ru-RU" sz="1100" b="1" i="1" dirty="0" err="1">
                <a:latin typeface="Monotype Corsiva" pitchFamily="66" charset="0"/>
                <a:cs typeface="Times New Roman" pitchFamily="18" charset="0"/>
              </a:rPr>
              <a:t>паргы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), открытая спереди шуба из оленьих шкур, сшитых мехом наружу. </a:t>
            </a:r>
            <a:r>
              <a:rPr lang="ru-RU" sz="11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100" b="1" dirty="0" smtClean="0"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сильные морозы поверх парки надевался </a:t>
            </a:r>
            <a:r>
              <a:rPr lang="ru-RU" sz="1100" b="1" i="1" dirty="0" err="1">
                <a:latin typeface="Monotype Corsiva" pitchFamily="66" charset="0"/>
                <a:cs typeface="Times New Roman" pitchFamily="18" charset="0"/>
              </a:rPr>
              <a:t>сакуй</a:t>
            </a:r>
            <a:r>
              <a:rPr lang="ru-RU" sz="1100" b="1" i="1" dirty="0"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ru-RU" sz="1100" b="1" i="1" dirty="0" err="1">
                <a:latin typeface="Monotype Corsiva" pitchFamily="66" charset="0"/>
                <a:cs typeface="Times New Roman" pitchFamily="18" charset="0"/>
              </a:rPr>
              <a:t>соккы</a:t>
            </a:r>
            <a:r>
              <a:rPr lang="ru-RU" sz="1100" b="1" i="1" dirty="0"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, по своему покрою не отличающийся от ненецкого </a:t>
            </a:r>
            <a:r>
              <a:rPr lang="ru-RU" sz="1100" b="1" i="1" dirty="0">
                <a:latin typeface="Monotype Corsiva" pitchFamily="66" charset="0"/>
                <a:cs typeface="Times New Roman" pitchFamily="18" charset="0"/>
              </a:rPr>
              <a:t>совика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 (глухой одежды из оленьих шкур, мехом наружу, с пришитым капюшоном). </a:t>
            </a:r>
            <a:r>
              <a:rPr lang="ru-RU" sz="1100" b="1" i="1" dirty="0" err="1">
                <a:latin typeface="Monotype Corsiva" pitchFamily="66" charset="0"/>
                <a:cs typeface="Times New Roman" pitchFamily="18" charset="0"/>
              </a:rPr>
              <a:t>Сакуй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, заимствованный селькупами от ненцев, бытовал только как мужская одежда. Парку носили и мужчины и женщины. </a:t>
            </a:r>
            <a:r>
              <a:rPr lang="ru-RU" sz="1100" b="1" dirty="0" smtClean="0">
                <a:latin typeface="Monotype Corsiva" pitchFamily="66" charset="0"/>
                <a:cs typeface="Times New Roman" pitchFamily="18" charset="0"/>
              </a:rPr>
              <a:t>Так же, женщины 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носили платье. </a:t>
            </a:r>
          </a:p>
          <a:p>
            <a:pPr indent="457200" algn="just"/>
            <a:r>
              <a:rPr lang="ru-RU" sz="1100" b="1" dirty="0" smtClean="0">
                <a:latin typeface="Monotype Corsiva" pitchFamily="66" charset="0"/>
                <a:cs typeface="Times New Roman" pitchFamily="18" charset="0"/>
              </a:rPr>
              <a:t>Зимняя 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обувь северных селькупов - </a:t>
            </a:r>
            <a:r>
              <a:rPr lang="ru-RU" sz="1100" b="1" i="1" dirty="0">
                <a:latin typeface="Monotype Corsiva" pitchFamily="66" charset="0"/>
                <a:cs typeface="Times New Roman" pitchFamily="18" charset="0"/>
              </a:rPr>
              <a:t>пимы (</a:t>
            </a:r>
            <a:r>
              <a:rPr lang="ru-RU" sz="1100" b="1" i="1" dirty="0" err="1">
                <a:latin typeface="Monotype Corsiva" pitchFamily="66" charset="0"/>
                <a:cs typeface="Times New Roman" pitchFamily="18" charset="0"/>
              </a:rPr>
              <a:t>пемы</a:t>
            </a:r>
            <a:r>
              <a:rPr lang="ru-RU" sz="1100" b="1" i="1" dirty="0"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, головки которых шили из </a:t>
            </a:r>
            <a:r>
              <a:rPr lang="ru-RU" sz="1100" b="1" dirty="0" err="1">
                <a:latin typeface="Monotype Corsiva" pitchFamily="66" charset="0"/>
                <a:cs typeface="Times New Roman" pitchFamily="18" charset="0"/>
              </a:rPr>
              <a:t>камусов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, а голяшки из сукна. Вместо чулка служила расчёсанная трава (осока), которой оборачивали ступню. Траву эту собирали пучками, сушили, разминали руками и расчёсывали гребнем. Летом носили </a:t>
            </a:r>
            <a:r>
              <a:rPr lang="ru-RU" sz="1100" b="1" dirty="0" smtClean="0">
                <a:latin typeface="Monotype Corsiva" pitchFamily="66" charset="0"/>
                <a:cs typeface="Times New Roman" pitchFamily="18" charset="0"/>
              </a:rPr>
              <a:t>радужную 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обувь и русские сапоги. </a:t>
            </a:r>
          </a:p>
          <a:p>
            <a:pPr indent="457200" algn="just"/>
            <a:r>
              <a:rPr lang="ru-RU" sz="1100" b="1" dirty="0" smtClean="0">
                <a:latin typeface="Monotype Corsiva" pitchFamily="66" charset="0"/>
                <a:cs typeface="Times New Roman" pitchFamily="18" charset="0"/>
              </a:rPr>
              <a:t>Шапку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1100" b="1" i="1" dirty="0" err="1">
                <a:latin typeface="Monotype Corsiva" pitchFamily="66" charset="0"/>
                <a:cs typeface="Times New Roman" pitchFamily="18" charset="0"/>
              </a:rPr>
              <a:t>укы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 в виде капора делали из "пешки" (шкурки новорождённого телёнка), песцовых и беличьих лапок, из шкурок с шеи гагары. Повсеместно распространённым головным убором у мужчин и женщин был платок, которой носили в виде косынки или тюрбана. Летом мужчины носили платок, повязав под подбородком или свернув жгутом, либо обвязывали вокруг головы. </a:t>
            </a:r>
          </a:p>
          <a:p>
            <a:pPr indent="457200" algn="just"/>
            <a:r>
              <a:rPr lang="ru-RU" sz="1100" b="1" dirty="0" smtClean="0">
                <a:latin typeface="Monotype Corsiva" pitchFamily="66" charset="0"/>
                <a:cs typeface="Times New Roman" pitchFamily="18" charset="0"/>
              </a:rPr>
              <a:t>Рукавицы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1100" b="1" i="1" dirty="0" err="1">
                <a:latin typeface="Monotype Corsiva" pitchFamily="66" charset="0"/>
                <a:cs typeface="Times New Roman" pitchFamily="18" charset="0"/>
              </a:rPr>
              <a:t>нопы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 северные селькупы шили из </a:t>
            </a:r>
            <a:r>
              <a:rPr lang="ru-RU" sz="1100" b="1" dirty="0" err="1">
                <a:latin typeface="Monotype Corsiva" pitchFamily="66" charset="0"/>
                <a:cs typeface="Times New Roman" pitchFamily="18" charset="0"/>
              </a:rPr>
              <a:t>камусов</a:t>
            </a:r>
            <a:r>
              <a:rPr lang="ru-RU" sz="1100" b="1" dirty="0">
                <a:latin typeface="Monotype Corsiva" pitchFamily="66" charset="0"/>
                <a:cs typeface="Times New Roman" pitchFamily="18" charset="0"/>
              </a:rPr>
              <a:t> мехом наружу.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1429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base"/>
            <a:r>
              <a:rPr lang="ru-RU" sz="1400" b="1" dirty="0">
                <a:latin typeface="Monotype Corsiva" pitchFamily="66" charset="0"/>
              </a:rPr>
              <a:t>Ямал (означает «Конец мира») называют «оленьим краем». Именно здесь веками живут и трудятся коренные жители, из поколения в </a:t>
            </a:r>
            <a:r>
              <a:rPr lang="ru-RU" sz="1400" b="1" dirty="0" smtClean="0">
                <a:latin typeface="Monotype Corsiva" pitchFamily="66" charset="0"/>
              </a:rPr>
              <a:t>поколение, сохраняющие </a:t>
            </a:r>
            <a:r>
              <a:rPr lang="ru-RU" sz="1400" b="1" dirty="0">
                <a:latin typeface="Monotype Corsiva" pitchFamily="66" charset="0"/>
              </a:rPr>
              <a:t>древние традиции.</a:t>
            </a:r>
          </a:p>
          <a:p>
            <a:pPr indent="457200" algn="just" fontAlgn="base"/>
            <a:r>
              <a:rPr lang="ru-RU" sz="1400" b="1" dirty="0">
                <a:latin typeface="Monotype Corsiva" pitchFamily="66" charset="0"/>
              </a:rPr>
              <a:t>Основу коренного аборигенного населения Ямала составляют ненцы, жизнь которых напрямую зависит от оленей. Для </a:t>
            </a:r>
            <a:r>
              <a:rPr lang="ru-RU" sz="1400" b="1" dirty="0" err="1" smtClean="0">
                <a:latin typeface="Monotype Corsiva" pitchFamily="66" charset="0"/>
              </a:rPr>
              <a:t>тундровиков</a:t>
            </a:r>
            <a:r>
              <a:rPr lang="ru-RU" sz="1400" b="1" dirty="0" smtClean="0">
                <a:latin typeface="Monotype Corsiva" pitchFamily="66" charset="0"/>
              </a:rPr>
              <a:t>, </a:t>
            </a:r>
            <a:r>
              <a:rPr lang="ru-RU" sz="1400" b="1" dirty="0">
                <a:latin typeface="Monotype Corsiva" pitchFamily="66" charset="0"/>
              </a:rPr>
              <a:t>олень является объектом поклонения, пищей, одеждой, транспортом и основным источником дохода.</a:t>
            </a:r>
          </a:p>
          <a:p>
            <a:pPr indent="457200" algn="just" fontAlgn="base"/>
            <a:r>
              <a:rPr lang="ru-RU" sz="1400" b="1" dirty="0">
                <a:latin typeface="Monotype Corsiva" pitchFamily="66" charset="0"/>
              </a:rPr>
              <a:t>На Ямале находятся самые большие в России стада оленей, которые мигрируют вместе с ненцами по полярной тундре на расстояния в тысячи километров.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72132" y="928670"/>
            <a:ext cx="34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«Будет рыба и олень –</a:t>
            </a: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Народ будет здоровым!»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5" descr="Картинка 78 из 15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7202" t="10583"/>
          <a:stretch>
            <a:fillRect/>
          </a:stretch>
        </p:blipFill>
        <p:spPr bwMode="auto">
          <a:xfrm>
            <a:off x="4214810" y="2533367"/>
            <a:ext cx="4929190" cy="432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книжка-малышка\d57be8e3497bdc45afd24b7ad1b9fd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5564577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книжка-малышка\b_41317hydcfg5.jpg"/>
          <p:cNvPicPr>
            <a:picLocks noChangeAspect="1" noChangeArrowheads="1"/>
          </p:cNvPicPr>
          <p:nvPr/>
        </p:nvPicPr>
        <p:blipFill>
          <a:blip r:embed="rId5"/>
          <a:srcRect l="28125" t="16026" b="3845"/>
          <a:stretch>
            <a:fillRect/>
          </a:stretch>
        </p:blipFill>
        <p:spPr bwMode="auto">
          <a:xfrm>
            <a:off x="3357554" y="2428868"/>
            <a:ext cx="22783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книжка-малышка\image_big_147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42"/>
            <a:ext cx="3526904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6248" y="6273225"/>
            <a:ext cx="4857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«Олени на пастбище»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285784" y="3571876"/>
            <a:ext cx="5286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«Улов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рыбы на еду и для торговли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500098" y="6143644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«Оленина!»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26" name="Picture 6" descr="C:\Users\User\Desktop\книжка-малышка\1622.jpg"/>
          <p:cNvPicPr>
            <a:picLocks noChangeAspect="1" noChangeArrowheads="1"/>
          </p:cNvPicPr>
          <p:nvPr/>
        </p:nvPicPr>
        <p:blipFill>
          <a:blip r:embed="rId7" cstate="print"/>
          <a:srcRect l="5000" t="5307" r="3125" b="6704"/>
          <a:stretch>
            <a:fillRect/>
          </a:stretch>
        </p:blipFill>
        <p:spPr bwMode="auto">
          <a:xfrm>
            <a:off x="3143240" y="6072182"/>
            <a:ext cx="1222384" cy="785818"/>
          </a:xfrm>
          <a:prstGeom prst="rect">
            <a:avLst/>
          </a:prstGeom>
          <a:noFill/>
        </p:spPr>
      </p:pic>
      <p:pic>
        <p:nvPicPr>
          <p:cNvPr id="5127" name="Picture 7" descr="C:\Users\User\Desktop\книжка-малышка\oleni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929198"/>
            <a:ext cx="1071570" cy="1360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User\Desktop\книжка-малышка\vojskovoj-spetsrezerv-olenina-tushyonay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143380"/>
            <a:ext cx="642942" cy="101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К</a:t>
            </a:r>
            <a:r>
              <a:rPr lang="ru-RU" sz="2000" b="1" dirty="0" smtClean="0">
                <a:latin typeface="Monotype Corsiva" pitchFamily="66" charset="0"/>
              </a:rPr>
              <a:t>онический </a:t>
            </a:r>
            <a:r>
              <a:rPr lang="ru-RU" sz="2000" b="1" dirty="0">
                <a:latin typeface="Monotype Corsiva" pitchFamily="66" charset="0"/>
              </a:rPr>
              <a:t>шалаш или чум</a:t>
            </a:r>
            <a:r>
              <a:rPr lang="ru-RU" sz="2000" dirty="0">
                <a:latin typeface="Monotype Corsiva" pitchFamily="66" charset="0"/>
              </a:rPr>
              <a:t>, покрываемый оленьими шкурами. Такая форма жилища, распространена по всей Сибири. Всего на </a:t>
            </a:r>
            <a:r>
              <a:rPr lang="ru-RU" sz="2000" dirty="0" smtClean="0">
                <a:latin typeface="Monotype Corsiva" pitchFamily="66" charset="0"/>
              </a:rPr>
              <a:t>зимнее покрытие </a:t>
            </a:r>
            <a:r>
              <a:rPr lang="ru-RU" sz="2000" dirty="0">
                <a:latin typeface="Monotype Corsiva" pitchFamily="66" charset="0"/>
              </a:rPr>
              <a:t>чума уходит до 80 шкур оленей.</a:t>
            </a:r>
          </a:p>
        </p:txBody>
      </p:sp>
      <p:pic>
        <p:nvPicPr>
          <p:cNvPr id="7171" name="Picture 3" descr="C:\Users\User\Desktop\книжка-малышка\картинки\стойбище Нада М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486307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C:\Users\User\Desktop\книжка-малышка\1272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4191029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C:\Users\User\Desktop\книжка-малышка\copy-of-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42852"/>
            <a:ext cx="449257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52"/>
            <a:ext cx="4572000" cy="2285992"/>
          </a:xfrm>
        </p:spPr>
        <p:txBody>
          <a:bodyPr>
            <a:normAutofit fontScale="90000"/>
          </a:bodyPr>
          <a:lstStyle/>
          <a:p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Только здесь, на просторах Сибири,</a:t>
            </a:r>
            <a:b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Наклоняясь к тундрам великим,</a:t>
            </a:r>
            <a:b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Зреют лучшие ягоды в мире,</a:t>
            </a:r>
            <a:b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Ароматом проникнуты диким.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27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П.Л.Драверт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User\Desktop\книжка-малышка\ae9a31859082ac6eb31922ec5c92c1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3500462" cy="2584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 descr="C:\Users\User\Desktop\книжка-малышка\черн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2000264" cy="2478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6" name="Picture 4" descr="C:\Users\User\Desktop\книжка-малышка\брусн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428868"/>
            <a:ext cx="2000264" cy="2958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21216825">
            <a:off x="6524705" y="5153769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Брусника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251343">
            <a:off x="4165817" y="4211479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Черника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21357793">
            <a:off x="731475" y="2740521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Морошка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197" name="Picture 5" descr="C:\Users\User\Desktop\книжка-малышка\k06.jpg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357158" y="3500438"/>
            <a:ext cx="1803021" cy="3071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 rot="21251343">
            <a:off x="451042" y="6283180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Клюква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198" name="Picture 6" descr="C:\Users\User\Desktop\книжка-малышка\1 голуб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571876"/>
            <a:ext cx="183552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 rot="21251343">
            <a:off x="2165553" y="5925990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Голубика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199" name="Picture 7" descr="C:\Users\User\Desktop\книжка-малышка\stoneberr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929198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 rot="21251343">
            <a:off x="4451568" y="6283180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Костяника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книжка-малышка\37736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579544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 descr="C:\Users\User\Desktop\книжка-малышка\37768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500462" cy="5234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C:\Users\User\Desktop\книжка-малышка\картинки\вьется лен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14488"/>
            <a:ext cx="3143272" cy="4929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8794" y="0"/>
            <a:ext cx="4857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«Вьётся лентою река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– золотое место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ямальского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рыбака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нижка-малышка\37767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688" y="0"/>
            <a:ext cx="9182688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714356"/>
            <a:ext cx="5000628" cy="4714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О ЯМАЛЕ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Снежные сугробы, таёжные леса,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Грибы и ягоды, охота и рыбалка.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Ты этот край узнал?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Да, так и есть – тот наш Ямал!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Ямал – наш край, Ямал- наш дом.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Здесь люди добрые кругом.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И здесь творятся чудеса: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Взгляни зимой на небеса.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Что видишь там, скажи нам ты?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- На небе звёзды, как цветы.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Здесь все сбываются мечты.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И этот край полюбишь ты.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                                        И.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Салдаева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175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Только здесь, на просторах Сибири, Наклоняясь к тундрам великим, Зреют лучшие ягоды в мире, Ароматом проникнуты диким. (П.Л.Драверт)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2014-03-27T03:40:04Z</dcterms:created>
  <dcterms:modified xsi:type="dcterms:W3CDTF">2014-04-07T14:58:58Z</dcterms:modified>
</cp:coreProperties>
</file>