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56" r:id="rId2"/>
    <p:sldId id="269" r:id="rId3"/>
    <p:sldId id="258" r:id="rId4"/>
    <p:sldId id="259" r:id="rId5"/>
    <p:sldId id="265" r:id="rId6"/>
    <p:sldId id="266" r:id="rId7"/>
    <p:sldId id="261" r:id="rId8"/>
    <p:sldId id="267" r:id="rId9"/>
    <p:sldId id="268" r:id="rId10"/>
    <p:sldId id="263" r:id="rId11"/>
    <p:sldId id="264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E660BD-C433-4F85-9A82-D654B2FF11D4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FB0A0-2C7A-4F0C-B48A-B3FC9C43E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FB0A0-2C7A-4F0C-B48A-B3FC9C43E5C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BD8C64-ABE2-40C5-81EF-EB04580C7661}" type="datetimeFigureOut">
              <a:rPr lang="ru-RU" smtClean="0"/>
              <a:pPr/>
              <a:t>13.02.2014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3C06E-7B45-4066-9E5D-C6DC04A23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iles.33b.ru/smile.144847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iles.33b.ru/smile.144847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iles.33b.ru/smile.144847.html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?lr=14&amp;source=wiz" TargetMode="External"/><Relationship Id="rId2" Type="http://schemas.openxmlformats.org/officeDocument/2006/relationships/hyperlink" Target="http://images.yandex.ru/yandsearch?text=%D0%BA%D0%B0%D1%80%D1%82%D0%B8%D0%BD%D0%BA%D0%B0%20%D0%B7%D0%B0%D1%8F%D1%86&amp;img_url=http%3A%2F%2Fwww.atmos.washington.edu%2F2001Q2%2F211%2FgroupC%2Fhare.jpg&amp;pos=6&amp;rpt=simage&amp;lr=14&amp;noreask=1&amp;source=wi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iles.33b.ru/smile.144847.html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iles.33b.ru/smile.144847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iles.33b.ru/smile.144847.html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smiles.33b.ru/smile.144847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-603448"/>
            <a:ext cx="6809184" cy="5040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>
                <a:solidFill>
                  <a:srgbClr val="002060"/>
                </a:solidFill>
              </a:rPr>
              <a:t>Как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 по неопределенной форме узнать спряжение глагола? 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3933056"/>
            <a:ext cx="5760640" cy="172479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3400" b="1" dirty="0" smtClean="0">
                <a:solidFill>
                  <a:schemeClr val="tx1"/>
                </a:solidFill>
              </a:rPr>
              <a:t>Урок русского языка в 4 классе </a:t>
            </a:r>
          </a:p>
          <a:p>
            <a:pPr algn="r"/>
            <a:r>
              <a:rPr lang="ru-RU" sz="3400" b="1" dirty="0" smtClean="0">
                <a:solidFill>
                  <a:schemeClr val="tx1"/>
                </a:solidFill>
              </a:rPr>
              <a:t>УМК "Гармония"</a:t>
            </a:r>
          </a:p>
          <a:p>
            <a:pPr algn="r"/>
            <a:r>
              <a:rPr lang="ru-RU" sz="3400" b="1" dirty="0" smtClean="0">
                <a:solidFill>
                  <a:schemeClr val="tx1"/>
                </a:solidFill>
              </a:rPr>
              <a:t>Барсукова Наталья Васильевна,</a:t>
            </a:r>
          </a:p>
          <a:p>
            <a:pPr algn="r"/>
            <a:r>
              <a:rPr lang="ru-RU" sz="3400" b="1" dirty="0" smtClean="0">
                <a:solidFill>
                  <a:schemeClr val="tx1"/>
                </a:solidFill>
              </a:rPr>
              <a:t> учитель начальных классов,  </a:t>
            </a:r>
          </a:p>
          <a:p>
            <a:pPr algn="r"/>
            <a:r>
              <a:rPr lang="ru-RU" sz="3400" b="1" dirty="0" smtClean="0">
                <a:solidFill>
                  <a:schemeClr val="tx1"/>
                </a:solidFill>
              </a:rPr>
              <a:t>                       МОУ СШ №2 п.Селижарово</a:t>
            </a:r>
          </a:p>
          <a:p>
            <a:pPr algn="r"/>
            <a:endParaRPr lang="ru-RU" dirty="0"/>
          </a:p>
        </p:txBody>
      </p:sp>
      <p:pic>
        <p:nvPicPr>
          <p:cNvPr id="4" name="Picture 6" descr="031e64af15e1e2888e99a4f7d9521070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43608" y="3356992"/>
            <a:ext cx="2232248" cy="306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539750" y="908050"/>
            <a:ext cx="7848600" cy="141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К 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о – ч – л   д- л -   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г-л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-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й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  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см-л-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!</a:t>
            </a:r>
          </a:p>
        </p:txBody>
      </p:sp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684213" y="2708275"/>
            <a:ext cx="7848600" cy="1412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Monotype Corsiva"/>
              </a:rPr>
              <a:t>Кончил дело, гуляй смело!</a:t>
            </a:r>
          </a:p>
        </p:txBody>
      </p:sp>
      <p:pic>
        <p:nvPicPr>
          <p:cNvPr id="12292" name="Picture 4" descr="031e64af15e1e2888e99a4f7d9521070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77050" y="4149725"/>
            <a:ext cx="174783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150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250825" y="404813"/>
            <a:ext cx="8137525" cy="5472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Century Gothic"/>
              </a:rPr>
              <a:t>Научилась (научился)...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Century Gothic"/>
              </a:rPr>
              <a:t>Было интересно....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Century Gothic"/>
              </a:rPr>
              <a:t>Было трудно...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Century Gothic"/>
              </a:rPr>
              <a:t>Я понял (а), что....</a:t>
            </a:r>
          </a:p>
        </p:txBody>
      </p:sp>
      <p:pic>
        <p:nvPicPr>
          <p:cNvPr id="3" name="Picture 4" descr="031e64af15e1e2888e99a4f7d9521070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396162" y="4338637"/>
            <a:ext cx="174783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материалы.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Поурочные планы «Русский язык» по учебнику М.С.Соловейчик  изд.»Учитель» Волгоград</a:t>
            </a:r>
            <a:endParaRPr lang="en-US" sz="1800" dirty="0" smtClean="0">
              <a:hlinkClick r:id="rId2"/>
            </a:endParaRPr>
          </a:p>
          <a:p>
            <a:r>
              <a:rPr lang="en-US" sz="1800" u="sng" dirty="0" smtClean="0">
                <a:hlinkClick r:id="rId3"/>
              </a:rPr>
              <a:t>images.yandex.ru</a:t>
            </a:r>
            <a:r>
              <a:rPr lang="en-US" sz="1800" u="sng" dirty="0" smtClean="0"/>
              <a:t>›</a:t>
            </a:r>
            <a:r>
              <a:rPr lang="ru-RU" sz="1800" u="sng" dirty="0" smtClean="0"/>
              <a:t> </a:t>
            </a:r>
            <a:r>
              <a:rPr lang="ru-RU" sz="1800" dirty="0" smtClean="0"/>
              <a:t>картинки</a:t>
            </a:r>
            <a:endParaRPr lang="ru-RU" sz="1800" dirty="0"/>
          </a:p>
        </p:txBody>
      </p:sp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4681215" cy="41041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Bookman Old Style"/>
              </a:rPr>
              <a:t>Настоящий </a:t>
            </a:r>
            <a:r>
              <a:rPr lang="ru-RU" sz="9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Bookman Old Style"/>
              </a:rPr>
              <a:t>богач</a:t>
            </a:r>
          </a:p>
          <a:p>
            <a:pPr algn="ctr"/>
            <a:r>
              <a:rPr lang="ru-RU" sz="9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Bookman Old Style"/>
              </a:rPr>
              <a:t> </a:t>
            </a:r>
            <a:r>
              <a:rPr lang="ru-RU" sz="9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Bookman Old Style"/>
              </a:rPr>
              <a:t>среди частей речи,</a:t>
            </a:r>
          </a:p>
          <a:p>
            <a:pPr algn="ctr"/>
            <a:r>
              <a:rPr lang="ru-RU" sz="9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Bookman Old Style"/>
              </a:rPr>
              <a:t> имеет лицо, время. </a:t>
            </a:r>
          </a:p>
          <a:p>
            <a:pPr algn="ctr"/>
            <a:r>
              <a:rPr lang="ru-RU" sz="9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Bookman Old Style"/>
              </a:rPr>
              <a:t>Хороший работник всегда при деле.</a:t>
            </a:r>
          </a:p>
          <a:p>
            <a:pPr algn="ctr"/>
            <a:r>
              <a:rPr lang="ru-RU" sz="9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Bookman Old Style"/>
              </a:rPr>
              <a:t>По частоте употребления занимает </a:t>
            </a:r>
          </a:p>
          <a:p>
            <a:pPr algn="ctr"/>
            <a:r>
              <a:rPr lang="ru-RU" sz="9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Bookman Old Style"/>
              </a:rPr>
              <a:t>второе место после существительного.</a:t>
            </a:r>
          </a:p>
        </p:txBody>
      </p:sp>
      <p:pic>
        <p:nvPicPr>
          <p:cNvPr id="8198" name="Picture 6" descr="031e64af15e1e2888e99a4f7d9521070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364088" y="404664"/>
            <a:ext cx="3443288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395288" y="4869160"/>
            <a:ext cx="5328840" cy="15189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Monotype Corsiva"/>
              </a:rPr>
              <a:t>Величество Глагол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2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395288" y="476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099" name="Picture 7" descr="031e64af15e1e2888e99a4f7d9521070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549275"/>
            <a:ext cx="3094037" cy="446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WordArt 8"/>
          <p:cNvSpPr>
            <a:spLocks noChangeArrowheads="1" noChangeShapeType="1" noTextEdit="1"/>
          </p:cNvSpPr>
          <p:nvPr/>
        </p:nvSpPr>
        <p:spPr bwMode="auto">
          <a:xfrm>
            <a:off x="4067175" y="549275"/>
            <a:ext cx="4321175" cy="5616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«Думать»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«Наблюдать»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«Слушать»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«Доказывать»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«Рассуждать»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46" name="Group 126"/>
          <p:cNvGraphicFramePr>
            <a:graphicFrameLocks noGrp="1"/>
          </p:cNvGraphicFramePr>
          <p:nvPr/>
        </p:nvGraphicFramePr>
        <p:xfrm>
          <a:off x="323850" y="765175"/>
          <a:ext cx="6192838" cy="5832476"/>
        </p:xfrm>
        <a:graphic>
          <a:graphicData uri="http://schemas.openxmlformats.org/drawingml/2006/table">
            <a:tbl>
              <a:tblPr/>
              <a:tblGrid>
                <a:gridCol w="3240088"/>
                <a:gridCol w="2952750"/>
              </a:tblGrid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 глагол                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что делать? что сделать? что делал?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отвечаю на вопросы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часть речи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обозначаю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действие предмета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имею 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по временам, числам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изменяюсь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сказуемым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в прошедшем времени изменяюсь 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по родам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имею спряжение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неопределённую форму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в предложении чаще всего бываю                                                                                                                                                                                                                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II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1" name="WordArt 113"/>
          <p:cNvSpPr>
            <a:spLocks noChangeArrowheads="1" noChangeShapeType="1" noTextEdit="1"/>
          </p:cNvSpPr>
          <p:nvPr/>
        </p:nvSpPr>
        <p:spPr bwMode="auto">
          <a:xfrm>
            <a:off x="1116013" y="115888"/>
            <a:ext cx="7127875" cy="4333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Bookman Old Style"/>
              </a:rPr>
              <a:t>Что может рассказать о себе глагол?</a:t>
            </a:r>
          </a:p>
        </p:txBody>
      </p:sp>
      <p:sp>
        <p:nvSpPr>
          <p:cNvPr id="5234" name="Line 114"/>
          <p:cNvSpPr>
            <a:spLocks noChangeShapeType="1"/>
          </p:cNvSpPr>
          <p:nvPr/>
        </p:nvSpPr>
        <p:spPr bwMode="auto">
          <a:xfrm>
            <a:off x="2843213" y="1125538"/>
            <a:ext cx="1079500" cy="7905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35" name="Line 115"/>
          <p:cNvSpPr>
            <a:spLocks noChangeShapeType="1"/>
          </p:cNvSpPr>
          <p:nvPr/>
        </p:nvSpPr>
        <p:spPr bwMode="auto">
          <a:xfrm flipV="1">
            <a:off x="3132138" y="1412875"/>
            <a:ext cx="792162" cy="50323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36" name="Line 116"/>
          <p:cNvSpPr>
            <a:spLocks noChangeShapeType="1"/>
          </p:cNvSpPr>
          <p:nvPr/>
        </p:nvSpPr>
        <p:spPr bwMode="auto">
          <a:xfrm>
            <a:off x="2916238" y="2565400"/>
            <a:ext cx="1152525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37" name="Line 117"/>
          <p:cNvSpPr>
            <a:spLocks noChangeShapeType="1"/>
          </p:cNvSpPr>
          <p:nvPr/>
        </p:nvSpPr>
        <p:spPr bwMode="auto">
          <a:xfrm>
            <a:off x="2699792" y="3284984"/>
            <a:ext cx="1150938" cy="208915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38" name="Line 118"/>
          <p:cNvSpPr>
            <a:spLocks noChangeShapeType="1"/>
          </p:cNvSpPr>
          <p:nvPr/>
        </p:nvSpPr>
        <p:spPr bwMode="auto">
          <a:xfrm flipV="1">
            <a:off x="2339975" y="3284538"/>
            <a:ext cx="1728788" cy="6477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39" name="Line 119"/>
          <p:cNvSpPr>
            <a:spLocks noChangeShapeType="1"/>
          </p:cNvSpPr>
          <p:nvPr/>
        </p:nvSpPr>
        <p:spPr bwMode="auto">
          <a:xfrm>
            <a:off x="2627313" y="4581525"/>
            <a:ext cx="1368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40" name="Line 120"/>
          <p:cNvSpPr>
            <a:spLocks noChangeShapeType="1"/>
          </p:cNvSpPr>
          <p:nvPr/>
        </p:nvSpPr>
        <p:spPr bwMode="auto">
          <a:xfrm>
            <a:off x="2987824" y="5445224"/>
            <a:ext cx="1009650" cy="863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41" name="Line 121"/>
          <p:cNvSpPr>
            <a:spLocks noChangeShapeType="1"/>
          </p:cNvSpPr>
          <p:nvPr/>
        </p:nvSpPr>
        <p:spPr bwMode="auto">
          <a:xfrm flipV="1">
            <a:off x="2987675" y="3933825"/>
            <a:ext cx="720725" cy="208756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34" grpId="0" animBg="1"/>
      <p:bldP spid="5235" grpId="0" animBg="1"/>
      <p:bldP spid="5236" grpId="0" animBg="1"/>
      <p:bldP spid="5237" grpId="0" animBg="1"/>
      <p:bldP spid="5238" grpId="0" animBg="1"/>
      <p:bldP spid="5239" grpId="0" animBg="1"/>
      <p:bldP spid="5240" grpId="0" animBg="1"/>
      <p:bldP spid="52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23528" y="548680"/>
            <a:ext cx="882047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/>
              <a:t>               1 </a:t>
            </a:r>
            <a:r>
              <a:rPr lang="ru-RU" sz="2800" b="1" dirty="0"/>
              <a:t>спряжение</a:t>
            </a:r>
            <a:r>
              <a:rPr lang="ru-RU" sz="2800" dirty="0"/>
              <a:t>                                         </a:t>
            </a:r>
            <a:r>
              <a:rPr lang="ru-RU" sz="2800" dirty="0" smtClean="0"/>
              <a:t> </a:t>
            </a:r>
            <a:r>
              <a:rPr lang="ru-RU" sz="2800" b="1" dirty="0"/>
              <a:t>2 спряжение</a:t>
            </a:r>
          </a:p>
          <a:p>
            <a:pPr>
              <a:spcBef>
                <a:spcPct val="50000"/>
              </a:spcBef>
            </a:pPr>
            <a:r>
              <a:rPr lang="ru-RU" sz="2800" dirty="0"/>
              <a:t> </a:t>
            </a:r>
            <a:r>
              <a:rPr lang="ru-RU" sz="2800" dirty="0">
                <a:solidFill>
                  <a:srgbClr val="800000"/>
                </a:solidFill>
              </a:rPr>
              <a:t>                                    </a:t>
            </a:r>
            <a:r>
              <a:rPr lang="ru-RU" sz="2800" dirty="0"/>
              <a:t> </a:t>
            </a:r>
            <a:r>
              <a:rPr lang="ru-RU" sz="28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единственное число</a:t>
            </a:r>
          </a:p>
          <a:p>
            <a:pPr>
              <a:spcBef>
                <a:spcPct val="50000"/>
              </a:spcBef>
            </a:pPr>
            <a:r>
              <a:rPr lang="ru-RU" sz="2800" b="1" dirty="0"/>
              <a:t>1-е л</a:t>
            </a:r>
            <a:r>
              <a:rPr lang="ru-RU" sz="2800" dirty="0"/>
              <a:t>.    </a:t>
            </a:r>
            <a:r>
              <a:rPr lang="ru-RU" sz="2800" b="1" dirty="0">
                <a:solidFill>
                  <a:srgbClr val="0000FF"/>
                </a:solidFill>
              </a:rPr>
              <a:t>у     (</a:t>
            </a:r>
            <a:r>
              <a:rPr lang="ru-RU" sz="2800" b="1" dirty="0" err="1">
                <a:solidFill>
                  <a:srgbClr val="0000FF"/>
                </a:solidFill>
              </a:rPr>
              <a:t>ю</a:t>
            </a:r>
            <a:r>
              <a:rPr lang="ru-RU" sz="2800" b="1" dirty="0">
                <a:solidFill>
                  <a:srgbClr val="0000FF"/>
                </a:solidFill>
              </a:rPr>
              <a:t>)</a:t>
            </a:r>
            <a:r>
              <a:rPr lang="ru-RU" sz="2800" b="1" dirty="0"/>
              <a:t>                                                       </a:t>
            </a:r>
            <a:r>
              <a:rPr lang="ru-RU" sz="2800" b="1" dirty="0" smtClean="0"/>
              <a:t>       </a:t>
            </a:r>
            <a:r>
              <a:rPr lang="ru-RU" sz="2800" b="1" dirty="0" err="1">
                <a:solidFill>
                  <a:srgbClr val="0000FF"/>
                </a:solidFill>
              </a:rPr>
              <a:t>у</a:t>
            </a:r>
            <a:r>
              <a:rPr lang="ru-RU" sz="2800" b="1" dirty="0">
                <a:solidFill>
                  <a:srgbClr val="0000FF"/>
                </a:solidFill>
              </a:rPr>
              <a:t>    (</a:t>
            </a:r>
            <a:r>
              <a:rPr lang="ru-RU" sz="2800" b="1" dirty="0" err="1">
                <a:solidFill>
                  <a:srgbClr val="0000FF"/>
                </a:solidFill>
              </a:rPr>
              <a:t>ю</a:t>
            </a:r>
            <a:r>
              <a:rPr lang="ru-RU" sz="2800" b="1" dirty="0">
                <a:solidFill>
                  <a:srgbClr val="0000FF"/>
                </a:solidFill>
              </a:rPr>
              <a:t>)</a:t>
            </a:r>
            <a:r>
              <a:rPr lang="ru-RU" sz="2800" dirty="0"/>
              <a:t>              </a:t>
            </a:r>
          </a:p>
          <a:p>
            <a:pPr>
              <a:spcBef>
                <a:spcPct val="50000"/>
              </a:spcBef>
            </a:pPr>
            <a:r>
              <a:rPr lang="ru-RU" sz="2800" b="1" dirty="0"/>
              <a:t>2-е л.</a:t>
            </a:r>
            <a:r>
              <a:rPr lang="ru-RU" sz="2800" dirty="0"/>
              <a:t>    </a:t>
            </a:r>
            <a:r>
              <a:rPr lang="ru-RU" sz="2800" b="1" dirty="0">
                <a:solidFill>
                  <a:srgbClr val="FF0000"/>
                </a:solidFill>
              </a:rPr>
              <a:t>е</a:t>
            </a:r>
            <a:r>
              <a:rPr lang="ru-RU" sz="2800" b="1" dirty="0"/>
              <a:t>шь  (</a:t>
            </a:r>
            <a:r>
              <a:rPr lang="ru-RU" sz="2800" b="1" dirty="0" err="1"/>
              <a:t>ёшь</a:t>
            </a:r>
            <a:r>
              <a:rPr lang="ru-RU" sz="2800" b="1" dirty="0">
                <a:solidFill>
                  <a:srgbClr val="FF0000"/>
                </a:solidFill>
              </a:rPr>
              <a:t>)                           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     </a:t>
            </a:r>
            <a:r>
              <a:rPr lang="ru-RU" sz="2800" b="1" dirty="0">
                <a:solidFill>
                  <a:srgbClr val="FF0000"/>
                </a:solidFill>
              </a:rPr>
              <a:t>и</a:t>
            </a:r>
            <a:r>
              <a:rPr lang="ru-RU" sz="2800" b="1" dirty="0"/>
              <a:t>шь</a:t>
            </a:r>
            <a:r>
              <a:rPr lang="ru-RU" sz="2800" dirty="0"/>
              <a:t>  </a:t>
            </a:r>
          </a:p>
          <a:p>
            <a:pPr>
              <a:spcBef>
                <a:spcPct val="50000"/>
              </a:spcBef>
            </a:pPr>
            <a:r>
              <a:rPr lang="ru-RU" sz="2800" b="1" dirty="0"/>
              <a:t>3-е л.</a:t>
            </a:r>
            <a:r>
              <a:rPr lang="ru-RU" sz="2800" dirty="0"/>
              <a:t>    </a:t>
            </a:r>
            <a:r>
              <a:rPr lang="ru-RU" sz="2800" b="1" dirty="0" err="1">
                <a:solidFill>
                  <a:srgbClr val="FF0000"/>
                </a:solidFill>
              </a:rPr>
              <a:t>е</a:t>
            </a:r>
            <a:r>
              <a:rPr lang="ru-RU" sz="2800" b="1" dirty="0" err="1"/>
              <a:t>т</a:t>
            </a:r>
            <a:r>
              <a:rPr lang="ru-RU" sz="2800" b="1" dirty="0"/>
              <a:t>     (</a:t>
            </a:r>
            <a:r>
              <a:rPr lang="ru-RU" sz="2800" b="1" dirty="0" err="1"/>
              <a:t>ёт</a:t>
            </a:r>
            <a:r>
              <a:rPr lang="ru-RU" sz="2800" b="1" dirty="0"/>
              <a:t>)                                                   </a:t>
            </a:r>
            <a:r>
              <a:rPr lang="ru-RU" sz="2800" b="1" dirty="0" smtClean="0"/>
              <a:t>         </a:t>
            </a:r>
            <a:r>
              <a:rPr lang="ru-RU" sz="2800" b="1" dirty="0" err="1">
                <a:solidFill>
                  <a:srgbClr val="FF0000"/>
                </a:solidFill>
              </a:rPr>
              <a:t>и</a:t>
            </a:r>
            <a:r>
              <a:rPr lang="ru-RU" sz="2800" b="1" dirty="0" err="1"/>
              <a:t>т</a:t>
            </a:r>
            <a:r>
              <a:rPr lang="ru-RU" sz="2800" b="1" dirty="0"/>
              <a:t> </a:t>
            </a:r>
          </a:p>
          <a:p>
            <a:pPr>
              <a:spcBef>
                <a:spcPct val="50000"/>
              </a:spcBef>
            </a:pPr>
            <a:r>
              <a:rPr lang="ru-RU" sz="2800" b="1" dirty="0"/>
              <a:t>                                       </a:t>
            </a:r>
            <a:r>
              <a:rPr lang="ru-RU" sz="28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Множественное число</a:t>
            </a:r>
            <a:r>
              <a:rPr lang="ru-RU" sz="2800" dirty="0"/>
              <a:t>                                                                                                                                                      </a:t>
            </a:r>
            <a:endParaRPr lang="ru-RU" sz="2800" b="1" i="1" dirty="0">
              <a:solidFill>
                <a:srgbClr val="8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</a:pPr>
            <a:r>
              <a:rPr lang="ru-RU" sz="2800" b="1" dirty="0"/>
              <a:t>1-е л.</a:t>
            </a:r>
            <a:r>
              <a:rPr lang="ru-RU" sz="2800" dirty="0"/>
              <a:t>   </a:t>
            </a:r>
            <a:r>
              <a:rPr lang="ru-RU" sz="2800" b="1" dirty="0">
                <a:solidFill>
                  <a:srgbClr val="FF0000"/>
                </a:solidFill>
              </a:rPr>
              <a:t>е</a:t>
            </a:r>
            <a:r>
              <a:rPr lang="ru-RU" sz="2800" b="1" dirty="0"/>
              <a:t>м   (</a:t>
            </a:r>
            <a:r>
              <a:rPr lang="ru-RU" sz="2800" b="1" dirty="0" err="1"/>
              <a:t>ём</a:t>
            </a:r>
            <a:r>
              <a:rPr lang="ru-RU" sz="2800" b="1" dirty="0"/>
              <a:t>)                                                           </a:t>
            </a:r>
            <a:r>
              <a:rPr lang="ru-RU" sz="2800" b="1" dirty="0">
                <a:solidFill>
                  <a:srgbClr val="FF0000"/>
                </a:solidFill>
              </a:rPr>
              <a:t>и</a:t>
            </a:r>
            <a:r>
              <a:rPr lang="ru-RU" sz="2800" b="1" dirty="0"/>
              <a:t>м</a:t>
            </a:r>
          </a:p>
          <a:p>
            <a:pPr>
              <a:spcBef>
                <a:spcPct val="50000"/>
              </a:spcBef>
            </a:pPr>
            <a:r>
              <a:rPr lang="ru-RU" sz="2800" b="1" dirty="0"/>
              <a:t>2-е л.</a:t>
            </a:r>
            <a:r>
              <a:rPr lang="ru-RU" sz="2800" dirty="0"/>
              <a:t>   </a:t>
            </a:r>
            <a:r>
              <a:rPr lang="ru-RU" sz="2800" b="1" dirty="0" err="1">
                <a:solidFill>
                  <a:srgbClr val="FF0000"/>
                </a:solidFill>
              </a:rPr>
              <a:t>е</a:t>
            </a:r>
            <a:r>
              <a:rPr lang="ru-RU" sz="2800" b="1" dirty="0" err="1"/>
              <a:t>те</a:t>
            </a:r>
            <a:r>
              <a:rPr lang="ru-RU" sz="2800" b="1" dirty="0"/>
              <a:t>   (</a:t>
            </a:r>
            <a:r>
              <a:rPr lang="ru-RU" sz="2800" b="1" dirty="0" err="1"/>
              <a:t>ёте</a:t>
            </a:r>
            <a:r>
              <a:rPr lang="ru-RU" sz="2800" b="1" dirty="0"/>
              <a:t>) </a:t>
            </a:r>
            <a:r>
              <a:rPr lang="ru-RU" sz="2800" b="1" dirty="0" err="1" smtClean="0">
                <a:solidFill>
                  <a:srgbClr val="FF0000"/>
                </a:solidFill>
              </a:rPr>
              <a:t>и</a:t>
            </a:r>
            <a:r>
              <a:rPr lang="ru-RU" sz="2800" b="1" dirty="0" err="1" smtClean="0"/>
              <a:t>те</a:t>
            </a:r>
            <a:r>
              <a:rPr lang="ru-RU" sz="2800" dirty="0" smtClean="0"/>
              <a:t> </a:t>
            </a:r>
            <a:endParaRPr lang="ru-RU" sz="2800" dirty="0"/>
          </a:p>
          <a:p>
            <a:pPr>
              <a:spcBef>
                <a:spcPct val="50000"/>
              </a:spcBef>
            </a:pPr>
            <a:r>
              <a:rPr lang="ru-RU" sz="2800" b="1" dirty="0"/>
              <a:t>3-е л.</a:t>
            </a:r>
            <a:r>
              <a:rPr lang="ru-RU" sz="2800" dirty="0"/>
              <a:t>   </a:t>
            </a:r>
            <a:r>
              <a:rPr lang="ru-RU" sz="2800" b="1" dirty="0" err="1">
                <a:solidFill>
                  <a:srgbClr val="FF0000"/>
                </a:solidFill>
              </a:rPr>
              <a:t>у</a:t>
            </a:r>
            <a:r>
              <a:rPr lang="ru-RU" sz="2800" b="1" dirty="0" err="1"/>
              <a:t>т</a:t>
            </a:r>
            <a:r>
              <a:rPr lang="ru-RU" sz="2800" b="1" dirty="0"/>
              <a:t>     (</a:t>
            </a:r>
            <a:r>
              <a:rPr lang="ru-RU" sz="2800" b="1" dirty="0">
                <a:solidFill>
                  <a:srgbClr val="FF0000"/>
                </a:solidFill>
              </a:rPr>
              <a:t>ю</a:t>
            </a:r>
            <a:r>
              <a:rPr lang="ru-RU" sz="2800" b="1" dirty="0"/>
              <a:t>т)                                                         </a:t>
            </a:r>
            <a:r>
              <a:rPr lang="ru-RU" sz="2800" b="1" dirty="0" smtClean="0"/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а</a:t>
            </a:r>
            <a:r>
              <a:rPr lang="ru-RU" sz="2800" b="1" dirty="0" err="1"/>
              <a:t>т</a:t>
            </a:r>
            <a:r>
              <a:rPr lang="ru-RU" sz="2800" b="1" dirty="0"/>
              <a:t>   (</a:t>
            </a:r>
            <a:r>
              <a:rPr lang="ru-RU" sz="2800" b="1" dirty="0" err="1">
                <a:solidFill>
                  <a:srgbClr val="FF0000"/>
                </a:solidFill>
              </a:rPr>
              <a:t>я</a:t>
            </a:r>
            <a:r>
              <a:rPr lang="ru-RU" sz="2800" b="1" dirty="0" err="1"/>
              <a:t>т</a:t>
            </a:r>
            <a:r>
              <a:rPr lang="ru-RU" sz="2800" b="1" dirty="0"/>
              <a:t>)</a:t>
            </a:r>
            <a:r>
              <a:rPr lang="ru-RU" sz="2800" dirty="0"/>
              <a:t> 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-541338" y="7029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39750" y="431800"/>
            <a:ext cx="168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спросить 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11188" y="981075"/>
            <a:ext cx="1509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поднять</a:t>
            </a:r>
            <a:r>
              <a:rPr lang="ru-RU"/>
              <a:t> 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11188" y="1557338"/>
            <a:ext cx="1622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зеленеть</a:t>
            </a:r>
            <a:r>
              <a:rPr lang="ru-RU"/>
              <a:t> 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11188" y="2016125"/>
            <a:ext cx="145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чистить</a:t>
            </a:r>
            <a:r>
              <a:rPr lang="ru-RU"/>
              <a:t> 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11188" y="2492375"/>
            <a:ext cx="1468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платить</a:t>
            </a:r>
            <a:r>
              <a:rPr lang="ru-RU"/>
              <a:t> 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11188" y="3068638"/>
            <a:ext cx="1570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спешить 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84213" y="3573463"/>
            <a:ext cx="1354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полоть 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684213" y="4076700"/>
            <a:ext cx="1301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dirty="0" smtClean="0"/>
              <a:t>надуть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611188" y="4652963"/>
            <a:ext cx="2039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беседовать 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684213" y="5229225"/>
            <a:ext cx="1333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желать</a:t>
            </a:r>
            <a:r>
              <a:rPr lang="ru-RU"/>
              <a:t> </a:t>
            </a:r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611188" y="5805488"/>
            <a:ext cx="1619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/>
              <a:t>сверкать</a:t>
            </a:r>
            <a:r>
              <a:rPr lang="ru-RU"/>
              <a:t> </a:t>
            </a:r>
          </a:p>
        </p:txBody>
      </p:sp>
      <p:sp>
        <p:nvSpPr>
          <p:cNvPr id="10255" name="AutoShape 15"/>
          <p:cNvSpPr>
            <a:spLocks/>
          </p:cNvSpPr>
          <p:nvPr/>
        </p:nvSpPr>
        <p:spPr bwMode="auto">
          <a:xfrm>
            <a:off x="2339975" y="333375"/>
            <a:ext cx="1295400" cy="6119813"/>
          </a:xfrm>
          <a:prstGeom prst="rightBrace">
            <a:avLst>
              <a:gd name="adj1" fmla="val 39369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WordArt 16"/>
          <p:cNvSpPr>
            <a:spLocks noChangeArrowheads="1" noChangeShapeType="1" noTextEdit="1"/>
          </p:cNvSpPr>
          <p:nvPr/>
        </p:nvSpPr>
        <p:spPr bwMode="auto">
          <a:xfrm>
            <a:off x="4643438" y="2708275"/>
            <a:ext cx="2016125" cy="984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Arial"/>
                <a:cs typeface="Arial"/>
              </a:rPr>
              <a:t>Н.ф.</a:t>
            </a:r>
          </a:p>
        </p:txBody>
      </p:sp>
      <p:pic>
        <p:nvPicPr>
          <p:cNvPr id="15" name="Picture 6" descr="031e64af15e1e2888e99a4f7d9521070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516216" y="3501008"/>
            <a:ext cx="2232248" cy="306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4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770" decel="100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2" dur="770" decel="100000"/>
                                        <p:tgtEl>
                                          <p:spTgt spid="102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4" dur="77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6" dur="77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47" grpId="0"/>
      <p:bldP spid="10248" grpId="0"/>
      <p:bldP spid="10249" grpId="0"/>
      <p:bldP spid="10250" grpId="0"/>
      <p:bldP spid="10251" grpId="0"/>
      <p:bldP spid="10252" grpId="0"/>
      <p:bldP spid="10253" grpId="0"/>
      <p:bldP spid="10254" grpId="0"/>
      <p:bldP spid="10255" grpId="0" animBg="1"/>
      <p:bldP spid="102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6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8351838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933FF"/>
                </a:solidFill>
                <a:latin typeface="Bookman Old Style"/>
              </a:rPr>
              <a:t>Алгоритм определения спряжения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323850" y="1069975"/>
            <a:ext cx="8675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Century Gothic" pitchFamily="34" charset="0"/>
              </a:rPr>
              <a:t>1. Поставим глагол в неопределённую форму.</a:t>
            </a: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195513" y="3213100"/>
            <a:ext cx="42656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entury Gothic" pitchFamily="34" charset="0"/>
              </a:rPr>
              <a:t>3. Вставим окончание.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971550" y="1844675"/>
            <a:ext cx="59547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entury Gothic" pitchFamily="34" charset="0"/>
              </a:rPr>
              <a:t>2. Если на –ить, то </a:t>
            </a:r>
            <a:r>
              <a:rPr lang="en-US" sz="2800" b="1">
                <a:latin typeface="Century Gothic" pitchFamily="34" charset="0"/>
              </a:rPr>
              <a:t>II</a:t>
            </a:r>
            <a:r>
              <a:rPr lang="ru-RU" sz="2800" b="1">
                <a:latin typeface="Century Gothic" pitchFamily="34" charset="0"/>
              </a:rPr>
              <a:t> спряжение.</a:t>
            </a:r>
          </a:p>
          <a:p>
            <a:r>
              <a:rPr lang="ru-RU" sz="2800" b="1">
                <a:latin typeface="Century Gothic" pitchFamily="34" charset="0"/>
              </a:rPr>
              <a:t>     не на – ить, то </a:t>
            </a:r>
            <a:r>
              <a:rPr lang="en-US" sz="2800" b="1">
                <a:latin typeface="Century Gothic" pitchFamily="34" charset="0"/>
              </a:rPr>
              <a:t>I</a:t>
            </a:r>
            <a:r>
              <a:rPr lang="ru-RU" sz="2800" b="1">
                <a:latin typeface="Century Gothic" pitchFamily="34" charset="0"/>
              </a:rPr>
              <a:t> спряжение</a:t>
            </a:r>
          </a:p>
        </p:txBody>
      </p:sp>
      <p:pic>
        <p:nvPicPr>
          <p:cNvPr id="7174" name="Picture 10" descr="031e64af15e1e2888e99a4f7d9521070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228184" y="2996952"/>
            <a:ext cx="2589138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  <p:bldP spid="61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sz="4000" b="1" dirty="0"/>
              <a:t>Зверька </a:t>
            </a:r>
            <a:r>
              <a:rPr lang="ru-RU" sz="4000" b="1" dirty="0" err="1"/>
              <a:t>узна</a:t>
            </a:r>
            <a:r>
              <a:rPr lang="ru-RU" sz="4000" b="1" dirty="0"/>
              <a:t> .  мы с тобой</a:t>
            </a:r>
          </a:p>
          <a:p>
            <a:pPr>
              <a:buNone/>
            </a:pPr>
            <a:r>
              <a:rPr lang="ru-RU" sz="4000" b="1" dirty="0"/>
              <a:t>по двум таким приметам:</a:t>
            </a:r>
          </a:p>
          <a:p>
            <a:pPr>
              <a:buNone/>
            </a:pPr>
            <a:r>
              <a:rPr lang="ru-RU" sz="4000" b="1" dirty="0"/>
              <a:t>он в </a:t>
            </a:r>
            <a:r>
              <a:rPr lang="ru-RU" sz="4000" b="1" dirty="0" err="1"/>
              <a:t>шубк</a:t>
            </a:r>
            <a:r>
              <a:rPr lang="ru-RU" sz="4000" b="1" dirty="0"/>
              <a:t>.  </a:t>
            </a:r>
            <a:r>
              <a:rPr lang="ru-RU" sz="4000" b="1" dirty="0" err="1"/>
              <a:t>сереньк</a:t>
            </a:r>
            <a:r>
              <a:rPr lang="ru-RU" sz="4000" b="1" dirty="0"/>
              <a:t> .  зимой,</a:t>
            </a:r>
          </a:p>
          <a:p>
            <a:pPr>
              <a:buNone/>
            </a:pPr>
            <a:r>
              <a:rPr lang="ru-RU" sz="4000" b="1" dirty="0"/>
              <a:t> а в </a:t>
            </a:r>
            <a:r>
              <a:rPr lang="ru-RU" sz="4000" b="1" dirty="0" smtClean="0"/>
              <a:t>рыж .  </a:t>
            </a:r>
            <a:r>
              <a:rPr lang="ru-RU" sz="4000" b="1" dirty="0" err="1"/>
              <a:t>шубк</a:t>
            </a:r>
            <a:r>
              <a:rPr lang="ru-RU" sz="4000" b="1" dirty="0"/>
              <a:t>.  летом.</a:t>
            </a:r>
          </a:p>
          <a:p>
            <a:endParaRPr lang="ru-RU" dirty="0"/>
          </a:p>
        </p:txBody>
      </p:sp>
      <p:pic>
        <p:nvPicPr>
          <p:cNvPr id="3074" name="Picture 2" descr="http://www.vmonitor.ru/pic/animals/16016/Zhivotnye-128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6560" y="3429000"/>
            <a:ext cx="4907440" cy="30689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sz="4000" b="1" dirty="0"/>
              <a:t>Зверька </a:t>
            </a:r>
            <a:r>
              <a:rPr lang="ru-RU" sz="4000" b="1" dirty="0" smtClean="0"/>
              <a:t>узна</a:t>
            </a:r>
            <a:r>
              <a:rPr lang="ru-RU" sz="4000" b="1" dirty="0" smtClean="0">
                <a:solidFill>
                  <a:srgbClr val="FF0000"/>
                </a:solidFill>
              </a:rPr>
              <a:t>ем</a:t>
            </a:r>
            <a:r>
              <a:rPr lang="ru-RU" sz="4000" b="1" dirty="0" smtClean="0"/>
              <a:t>  </a:t>
            </a:r>
            <a:r>
              <a:rPr lang="ru-RU" sz="4000" b="1" dirty="0"/>
              <a:t>мы с тобой</a:t>
            </a:r>
          </a:p>
          <a:p>
            <a:pPr>
              <a:buNone/>
            </a:pPr>
            <a:r>
              <a:rPr lang="ru-RU" sz="4000" b="1" dirty="0"/>
              <a:t>по двум таким приметам:</a:t>
            </a:r>
          </a:p>
          <a:p>
            <a:pPr>
              <a:buNone/>
            </a:pPr>
            <a:r>
              <a:rPr lang="ru-RU" sz="4000" b="1" dirty="0"/>
              <a:t>он в </a:t>
            </a:r>
            <a:r>
              <a:rPr lang="ru-RU" sz="4000" b="1" dirty="0" smtClean="0"/>
              <a:t>шубк</a:t>
            </a:r>
            <a:r>
              <a:rPr lang="ru-RU" sz="4000" b="1" dirty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  сереньк</a:t>
            </a:r>
            <a:r>
              <a:rPr lang="ru-RU" sz="4000" b="1" dirty="0" smtClean="0">
                <a:solidFill>
                  <a:srgbClr val="FF0000"/>
                </a:solidFill>
              </a:rPr>
              <a:t>ой</a:t>
            </a:r>
            <a:r>
              <a:rPr lang="ru-RU" sz="4000" b="1" dirty="0" smtClean="0"/>
              <a:t>  </a:t>
            </a:r>
            <a:r>
              <a:rPr lang="ru-RU" sz="4000" b="1" dirty="0"/>
              <a:t>зимой,</a:t>
            </a:r>
          </a:p>
          <a:p>
            <a:pPr>
              <a:buNone/>
            </a:pPr>
            <a:r>
              <a:rPr lang="ru-RU" sz="4000" b="1" dirty="0"/>
              <a:t> а в </a:t>
            </a:r>
            <a:r>
              <a:rPr lang="ru-RU" sz="4000" b="1" dirty="0" smtClean="0"/>
              <a:t>рыж</a:t>
            </a:r>
            <a:r>
              <a:rPr lang="ru-RU" sz="4000" b="1" dirty="0" smtClean="0">
                <a:solidFill>
                  <a:srgbClr val="FF0000"/>
                </a:solidFill>
              </a:rPr>
              <a:t>ей</a:t>
            </a:r>
            <a:r>
              <a:rPr lang="ru-RU" sz="4000" b="1" dirty="0" smtClean="0"/>
              <a:t> шубк</a:t>
            </a:r>
            <a:r>
              <a:rPr lang="ru-RU" sz="4000" b="1" dirty="0">
                <a:solidFill>
                  <a:srgbClr val="FF0000"/>
                </a:solidFill>
              </a:rPr>
              <a:t>е</a:t>
            </a:r>
            <a:r>
              <a:rPr lang="ru-RU" sz="4000" b="1" dirty="0" smtClean="0"/>
              <a:t>  </a:t>
            </a:r>
            <a:r>
              <a:rPr lang="ru-RU" sz="4000" b="1" dirty="0"/>
              <a:t>летом.</a:t>
            </a:r>
          </a:p>
          <a:p>
            <a:endParaRPr lang="ru-RU" dirty="0"/>
          </a:p>
        </p:txBody>
      </p:sp>
      <p:pic>
        <p:nvPicPr>
          <p:cNvPr id="7" name="Picture 2" descr="http://www.vmonitor.ru/pic/animals/16016/Zhivotnye-1280x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6560" y="3501008"/>
            <a:ext cx="4907440" cy="29969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333</Words>
  <Application>Microsoft Office PowerPoint</Application>
  <PresentationFormat>Экран (4:3)</PresentationFormat>
  <Paragraphs>79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Как  по неопределенной форме узнать спряжение глагола?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Использованные материалы.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Админ</cp:lastModifiedBy>
  <cp:revision>17</cp:revision>
  <dcterms:created xsi:type="dcterms:W3CDTF">2014-02-09T19:04:41Z</dcterms:created>
  <dcterms:modified xsi:type="dcterms:W3CDTF">2014-02-13T07:01:40Z</dcterms:modified>
</cp:coreProperties>
</file>