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8D8B6-6CE8-4777-A4E5-E13DB9F7CF46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3ECE0-24C1-446B-A12B-8FD99965D6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3ECE0-24C1-446B-A12B-8FD99965D63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76D-46BD-4665-AD79-71C8C7E6919E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3125885-2BEC-43F3-9C7F-9C7CC5DB7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76D-46BD-4665-AD79-71C8C7E6919E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5885-2BEC-43F3-9C7F-9C7CC5DB7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76D-46BD-4665-AD79-71C8C7E6919E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5885-2BEC-43F3-9C7F-9C7CC5DB7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76D-46BD-4665-AD79-71C8C7E6919E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3125885-2BEC-43F3-9C7F-9C7CC5DB7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76D-46BD-4665-AD79-71C8C7E6919E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5885-2BEC-43F3-9C7F-9C7CC5DB7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76D-46BD-4665-AD79-71C8C7E6919E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5885-2BEC-43F3-9C7F-9C7CC5DB7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76D-46BD-4665-AD79-71C8C7E6919E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3125885-2BEC-43F3-9C7F-9C7CC5DB7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76D-46BD-4665-AD79-71C8C7E6919E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5885-2BEC-43F3-9C7F-9C7CC5DB7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76D-46BD-4665-AD79-71C8C7E6919E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5885-2BEC-43F3-9C7F-9C7CC5DB7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76D-46BD-4665-AD79-71C8C7E6919E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5885-2BEC-43F3-9C7F-9C7CC5DB7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176D-46BD-4665-AD79-71C8C7E6919E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5885-2BEC-43F3-9C7F-9C7CC5DB7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CC1176D-46BD-4665-AD79-71C8C7E6919E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125885-2BEC-43F3-9C7F-9C7CC5DB7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2100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437112"/>
            <a:ext cx="8458200" cy="1222375"/>
          </a:xfrm>
        </p:spPr>
        <p:txBody>
          <a:bodyPr>
            <a:noAutofit/>
          </a:bodyPr>
          <a:lstStyle/>
          <a:p>
            <a:r>
              <a:rPr lang="ru-RU" sz="4800" dirty="0" smtClean="0"/>
              <a:t>Чему учит наука риторика?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501008"/>
            <a:ext cx="8458200" cy="914400"/>
          </a:xfrm>
        </p:spPr>
        <p:txBody>
          <a:bodyPr/>
          <a:lstStyle/>
          <a:p>
            <a:r>
              <a:rPr lang="ru-RU" dirty="0" smtClean="0"/>
              <a:t>Занятие № 2</a:t>
            </a:r>
            <a:endParaRPr lang="ru-RU" dirty="0"/>
          </a:p>
        </p:txBody>
      </p:sp>
      <p:pic>
        <p:nvPicPr>
          <p:cNvPr id="1026" name="Picture 2" descr="C:\Users\User\Desktop\100950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32656"/>
            <a:ext cx="3168352" cy="4248472"/>
          </a:xfrm>
          <a:prstGeom prst="rect">
            <a:avLst/>
          </a:prstGeom>
          <a:noFill/>
        </p:spPr>
      </p:pic>
      <p:sp>
        <p:nvSpPr>
          <p:cNvPr id="5" name="TextBox 13"/>
          <p:cNvSpPr txBox="1">
            <a:spLocks noChangeArrowheads="1"/>
          </p:cNvSpPr>
          <p:nvPr/>
        </p:nvSpPr>
        <p:spPr bwMode="auto">
          <a:xfrm>
            <a:off x="5580112" y="5877272"/>
            <a:ext cx="339753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Автор: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Астафьева Ольга Валерьевна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начальных классов</a:t>
            </a:r>
          </a:p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 СОШ № 15 г. Владимира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363272" cy="4772000"/>
          </a:xfrm>
        </p:spPr>
        <p:txBody>
          <a:bodyPr>
            <a:normAutofit fontScale="90000"/>
          </a:bodyPr>
          <a:lstStyle/>
          <a:p>
            <a:r>
              <a:rPr lang="ru-RU" sz="2800" cap="none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cap="none" dirty="0" smtClean="0">
                <a:latin typeface="Times New Roman" pitchFamily="18" charset="0"/>
                <a:cs typeface="Times New Roman" pitchFamily="18" charset="0"/>
              </a:rPr>
              <a:t> Риторика не просто древняя, а древнейшая наука. Своего расцвета она достигла в </a:t>
            </a:r>
            <a:r>
              <a:rPr lang="ru-RU" sz="40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Древней Греции</a:t>
            </a:r>
            <a:r>
              <a:rPr lang="ru-RU" sz="4000" cap="none" dirty="0" smtClean="0">
                <a:latin typeface="Times New Roman" pitchFamily="18" charset="0"/>
                <a:cs typeface="Times New Roman" pitchFamily="18" charset="0"/>
              </a:rPr>
              <a:t>, примерно </a:t>
            </a:r>
            <a:r>
              <a:rPr lang="ru-RU" sz="40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2500 лет </a:t>
            </a:r>
            <a:r>
              <a:rPr lang="ru-RU" sz="4000" cap="none" dirty="0" smtClean="0">
                <a:latin typeface="Times New Roman" pitchFamily="18" charset="0"/>
                <a:cs typeface="Times New Roman" pitchFamily="18" charset="0"/>
              </a:rPr>
              <a:t>(две с половиной тысячи лет) </a:t>
            </a:r>
            <a:r>
              <a:rPr lang="ru-RU" sz="40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назад</a:t>
            </a:r>
            <a:r>
              <a:rPr lang="ru-RU" sz="4000" cap="none" dirty="0" smtClean="0">
                <a:latin typeface="Times New Roman" pitchFamily="18" charset="0"/>
                <a:cs typeface="Times New Roman" pitchFamily="18" charset="0"/>
              </a:rPr>
              <a:t>. Как видишь, очень давно.</a:t>
            </a:r>
            <a:br>
              <a:rPr lang="ru-RU" sz="400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cap="none" dirty="0" smtClean="0">
                <a:latin typeface="Times New Roman" pitchFamily="18" charset="0"/>
                <a:cs typeface="Times New Roman" pitchFamily="18" charset="0"/>
              </a:rPr>
              <a:t>    Древние греки считали риторику очень важной наукой, нужной каждому человеку. Поэтому риторике учили в школе специально, как чтению и письму.</a:t>
            </a:r>
            <a:endParaRPr lang="ru-RU" sz="2800" cap="non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18720" cy="955576"/>
          </a:xfrm>
        </p:spPr>
        <p:txBody>
          <a:bodyPr numCol="1"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4400" cap="none" dirty="0" smtClean="0">
                <a:latin typeface="Times New Roman" pitchFamily="18" charset="0"/>
                <a:cs typeface="Times New Roman" pitchFamily="18" charset="0"/>
              </a:rPr>
              <a:t>Учили </a:t>
            </a:r>
            <a:r>
              <a:rPr lang="ru-RU" sz="44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говорить</a:t>
            </a:r>
            <a:r>
              <a:rPr lang="ru-RU" sz="4400" cap="none" dirty="0" smtClean="0">
                <a:latin typeface="Times New Roman" pitchFamily="18" charset="0"/>
                <a:cs typeface="Times New Roman" pitchFamily="18" charset="0"/>
              </a:rPr>
              <a:t>, то  есть:</a:t>
            </a:r>
            <a:br>
              <a:rPr lang="ru-RU" sz="4400" cap="none" dirty="0" smtClean="0">
                <a:latin typeface="Times New Roman" pitchFamily="18" charset="0"/>
                <a:cs typeface="Times New Roman" pitchFamily="18" charset="0"/>
              </a:rPr>
            </a:br>
            <a:endParaRPr lang="ru-RU" sz="44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484784"/>
            <a:ext cx="8136904" cy="452431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объяснять</a:t>
            </a:r>
            <a:b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сообщать</a:t>
            </a:r>
            <a:b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информировать</a:t>
            </a:r>
            <a:b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хвалить</a:t>
            </a:r>
            <a:b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воспевать</a:t>
            </a:r>
            <a:b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приветствовать</a:t>
            </a:r>
            <a:b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убеждать</a:t>
            </a:r>
            <a:b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спорить</a:t>
            </a:r>
            <a:b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договариваться</a:t>
            </a:r>
            <a:b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призывать</a:t>
            </a:r>
            <a:b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воодушевлять </a:t>
            </a:r>
            <a:b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и т. д.</a:t>
            </a:r>
            <a:endParaRPr lang="ru-RU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686800" cy="3331840"/>
          </a:xfrm>
        </p:spPr>
        <p:txBody>
          <a:bodyPr>
            <a:normAutofit fontScale="90000"/>
          </a:bodyPr>
          <a:lstStyle/>
          <a:p>
            <a:r>
              <a:rPr lang="ru-RU" cap="none" dirty="0" smtClean="0">
                <a:latin typeface="Times New Roman" pitchFamily="18" charset="0"/>
                <a:cs typeface="Times New Roman" pitchFamily="18" charset="0"/>
              </a:rPr>
              <a:t>    При этом каждого учили </a:t>
            </a:r>
            <a:r>
              <a:rPr lang="ru-RU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говорить</a:t>
            </a:r>
            <a:r>
              <a:rPr lang="ru-RU" cap="none" dirty="0" smtClean="0">
                <a:latin typeface="Times New Roman" pitchFamily="18" charset="0"/>
                <a:cs typeface="Times New Roman" pitchFamily="18" charset="0"/>
              </a:rPr>
              <a:t> так, чтобы его слушали, понимали, чтобы он добивался своей цели. </a:t>
            </a:r>
            <a:br>
              <a:rPr lang="ru-RU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cap="none" dirty="0" smtClean="0">
                <a:latin typeface="Times New Roman" pitchFamily="18" charset="0"/>
                <a:cs typeface="Times New Roman" pitchFamily="18" charset="0"/>
              </a:rPr>
              <a:t>    Потом уже стали учить </a:t>
            </a:r>
            <a:r>
              <a:rPr lang="ru-RU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писать</a:t>
            </a:r>
            <a:r>
              <a:rPr lang="ru-RU" cap="none" dirty="0" smtClean="0">
                <a:latin typeface="Times New Roman" pitchFamily="18" charset="0"/>
                <a:cs typeface="Times New Roman" pitchFamily="18" charset="0"/>
              </a:rPr>
              <a:t> так же хорошо.</a:t>
            </a:r>
            <a:br>
              <a:rPr lang="ru-RU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none" dirty="0" smtClean="0">
                <a:latin typeface="Times New Roman" pitchFamily="18" charset="0"/>
                <a:cs typeface="Times New Roman" pitchFamily="18" charset="0"/>
              </a:rPr>
            </a:br>
            <a:endParaRPr lang="ru-RU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4437112"/>
            <a:ext cx="8640960" cy="120032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Итак, риторика учит говорить и писать искусно, умело, успешно.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говорить                    писать</a:t>
            </a:r>
            <a:endParaRPr lang="ru-RU" b="1" cap="non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067944" y="908720"/>
            <a:ext cx="1584176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3568" y="1484784"/>
            <a:ext cx="2016224" cy="92333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ЯРКО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ЯСНО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ТОЧНО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9872" y="1628800"/>
            <a:ext cx="2088232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ОТЧЁТЛИВО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ЧЕТКО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8184" y="1628800"/>
            <a:ext cx="2232248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ИСКРЕННЕ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ОТКРОВЕННО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2924944"/>
            <a:ext cx="2160240" cy="120032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ИСКУСНО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УМЕЛО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УСПЕШНО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УДАЧНО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19872" y="2996952"/>
            <a:ext cx="2088232" cy="92333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ПЛАВНО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СВОБОДНО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СКЛАДНО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00192" y="3068960"/>
            <a:ext cx="2160240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УВЛЕКАТЕЛЬНО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УБЕДИТЕЛЬНО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19872" y="4437112"/>
            <a:ext cx="2160240" cy="92333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ТОЛКОВО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РАЗУМНО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ПОНЯТНО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19672" y="5733256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Проверь себя!</a:t>
            </a:r>
            <a:endParaRPr lang="ru-RU" sz="4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686800" cy="841248"/>
          </a:xfrm>
        </p:spPr>
        <p:txBody>
          <a:bodyPr>
            <a:normAutofit/>
          </a:bodyPr>
          <a:lstStyle/>
          <a:p>
            <a:r>
              <a:rPr lang="ru-RU" sz="4400" cap="none" dirty="0" smtClean="0"/>
              <a:t>Риторика – это наука, которая …</a:t>
            </a:r>
            <a:endParaRPr lang="ru-RU" sz="4400" cap="none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916832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учит </a:t>
            </a: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говорить</a:t>
            </a:r>
            <a:r>
              <a:rPr lang="ru-RU" sz="4800" b="1" dirty="0" smtClean="0">
                <a:solidFill>
                  <a:srgbClr val="C00000"/>
                </a:solidFill>
              </a:rPr>
              <a:t> и </a:t>
            </a: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писать искусно</a:t>
            </a:r>
            <a:r>
              <a:rPr lang="ru-RU" sz="4800" b="1" dirty="0" smtClean="0">
                <a:solidFill>
                  <a:srgbClr val="C00000"/>
                </a:solidFill>
              </a:rPr>
              <a:t>, </a:t>
            </a: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умело</a:t>
            </a:r>
            <a:r>
              <a:rPr lang="ru-RU" sz="4800" b="1" dirty="0" smtClean="0">
                <a:solidFill>
                  <a:srgbClr val="C00000"/>
                </a:solidFill>
              </a:rPr>
              <a:t> и</a:t>
            </a: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успешно</a:t>
            </a:r>
            <a:r>
              <a:rPr lang="ru-RU" sz="4800" b="1" dirty="0" smtClean="0">
                <a:solidFill>
                  <a:srgbClr val="C00000"/>
                </a:solidFill>
              </a:rPr>
              <a:t>. 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686800" cy="1675656"/>
          </a:xfrm>
        </p:spPr>
        <p:txBody>
          <a:bodyPr>
            <a:normAutofit/>
          </a:bodyPr>
          <a:lstStyle/>
          <a:p>
            <a:r>
              <a:rPr lang="ru-RU" i="1" cap="none" dirty="0" smtClean="0"/>
              <a:t>Что нового мы сегодня узнали?</a:t>
            </a:r>
            <a:br>
              <a:rPr lang="ru-RU" i="1" cap="none" dirty="0" smtClean="0"/>
            </a:br>
            <a:r>
              <a:rPr lang="ru-RU" i="1" cap="none" dirty="0" smtClean="0"/>
              <a:t>Что повторили?</a:t>
            </a:r>
            <a:endParaRPr lang="ru-RU" i="1" cap="none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3717032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Молодцы!</a:t>
            </a:r>
            <a:endParaRPr lang="ru-RU" sz="9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662736" cy="504056"/>
          </a:xfrm>
          <a:noFill/>
          <a:ln>
            <a:noFill/>
          </a:ln>
          <a:effectLst/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44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Список используемых источников:</a:t>
            </a: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cap="none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268760"/>
            <a:ext cx="889248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Тексты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задания и иллюстрации из учебника для 2-го класса «Детская риторика в рассказах и рисунках» Т. А.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Н. В.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Р. И. Никольской, Г. И. Сорокиной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Задания из методических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рекомендацийдля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учителя по курсу «Риторика» для 2 –го класса Т. А.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Н. В.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Р. И. Никольской, Г. И. Сорокиной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Разработки уроков с сайта 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www.school2100.ru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Картинки с </a:t>
            </a:r>
            <a:r>
              <a:rPr lang="en-US" sz="2400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images.yandex.ru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607</TotalTime>
  <Words>196</Words>
  <Application>Microsoft Office PowerPoint</Application>
  <PresentationFormat>Экран (4:3)</PresentationFormat>
  <Paragraphs>40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Чему учит наука риторика?</vt:lpstr>
      <vt:lpstr>   Риторика не просто древняя, а древнейшая наука. Своего расцвета она достигла в Древней Греции, примерно 2500 лет (две с половиной тысячи лет) назад. Как видишь, очень давно.     Древние греки считали риторику очень важной наукой, нужной каждому человеку. Поэтому риторике учили в школе специально, как чтению и письму.</vt:lpstr>
      <vt:lpstr>Учили говорить, то  есть: </vt:lpstr>
      <vt:lpstr>    При этом каждого учили говорить так, чтобы его слушали, понимали, чтобы он добивался своей цели.      Потом уже стали учить писать так же хорошо.  </vt:lpstr>
      <vt:lpstr>говорить                    писать</vt:lpstr>
      <vt:lpstr>Риторика – это наука, которая …</vt:lpstr>
      <vt:lpstr>Что нового мы сегодня узнали? Что повторили?</vt:lpstr>
      <vt:lpstr>Список используемых источников:      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Чему учит наука риторика?</dc:title>
  <dc:creator>User</dc:creator>
  <cp:lastModifiedBy>User</cp:lastModifiedBy>
  <cp:revision>64</cp:revision>
  <dcterms:created xsi:type="dcterms:W3CDTF">2012-09-16T18:57:18Z</dcterms:created>
  <dcterms:modified xsi:type="dcterms:W3CDTF">2013-08-12T18:52:58Z</dcterms:modified>
</cp:coreProperties>
</file>