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76" r:id="rId2"/>
    <p:sldId id="256" r:id="rId3"/>
    <p:sldId id="275" r:id="rId4"/>
    <p:sldId id="257" r:id="rId5"/>
    <p:sldId id="258" r:id="rId6"/>
    <p:sldId id="259" r:id="rId7"/>
    <p:sldId id="264" r:id="rId8"/>
    <p:sldId id="260" r:id="rId9"/>
    <p:sldId id="267" r:id="rId10"/>
    <p:sldId id="272" r:id="rId11"/>
    <p:sldId id="263" r:id="rId12"/>
    <p:sldId id="268" r:id="rId13"/>
    <p:sldId id="261" r:id="rId14"/>
    <p:sldId id="266" r:id="rId15"/>
    <p:sldId id="262" r:id="rId16"/>
    <p:sldId id="270" r:id="rId17"/>
    <p:sldId id="265" r:id="rId18"/>
    <p:sldId id="269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9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11CD2-E5A7-4A85-B046-55495CC32F4F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61373-55B3-4FD6-821C-54C49D4B2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98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61373-55B3-4FD6-821C-54C49D4B251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61373-55B3-4FD6-821C-54C49D4B251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61373-55B3-4FD6-821C-54C49D4B251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0CE3-52EC-450B-85A4-06996F0E5827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12A04-2BF8-4A97-9BBE-455EF7C29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0CE3-52EC-450B-85A4-06996F0E5827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2A04-2BF8-4A97-9BBE-455EF7C29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0CE3-52EC-450B-85A4-06996F0E5827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2A04-2BF8-4A97-9BBE-455EF7C29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660CE3-52EC-450B-85A4-06996F0E5827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0D12A04-2BF8-4A97-9BBE-455EF7C29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0CE3-52EC-450B-85A4-06996F0E5827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2A04-2BF8-4A97-9BBE-455EF7C29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0CE3-52EC-450B-85A4-06996F0E5827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2A04-2BF8-4A97-9BBE-455EF7C29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2A04-2BF8-4A97-9BBE-455EF7C29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0CE3-52EC-450B-85A4-06996F0E5827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0CE3-52EC-450B-85A4-06996F0E5827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2A04-2BF8-4A97-9BBE-455EF7C29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0CE3-52EC-450B-85A4-06996F0E5827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2A04-2BF8-4A97-9BBE-455EF7C29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660CE3-52EC-450B-85A4-06996F0E5827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D12A04-2BF8-4A97-9BBE-455EF7C29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0CE3-52EC-450B-85A4-06996F0E5827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12A04-2BF8-4A97-9BBE-455EF7C29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0660CE3-52EC-450B-85A4-06996F0E5827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0D12A04-2BF8-4A97-9BBE-455EF7C29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3.wav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4.jpeg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628800"/>
            <a:ext cx="7924800" cy="1371600"/>
          </a:xfrm>
        </p:spPr>
        <p:txBody>
          <a:bodyPr/>
          <a:lstStyle/>
          <a:p>
            <a:pPr algn="ctr"/>
            <a:r>
              <a:rPr lang="ru-RU" dirty="0" smtClean="0"/>
              <a:t>Органы чувств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44008" y="4958864"/>
            <a:ext cx="3966592" cy="9847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Презентацию </a:t>
            </a:r>
            <a:r>
              <a:rPr lang="ru-RU" dirty="0" err="1" smtClean="0"/>
              <a:t>подготовида</a:t>
            </a:r>
            <a:r>
              <a:rPr lang="ru-RU" dirty="0" smtClean="0"/>
              <a:t> учитель начальных классов </a:t>
            </a:r>
            <a:r>
              <a:rPr lang="ru-RU" dirty="0" err="1" smtClean="0"/>
              <a:t>Рысенкова</a:t>
            </a:r>
            <a:r>
              <a:rPr lang="ru-RU" dirty="0" smtClean="0"/>
              <a:t> С.Н. МБОУ СОШ №36 </a:t>
            </a:r>
            <a:r>
              <a:rPr lang="ru-RU" dirty="0" err="1" smtClean="0"/>
              <a:t>г.Шахты</a:t>
            </a:r>
            <a:r>
              <a:rPr lang="ru-RU" dirty="0" smtClean="0"/>
              <a:t> Ростовской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433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692275" y="1341438"/>
            <a:ext cx="5688013" cy="1943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Берегите</a:t>
            </a: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714480" y="4071942"/>
            <a:ext cx="5832475" cy="11525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зрение!</a:t>
            </a:r>
          </a:p>
        </p:txBody>
      </p:sp>
      <p:pic>
        <p:nvPicPr>
          <p:cNvPr id="5" name="Рисунок 4" descr="Рисунок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524000"/>
            <a:ext cx="2362200" cy="283464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135732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a_AlbionicTitulCmJgg" pitchFamily="34" charset="-52"/>
              </a:rPr>
              <a:t>Орган слуха 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a_AlbionicTitulCmJgg" pitchFamily="34" charset="-52"/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a_AlbionicTitulCmJgg" pitchFamily="34" charset="-52"/>
              </a:rPr>
              <a:t>и равновесия - уши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a_AlbionicTitulCmJgg" pitchFamily="34" charset="-52"/>
            </a:endParaRPr>
          </a:p>
        </p:txBody>
      </p:sp>
      <p:pic>
        <p:nvPicPr>
          <p:cNvPr id="2049" name="Picture 1" descr="C:\Documents and Settings\Администратор\Desktop\мама\ухо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714620"/>
            <a:ext cx="2357454" cy="2714644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Desktop\УХО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285992"/>
            <a:ext cx="5857916" cy="392909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86050" y="3429000"/>
            <a:ext cx="5976950" cy="3143272"/>
          </a:xfrm>
        </p:spPr>
        <p:txBody>
          <a:bodyPr/>
          <a:lstStyle/>
          <a:p>
            <a:pPr algn="l"/>
            <a:r>
              <a:rPr lang="ru-RU" sz="2400" b="1" i="1" dirty="0" smtClean="0">
                <a:solidFill>
                  <a:srgbClr val="003399"/>
                </a:solidFill>
                <a:latin typeface="Comic Sans MS" pitchFamily="66" charset="0"/>
              </a:rPr>
              <a:t>В пышном оперении совиной головы скрыта пара огромных ушей, расположенных на разной высоте. Эта асимметрия помогает сове точно определять местонахождение источника звука. Также совы имеют отличное зрение.</a:t>
            </a:r>
          </a:p>
          <a:p>
            <a:pPr algn="l"/>
            <a:r>
              <a:rPr lang="ru-RU" sz="2400" dirty="0" smtClean="0"/>
              <a:t>                   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214290"/>
            <a:ext cx="8305800" cy="320064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rgbClr val="800080"/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rgbClr val="80008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800080"/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rgbClr val="80008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800080"/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rgbClr val="80008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800080"/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rgbClr val="80008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800080"/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rgbClr val="80008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003399"/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rgbClr val="003399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800080"/>
                </a:solidFill>
                <a:latin typeface="Comic Sans MS" pitchFamily="66" charset="0"/>
              </a:rPr>
              <a:t>У летучих мышей повышенная чувствительность к звуку. </a:t>
            </a:r>
            <a:br>
              <a:rPr lang="ru-RU" sz="3200" dirty="0" smtClean="0">
                <a:solidFill>
                  <a:srgbClr val="80008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800080"/>
                </a:solidFill>
                <a:latin typeface="Comic Sans MS" pitchFamily="66" charset="0"/>
              </a:rPr>
              <a:t>Они слышат даже </a:t>
            </a:r>
            <a:br>
              <a:rPr lang="ru-RU" sz="3200" dirty="0" smtClean="0">
                <a:solidFill>
                  <a:srgbClr val="80008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800080"/>
                </a:solidFill>
                <a:latin typeface="Comic Sans MS" pitchFamily="66" charset="0"/>
              </a:rPr>
              <a:t>такой звук, который не </a:t>
            </a:r>
            <a:br>
              <a:rPr lang="ru-RU" sz="3200" dirty="0" smtClean="0">
                <a:solidFill>
                  <a:srgbClr val="80008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800080"/>
                </a:solidFill>
                <a:latin typeface="Comic Sans MS" pitchFamily="66" charset="0"/>
              </a:rPr>
              <a:t>доступен человеческим </a:t>
            </a:r>
            <a:br>
              <a:rPr lang="ru-RU" sz="3200" dirty="0" smtClean="0">
                <a:solidFill>
                  <a:srgbClr val="80008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800080"/>
                </a:solidFill>
                <a:latin typeface="Comic Sans MS" pitchFamily="66" charset="0"/>
              </a:rPr>
              <a:t>ушам.</a:t>
            </a:r>
            <a:endParaRPr lang="ru-RU" sz="3200" dirty="0"/>
          </a:p>
        </p:txBody>
      </p:sp>
      <p:pic>
        <p:nvPicPr>
          <p:cNvPr id="5" name="Picture 9" descr="bat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214422"/>
            <a:ext cx="3500462" cy="2286016"/>
          </a:xfrm>
          <a:prstGeom prst="rect">
            <a:avLst/>
          </a:prstGeom>
          <a:noFill/>
        </p:spPr>
      </p:pic>
      <p:pic>
        <p:nvPicPr>
          <p:cNvPr id="7" name="Picture 10" descr="sov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571876"/>
            <a:ext cx="2571768" cy="27860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71736" y="3500438"/>
            <a:ext cx="6429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3200" dirty="0">
              <a:solidFill>
                <a:srgbClr val="0033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40000" sy="4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_AlbionicTitulCmJgg" pitchFamily="34" charset="-52"/>
              </a:rPr>
              <a:t>ОРГАН ВКУСА- ЯЗЫК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a_AlbionicTitulCmJgg" pitchFamily="34" charset="-52"/>
            </a:endParaRPr>
          </a:p>
        </p:txBody>
      </p:sp>
      <p:pic>
        <p:nvPicPr>
          <p:cNvPr id="3074" name="Picture 2" descr="E:\6_Man\CONTENT\foto\579860-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736"/>
            <a:ext cx="3214710" cy="507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7" descr="jazi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143372" y="1428736"/>
            <a:ext cx="4857784" cy="5143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40000" sy="4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Администратор\Desktop\мама\мальчик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71480"/>
            <a:ext cx="2286016" cy="2400303"/>
          </a:xfrm>
          <a:prstGeom prst="rect">
            <a:avLst/>
          </a:prstGeom>
          <a:noFill/>
        </p:spPr>
      </p:pic>
      <p:pic>
        <p:nvPicPr>
          <p:cNvPr id="23555" name="Picture 3" descr="C:\Documents and Settings\Администратор\Desktop\мама\корова.bm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642918"/>
            <a:ext cx="2857520" cy="2286016"/>
          </a:xfrm>
          <a:prstGeom prst="rect">
            <a:avLst/>
          </a:prstGeom>
          <a:noFill/>
        </p:spPr>
      </p:pic>
      <p:sp>
        <p:nvSpPr>
          <p:cNvPr id="12" name="Текст 11"/>
          <p:cNvSpPr>
            <a:spLocks noGrp="1"/>
          </p:cNvSpPr>
          <p:nvPr>
            <p:ph type="body" idx="2"/>
          </p:nvPr>
        </p:nvSpPr>
        <p:spPr>
          <a:xfrm>
            <a:off x="6500826" y="571480"/>
            <a:ext cx="2643174" cy="61436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человека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вкусовых органов, расположенных на языке.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коровы –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35 000,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антилопы –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50000,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а у кита мало или нет вовсе.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C:\Documents and Settings\Администратор\Desktop\мама\антилопа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786190"/>
            <a:ext cx="2928958" cy="2000264"/>
          </a:xfrm>
          <a:prstGeom prst="rect">
            <a:avLst/>
          </a:prstGeom>
          <a:noFill/>
        </p:spPr>
      </p:pic>
      <p:pic>
        <p:nvPicPr>
          <p:cNvPr id="23557" name="Picture 5" descr="C:\Documents and Settings\Администратор\Desktop\мама\кит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3786190"/>
            <a:ext cx="2857520" cy="200026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643438" y="5929331"/>
            <a:ext cx="4143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16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a_AlbionicTitulCmJgg" pitchFamily="34" charset="-52"/>
              </a:rPr>
              <a:t>Орган обоняния - нос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a_AlbionicTitulCmJgg" pitchFamily="34" charset="-52"/>
            </a:endParaRPr>
          </a:p>
        </p:txBody>
      </p:sp>
      <p:pic>
        <p:nvPicPr>
          <p:cNvPr id="4" name="Picture 7" descr="n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86380" y="1643050"/>
            <a:ext cx="3368675" cy="48244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000241"/>
            <a:ext cx="52149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30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Разведчик запахов - твой нос.</a:t>
            </a:r>
            <a:endParaRPr lang="en-US" sz="30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30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Внутри его сидят маленькие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30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клеточки с чувствительными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30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волосками, которые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30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обнаруживают разные запахи.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30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От них идут нервы в головной 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30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мозг.</a:t>
            </a:r>
            <a:endParaRPr lang="ru-RU" sz="3000" dirty="0"/>
          </a:p>
        </p:txBody>
      </p:sp>
    </p:spTree>
  </p:cSld>
  <p:clrMapOvr>
    <a:masterClrMapping/>
  </p:clrMapOvr>
  <p:transition>
    <p:cut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7143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dirty="0" smtClean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rgbClr val="003399"/>
                </a:solidFill>
                <a:latin typeface="Comic Sans MS" pitchFamily="66" charset="0"/>
              </a:rPr>
              <a:t>Человек поставил себе на службу острое собачье чутье</a:t>
            </a:r>
            <a:endParaRPr lang="ru-RU" sz="3200" dirty="0">
              <a:solidFill>
                <a:srgbClr val="003399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378619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600" i="1" dirty="0" smtClean="0">
                <a:solidFill>
                  <a:srgbClr val="800080"/>
                </a:solidFill>
                <a:latin typeface="Comic Sans MS" pitchFamily="66" charset="0"/>
              </a:rPr>
              <a:t>В полумраке морских глубин белая акула находит добычу по запаху</a:t>
            </a:r>
            <a:endParaRPr lang="ru-RU" sz="3600" i="1" dirty="0">
              <a:solidFill>
                <a:srgbClr val="800080"/>
              </a:solidFill>
              <a:latin typeface="Comic Sans MS" pitchFamily="66" charset="0"/>
            </a:endParaRPr>
          </a:p>
        </p:txBody>
      </p:sp>
      <p:pic>
        <p:nvPicPr>
          <p:cNvPr id="5" name="Picture 13" descr="j026272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285728"/>
            <a:ext cx="2462215" cy="3292478"/>
          </a:xfrm>
          <a:prstGeom prst="rect">
            <a:avLst/>
          </a:prstGeom>
          <a:noFill/>
        </p:spPr>
      </p:pic>
      <p:pic>
        <p:nvPicPr>
          <p:cNvPr id="6" name="Picture 11" descr="akul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857628"/>
            <a:ext cx="3714776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642910" y="1428736"/>
            <a:ext cx="7786742" cy="1714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Осязание – ещё одно из наших </a:t>
            </a: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чувств.  Прикоснувшись к какому – </a:t>
            </a:r>
          </a:p>
          <a:p>
            <a:pPr>
              <a:buNone/>
            </a:pPr>
            <a:r>
              <a:rPr lang="ru-RU" sz="3600" dirty="0" err="1" smtClean="0">
                <a:solidFill>
                  <a:srgbClr val="FF0000"/>
                </a:solidFill>
              </a:rPr>
              <a:t>нибудь</a:t>
            </a:r>
            <a:r>
              <a:rPr lang="ru-RU" sz="3600" dirty="0" smtClean="0">
                <a:solidFill>
                  <a:srgbClr val="FF0000"/>
                </a:solidFill>
              </a:rPr>
              <a:t> предмету, мы  сразу </a:t>
            </a: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чувствуем, какой он.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a_AlbionicTitulCmJgg" pitchFamily="34" charset="-52"/>
              </a:rPr>
              <a:t>Орган осязания - кожа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a_AlbionicTitulCmJgg" pitchFamily="34" charset="-52"/>
            </a:endParaRPr>
          </a:p>
        </p:txBody>
      </p:sp>
      <p:pic>
        <p:nvPicPr>
          <p:cNvPr id="3" name="Picture 6" descr="koza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28728" y="3929066"/>
            <a:ext cx="6215063" cy="260826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642918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 dirty="0" smtClean="0">
                <a:solidFill>
                  <a:srgbClr val="003399"/>
                </a:solidFill>
                <a:latin typeface="Comic Sans MS" pitchFamily="66" charset="0"/>
              </a:rPr>
              <a:t>Обычный тюлень отыскивает пищу на ощупь. В этом ему помогает не только нежная и чувствительная кожа на морде, но и «усы».</a:t>
            </a:r>
            <a:endParaRPr lang="ru-RU" sz="2800" b="1" dirty="0">
              <a:solidFill>
                <a:srgbClr val="003399"/>
              </a:solidFill>
              <a:latin typeface="Comic Sans MS" pitchFamily="66" charset="0"/>
            </a:endParaRPr>
          </a:p>
        </p:txBody>
      </p:sp>
      <p:pic>
        <p:nvPicPr>
          <p:cNvPr id="4" name="Picture 11" descr="tul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714356"/>
            <a:ext cx="2928958" cy="27146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1934" y="3929066"/>
            <a:ext cx="50720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 dirty="0" smtClean="0">
                <a:solidFill>
                  <a:srgbClr val="800080"/>
                </a:solidFill>
                <a:latin typeface="Comic Sans MS" pitchFamily="66" charset="0"/>
              </a:rPr>
              <a:t>У африканского слона на кончике хобота имеются два похожих на пальцы выроста с высокой чувствительностью</a:t>
            </a:r>
            <a:endParaRPr lang="ru-RU" sz="2800" b="1" dirty="0">
              <a:solidFill>
                <a:srgbClr val="800080"/>
              </a:solidFill>
              <a:latin typeface="Comic Sans MS" pitchFamily="66" charset="0"/>
            </a:endParaRPr>
          </a:p>
        </p:txBody>
      </p:sp>
      <p:pic>
        <p:nvPicPr>
          <p:cNvPr id="6" name="Picture 9" descr="sl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143380"/>
            <a:ext cx="3214710" cy="271462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4667264"/>
          </a:xfrm>
        </p:spPr>
        <p:txBody>
          <a:bodyPr>
            <a:normAutofit/>
          </a:bodyPr>
          <a:lstStyle/>
          <a:p>
            <a:r>
              <a:rPr lang="ru-RU" sz="4300" dirty="0" smtClean="0"/>
              <a:t>Орган зрения – глаза</a:t>
            </a:r>
          </a:p>
          <a:p>
            <a:r>
              <a:rPr lang="ru-RU" sz="4300" dirty="0" smtClean="0"/>
              <a:t>Орган кровообращения – сердце</a:t>
            </a:r>
          </a:p>
          <a:p>
            <a:r>
              <a:rPr lang="ru-RU" sz="4300" dirty="0" smtClean="0"/>
              <a:t>Орган слуха – </a:t>
            </a:r>
            <a:r>
              <a:rPr lang="en-US" sz="4300" dirty="0" smtClean="0"/>
              <a:t> </a:t>
            </a:r>
            <a:r>
              <a:rPr lang="ru-RU" sz="4300" dirty="0" smtClean="0"/>
              <a:t>язык </a:t>
            </a:r>
          </a:p>
          <a:p>
            <a:r>
              <a:rPr lang="ru-RU" sz="4300" dirty="0" smtClean="0"/>
              <a:t>Орган осязания – кожа</a:t>
            </a:r>
          </a:p>
          <a:p>
            <a:r>
              <a:rPr lang="ru-RU" sz="4300" dirty="0" smtClean="0"/>
              <a:t>Орган обоняния – </a:t>
            </a:r>
            <a:r>
              <a:rPr lang="en-US" sz="4300" dirty="0" smtClean="0"/>
              <a:t> </a:t>
            </a:r>
            <a:r>
              <a:rPr lang="ru-RU" sz="4300" dirty="0" smtClean="0"/>
              <a:t>ухо</a:t>
            </a:r>
          </a:p>
          <a:p>
            <a:r>
              <a:rPr lang="ru-RU" sz="4300" dirty="0" smtClean="0"/>
              <a:t>Орган вкуса - нос</a:t>
            </a:r>
            <a:endParaRPr lang="ru-RU" sz="43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6572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Найди ошибки в парах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1500174"/>
            <a:ext cx="8305800" cy="5000660"/>
          </a:xfrm>
        </p:spPr>
        <p:txBody>
          <a:bodyPr/>
          <a:lstStyle/>
          <a:p>
            <a:pPr marL="742950" indent="-742950" algn="l">
              <a:buAutoNum type="arabicPeriod"/>
            </a:pPr>
            <a:r>
              <a:rPr lang="ru-RU" sz="3600" b="1" dirty="0" smtClean="0"/>
              <a:t>Почему кровь нуждается в отчистке? Какие органы помогают очищать кровь?</a:t>
            </a:r>
          </a:p>
          <a:p>
            <a:pPr marL="742950" indent="-742950" algn="l">
              <a:buAutoNum type="arabicPeriod"/>
            </a:pPr>
            <a:r>
              <a:rPr lang="ru-RU" sz="3600" b="1" dirty="0" smtClean="0"/>
              <a:t>Где расположены в организме почки? Какова их роль?</a:t>
            </a:r>
          </a:p>
          <a:p>
            <a:pPr marL="742950" indent="-742950" algn="l">
              <a:buAutoNum type="arabicPeriod"/>
            </a:pPr>
            <a:r>
              <a:rPr lang="ru-RU" sz="3600" b="1" dirty="0" smtClean="0"/>
              <a:t>Какие функции выполняет кожа?</a:t>
            </a:r>
          </a:p>
          <a:p>
            <a:pPr marL="742950" indent="-742950" algn="l">
              <a:buAutoNum type="arabicPeriod"/>
            </a:pPr>
            <a:r>
              <a:rPr lang="ru-RU" sz="3600" b="1" dirty="0" smtClean="0"/>
              <a:t>Как ухаживать за кожей?</a:t>
            </a:r>
            <a:endParaRPr lang="ru-RU" sz="36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35732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Проверка домашнего задания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с. 42 – 49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Придумать и нарисовать запрещающие знаки для действий, которые могут принести вред органам чувств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Домашнее задание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MUR\smur000m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0"/>
            <a:ext cx="3500462" cy="685800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3786182" y="2214554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286248" y="2214554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786314" y="2214554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286380" y="3214686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286380" y="2714620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286380" y="2214554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786446" y="2214554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5286380" y="1714488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286380" y="1214422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5286380" y="714356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3286116" y="3714752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286248" y="3214686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786182" y="3214686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2786050" y="3214686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7</a:t>
            </a:r>
            <a:endParaRPr lang="ru-RU" sz="320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286116" y="3214686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286116" y="2714620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3286116" y="5715016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3286116" y="5214950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3286116" y="4714884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3286116" y="4214818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286116" y="2214554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2285984" y="2714620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2285984" y="2214554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2285984" y="1714488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2786050" y="2214554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3286116" y="1714488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</a:t>
            </a:r>
            <a:endParaRPr lang="ru-RU" sz="32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1785918" y="2214554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285852" y="714356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1285852" y="1214422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285852" y="1714488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1285852" y="2214554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785786" y="2214554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5</a:t>
            </a:r>
            <a:endParaRPr lang="ru-RU" sz="320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785786" y="2714620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1285852" y="3214686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785786" y="3214686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285720" y="3214686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85786" y="3714752"/>
            <a:ext cx="500066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2214554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2214554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85852" y="2214554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85918" y="2214554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85984" y="2214554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86050" y="2214554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86116" y="2214554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86182" y="2214554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Ж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86248" y="2214554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6314" y="2214554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86380" y="2214554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85852" y="714356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85852" y="1214422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Ш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85852" y="1714488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85786" y="2714620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Ж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85786" y="3214686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85786" y="3714752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85852" y="3214686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5720" y="3214686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b="1" dirty="0"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285984" y="2714620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285984" y="1714488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86116" y="1714488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b="1" dirty="0"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286116" y="5715016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286116" y="5214950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Ц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286116" y="4714884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86116" y="4214818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86116" y="3714752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86116" y="3214686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86116" y="2714620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286248" y="3214686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786182" y="3214686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786050" y="3214686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</a:t>
            </a:r>
            <a:r>
              <a:rPr lang="ru-RU" sz="1100" dirty="0" smtClean="0"/>
              <a:t>							</a:t>
            </a:r>
          </a:p>
          <a:p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286380" y="3214686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286380" y="2714620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86380" y="714356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b="1" dirty="0">
                <a:solidFill>
                  <a:srgbClr val="FF0000"/>
                </a:solidFill>
              </a:rPr>
              <a:t>З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286380" y="1214422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286380" y="1714488"/>
            <a:ext cx="500066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Щ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5" name="Заголовок 94"/>
          <p:cNvSpPr>
            <a:spLocks noGrp="1"/>
          </p:cNvSpPr>
          <p:nvPr>
            <p:ph type="title"/>
          </p:nvPr>
        </p:nvSpPr>
        <p:spPr>
          <a:xfrm>
            <a:off x="714348" y="142852"/>
            <a:ext cx="5972188" cy="5714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  <a:latin typeface="a_AlbionicTitulInfl" pitchFamily="34" charset="-52"/>
              </a:rPr>
              <a:t>М</a:t>
            </a:r>
            <a:r>
              <a:rPr lang="ru-RU" sz="4000" b="1" dirty="0" smtClean="0">
                <a:latin typeface="a_AlbionicTitulInfl" pitchFamily="34" charset="-52"/>
              </a:rPr>
              <a:t>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_AlbionicTitulInfl" pitchFamily="34" charset="-52"/>
              </a:rPr>
              <a:t>О</a:t>
            </a:r>
            <a:r>
              <a:rPr lang="ru-RU" sz="4000" b="1" dirty="0" smtClean="0">
                <a:latin typeface="a_AlbionicTitulInfl" pitchFamily="34" charset="-52"/>
              </a:rPr>
              <a:t>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_AlbionicTitulInfl" pitchFamily="34" charset="-52"/>
              </a:rPr>
              <a:t>Л</a:t>
            </a:r>
            <a:r>
              <a:rPr lang="ru-RU" sz="4000" b="1" dirty="0" smtClean="0">
                <a:latin typeface="a_AlbionicTitulInfl" pitchFamily="34" charset="-52"/>
              </a:rPr>
              <a:t>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_AlbionicTitulInfl" pitchFamily="34" charset="-52"/>
              </a:rPr>
              <a:t>О</a:t>
            </a:r>
            <a:r>
              <a:rPr lang="ru-RU" sz="4000" b="1" dirty="0" smtClean="0">
                <a:latin typeface="a_AlbionicTitulInfl" pitchFamily="34" charset="-52"/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  <a:latin typeface="a_AlbionicTitulInfl" pitchFamily="34" charset="-52"/>
              </a:rPr>
              <a:t>Д</a:t>
            </a:r>
            <a:r>
              <a:rPr lang="ru-RU" sz="4000" b="1" dirty="0" smtClean="0">
                <a:latin typeface="a_AlbionicTitulInfl" pitchFamily="34" charset="-52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a_AlbionicTitulInfl" pitchFamily="34" charset="-52"/>
              </a:rPr>
              <a:t>Ц</a:t>
            </a:r>
            <a:r>
              <a:rPr lang="ru-RU" sz="4000" b="1" dirty="0" smtClean="0">
                <a:latin typeface="a_AlbionicTitulInfl" pitchFamily="34" charset="-52"/>
              </a:rPr>
              <a:t>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_AlbionicTitulInfl" pitchFamily="34" charset="-52"/>
              </a:rPr>
              <a:t>Ы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a_AlbionicTitulInfl" pitchFamily="34" charset="-52"/>
              </a:rPr>
              <a:t>!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a_AlbionicTitulInfl" pitchFamily="34" charset="-52"/>
            </a:endParaRPr>
          </a:p>
        </p:txBody>
      </p:sp>
      <p:sp>
        <p:nvSpPr>
          <p:cNvPr id="122" name="Подзаголовок 121"/>
          <p:cNvSpPr>
            <a:spLocks noGrp="1"/>
          </p:cNvSpPr>
          <p:nvPr>
            <p:ph type="subTitle" idx="4294967295"/>
          </p:nvPr>
        </p:nvSpPr>
        <p:spPr>
          <a:xfrm>
            <a:off x="8215313" y="571500"/>
            <a:ext cx="928687" cy="54292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К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Р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С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С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В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Р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Д</a:t>
            </a:r>
            <a:endParaRPr lang="ru-RU" sz="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40000" sy="4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1785926"/>
            <a:ext cx="2500330" cy="1714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ГЛАЗА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86116" y="3071810"/>
            <a:ext cx="2500330" cy="17145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УШИ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143636" y="1714488"/>
            <a:ext cx="2500330" cy="171451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НОС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71538" y="4572008"/>
            <a:ext cx="2500330" cy="17145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ЯЗЫК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572132" y="4500570"/>
            <a:ext cx="2500330" cy="171451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КОЖА</a:t>
            </a:r>
            <a:endParaRPr lang="ru-RU"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ОРГАНЫ ЧУВСТВ</a:t>
            </a:r>
            <a:endParaRPr lang="ru-RU" sz="6000" b="1" dirty="0">
              <a:solidFill>
                <a:srgbClr val="002060"/>
              </a:solidFill>
            </a:endParaRPr>
          </a:p>
        </p:txBody>
      </p:sp>
      <p:cxnSp>
        <p:nvCxnSpPr>
          <p:cNvPr id="14" name="Прямая со стрелкой 13"/>
          <p:cNvCxnSpPr>
            <a:stCxn id="12" idx="2"/>
          </p:cNvCxnSpPr>
          <p:nvPr/>
        </p:nvCxnSpPr>
        <p:spPr>
          <a:xfrm rot="5400000">
            <a:off x="3757614" y="2185986"/>
            <a:ext cx="162877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2285984" y="1357298"/>
            <a:ext cx="571504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286512" y="1285860"/>
            <a:ext cx="642942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1428728" y="2214554"/>
            <a:ext cx="3286148" cy="14287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4357686" y="2143116"/>
            <a:ext cx="3214710" cy="15001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uiExpand="1" animBg="1"/>
      <p:bldP spid="10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Desktop\МОЗГ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00108"/>
            <a:ext cx="8501122" cy="5857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latin typeface="a_AlbionicTitulCmJgg" pitchFamily="34" charset="-52"/>
              </a:rPr>
              <a:t>МОЗГ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  <a:latin typeface="a_AlbionicTitulCmJgg" pitchFamily="34" charset="-52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_AlbionicTitulCmJgg" pitchFamily="34" charset="-52"/>
              </a:rPr>
              <a:t/>
            </a:r>
            <a:br>
              <a:rPr lang="ru-RU" sz="7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_AlbionicTitulCmJgg" pitchFamily="34" charset="-52"/>
              </a:rPr>
            </a:br>
            <a:r>
              <a:rPr lang="ru-RU" sz="7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_AlbionicTitulCmJgg" pitchFamily="34" charset="-52"/>
              </a:rPr>
              <a:t/>
            </a:r>
            <a:br>
              <a:rPr lang="ru-RU" sz="7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_AlbionicTitulCmJgg" pitchFamily="34" charset="-52"/>
              </a:rPr>
            </a:b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latin typeface="a_AlbionicTitulCmJgg" pitchFamily="34" charset="-52"/>
              </a:rPr>
              <a:t>План ответа</a:t>
            </a:r>
            <a:endParaRPr lang="ru-RU" sz="7200" b="1" dirty="0">
              <a:solidFill>
                <a:schemeClr val="accent2">
                  <a:lumMod val="75000"/>
                </a:schemeClr>
              </a:solidFill>
              <a:latin typeface="a_AlbionicTitulCmJgg" pitchFamily="34" charset="-52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71472" y="2285992"/>
            <a:ext cx="807249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4800" i="1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Название органа чувств</a:t>
            </a:r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48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48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воспринимает. </a:t>
            </a:r>
            <a:endParaRPr kumimoji="0" lang="en-US" sz="4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4800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 устроен. </a:t>
            </a:r>
            <a:endParaRPr lang="ru-RU" sz="48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" name="Picture 11" descr="MMj0236233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929198"/>
            <a:ext cx="647700" cy="512762"/>
          </a:xfrm>
          <a:prstGeom prst="rect">
            <a:avLst/>
          </a:prstGeom>
          <a:noFill/>
        </p:spPr>
      </p:pic>
      <p:pic>
        <p:nvPicPr>
          <p:cNvPr id="9" name="Picture 15" descr="MCj0238192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000496" y="5286388"/>
            <a:ext cx="768350" cy="1177925"/>
          </a:xfrm>
          <a:prstGeom prst="rect">
            <a:avLst/>
          </a:prstGeom>
          <a:noFill/>
        </p:spPr>
      </p:pic>
      <p:pic>
        <p:nvPicPr>
          <p:cNvPr id="10" name="Picture 30" descr="j035036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5500702"/>
            <a:ext cx="1441450" cy="858837"/>
          </a:xfrm>
          <a:prstGeom prst="rect">
            <a:avLst/>
          </a:prstGeom>
          <a:noFill/>
        </p:spPr>
      </p:pic>
      <p:pic>
        <p:nvPicPr>
          <p:cNvPr id="11" name="Picture 29" descr="MMj03367860000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4500570"/>
            <a:ext cx="896937" cy="909637"/>
          </a:xfrm>
          <a:prstGeom prst="rect">
            <a:avLst/>
          </a:prstGeom>
          <a:noFill/>
        </p:spPr>
      </p:pic>
      <p:pic>
        <p:nvPicPr>
          <p:cNvPr id="12" name="Picture 12" descr="MCj02381930000[1]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1857364"/>
            <a:ext cx="1446212" cy="657225"/>
          </a:xfrm>
          <a:prstGeom prst="rect">
            <a:avLst/>
          </a:prstGeom>
          <a:noFill/>
        </p:spPr>
      </p:pic>
      <p:pic>
        <p:nvPicPr>
          <p:cNvPr id="13" name="Picture 10" descr="j028364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768" y="3643314"/>
            <a:ext cx="1343025" cy="290036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524000"/>
            <a:ext cx="8715436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 глаза 7 - 8 г, диаметр 2,5 см</a:t>
            </a:r>
          </a:p>
          <a:p>
            <a:pPr>
              <a:buNone/>
            </a:pP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90 % информации человек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получает через глаза.</a:t>
            </a:r>
          </a:p>
          <a:p>
            <a:pPr>
              <a:buNone/>
            </a:pP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Знаете ли вы, что морковь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помогает лучше видеть в темноте?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глазных болезнях полезно также есть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капусту и другие зелёные овощи.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2874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_AlbionicTitulCmJgg" pitchFamily="34" charset="-52"/>
              </a:rPr>
              <a:t>ОРГАН ЗРЕНИЯ- ГЛАЗА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a_AlbionicTitulCmJgg" pitchFamily="34" charset="-52"/>
            </a:endParaRPr>
          </a:p>
        </p:txBody>
      </p:sp>
      <p:pic>
        <p:nvPicPr>
          <p:cNvPr id="2051" name="Picture 3" descr="E:\6_Man\CONTENT\foto\309806-00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2000240"/>
            <a:ext cx="3000396" cy="2143139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857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ЭТО ИНТЕРЕСНО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Острота человеческого зрения в 500 раз ниже, чем у сов, способных различать свою добычу с расстояния 2 м при почти полной темноте.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Беркут может заметить зайца с высоты более чем 3 км, а сокол – голубя более чем за 8 км. 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Медведь может разглядеть лежащего на льду тюленя за 2 – 3 км.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641</TotalTime>
  <Words>477</Words>
  <Application>Microsoft Office PowerPoint</Application>
  <PresentationFormat>Экран (4:3)</PresentationFormat>
  <Paragraphs>128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Органы чувств</vt:lpstr>
      <vt:lpstr>Проверка домашнего задания</vt:lpstr>
      <vt:lpstr>Презентация PowerPoint</vt:lpstr>
      <vt:lpstr> М О Л О Д Ц Ы !</vt:lpstr>
      <vt:lpstr>ОРГАНЫ ЧУВСТВ</vt:lpstr>
      <vt:lpstr>МОЗГ</vt:lpstr>
      <vt:lpstr>  План ответа</vt:lpstr>
      <vt:lpstr>ОРГАН ЗРЕНИЯ- ГЛАЗА</vt:lpstr>
      <vt:lpstr>Презентация PowerPoint</vt:lpstr>
      <vt:lpstr>Презентация PowerPoint</vt:lpstr>
      <vt:lpstr>Орган слуха  и равновесия - уши</vt:lpstr>
      <vt:lpstr>      У летучих мышей повышенная чувствительность к звуку.  Они слышат даже  такой звук, который не  доступен человеческим  ушам.</vt:lpstr>
      <vt:lpstr>ОРГАН ВКУСА- ЯЗЫК</vt:lpstr>
      <vt:lpstr>Презентация PowerPoint</vt:lpstr>
      <vt:lpstr>Орган обоняния - нос</vt:lpstr>
      <vt:lpstr>Презентация PowerPoint</vt:lpstr>
      <vt:lpstr>Орган осязания - кожа</vt:lpstr>
      <vt:lpstr>Презентация PowerPoint</vt:lpstr>
      <vt:lpstr>Найди ошибки в парах</vt:lpstr>
      <vt:lpstr>Домашнее задание</vt:lpstr>
    </vt:vector>
  </TitlesOfParts>
  <Company>ДОМ,ПОЛЬЗ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Проверка домашнего задания</dc:title>
  <dc:creator>Насюша</dc:creator>
  <cp:lastModifiedBy>Пользователь - 1</cp:lastModifiedBy>
  <cp:revision>71</cp:revision>
  <dcterms:created xsi:type="dcterms:W3CDTF">2009-02-16T02:23:48Z</dcterms:created>
  <dcterms:modified xsi:type="dcterms:W3CDTF">2014-09-30T12:36:55Z</dcterms:modified>
</cp:coreProperties>
</file>