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77" r:id="rId10"/>
    <p:sldId id="264" r:id="rId11"/>
    <p:sldId id="265" r:id="rId12"/>
    <p:sldId id="268" r:id="rId13"/>
    <p:sldId id="267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15EE1C-954E-4DEA-B5B3-70080337523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93D89B-9716-4653-B205-78CF58AE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" TargetMode="External"/><Relationship Id="rId2" Type="http://schemas.openxmlformats.org/officeDocument/2006/relationships/hyperlink" Target="http://www.5ballov.ru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z.ucoz.ru/index/fgos/0-18" TargetMode="External"/><Relationship Id="rId5" Type="http://schemas.openxmlformats.org/officeDocument/2006/relationships/hyperlink" Target="http://imz.ucoz.ru/" TargetMode="External"/><Relationship Id="rId4" Type="http://schemas.openxmlformats.org/officeDocument/2006/relationships/hyperlink" Target="http://cito-web.yspu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5717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Проектная деятельность как средство развития универсальных учебных действий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7343804" cy="171451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Лукьянова Татьяна </a:t>
            </a:r>
            <a:r>
              <a:rPr lang="ru-RU" dirty="0"/>
              <a:t>А</a:t>
            </a:r>
            <a:r>
              <a:rPr lang="ru-RU" dirty="0" smtClean="0"/>
              <a:t>натольевна</a:t>
            </a:r>
          </a:p>
          <a:p>
            <a:pPr algn="r"/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</a:p>
          <a:p>
            <a:pPr algn="r"/>
            <a:r>
              <a:rPr lang="ru-RU" dirty="0" smtClean="0"/>
              <a:t>МКОУ «СОШ №7»</a:t>
            </a:r>
          </a:p>
          <a:p>
            <a:pPr algn="r"/>
            <a:r>
              <a:rPr lang="ru-RU" dirty="0"/>
              <a:t>г</a:t>
            </a:r>
            <a:r>
              <a:rPr lang="ru-RU" dirty="0" smtClean="0"/>
              <a:t>. Киров Калужской области 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/>
              <a:t>Типология проектов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58204" cy="5188092"/>
          </a:xfrm>
        </p:spPr>
        <p:txBody>
          <a:bodyPr>
            <a:normAutofit fontScale="92500"/>
          </a:bodyPr>
          <a:lstStyle/>
          <a:p>
            <a:r>
              <a:rPr lang="ru-RU" sz="2200" b="1" i="1" dirty="0" smtClean="0"/>
              <a:t>Информационные  проекты</a:t>
            </a:r>
            <a:r>
              <a:rPr lang="ru-RU" sz="2200" b="1" dirty="0" smtClean="0"/>
              <a:t>  </a:t>
            </a:r>
            <a:r>
              <a:rPr lang="ru-RU" sz="2000" dirty="0" smtClean="0"/>
              <a:t>направлены  на сбор информации о каком-то объекте, явлении с целью ее анализа, обобщения и представления для широкой аудитории.</a:t>
            </a:r>
            <a:endParaRPr lang="ru-RU" dirty="0" smtClean="0"/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sz="2200" b="1" i="1" dirty="0" smtClean="0"/>
              <a:t>Исследовательские  </a:t>
            </a:r>
            <a:r>
              <a:rPr lang="ru-RU" sz="2200" b="1" i="1" dirty="0" smtClean="0"/>
              <a:t>проекты</a:t>
            </a:r>
            <a:r>
              <a:rPr lang="ru-RU" sz="2200" b="1" dirty="0" smtClean="0"/>
              <a:t> </a:t>
            </a:r>
            <a:r>
              <a:rPr lang="ru-RU" sz="1900" b="1" dirty="0" smtClean="0"/>
              <a:t> </a:t>
            </a:r>
            <a:r>
              <a:rPr lang="ru-RU" sz="2200" dirty="0" smtClean="0"/>
              <a:t>напоминают </a:t>
            </a:r>
            <a:r>
              <a:rPr lang="ru-RU" sz="2200" dirty="0" smtClean="0"/>
              <a:t>подлинно научные исследования. Они включают обоснование актуальности избранной темы, </a:t>
            </a:r>
            <a:r>
              <a:rPr lang="ru-RU" sz="2200" dirty="0" smtClean="0"/>
              <a:t>обозначение </a:t>
            </a:r>
            <a:r>
              <a:rPr lang="ru-RU" sz="2200" dirty="0" smtClean="0"/>
              <a:t>задач исследования, </a:t>
            </a:r>
            <a:r>
              <a:rPr lang="ru-RU" sz="2200" dirty="0" smtClean="0"/>
              <a:t>  </a:t>
            </a:r>
            <a:r>
              <a:rPr lang="ru-RU" sz="2200" dirty="0" smtClean="0"/>
              <a:t>выдвижение гипотезы с последующей ее проверкой, обсуждение полученных </a:t>
            </a:r>
            <a:r>
              <a:rPr lang="ru-RU" sz="2200" dirty="0" smtClean="0"/>
              <a:t>результатов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</a:pPr>
            <a:r>
              <a:rPr lang="ru-RU" sz="2200" b="1" i="1" dirty="0" smtClean="0"/>
              <a:t>Практико-ориентированные проекты</a:t>
            </a:r>
            <a:r>
              <a:rPr lang="ru-RU" sz="2200" dirty="0" smtClean="0"/>
              <a:t>.  Эти проекты отличает четко обозначенный с самого начала результат </a:t>
            </a:r>
            <a:r>
              <a:rPr lang="ru-RU" sz="2200" dirty="0" smtClean="0"/>
              <a:t>      деятельности </a:t>
            </a:r>
            <a:r>
              <a:rPr lang="ru-RU" sz="2200" dirty="0" smtClean="0"/>
              <a:t>участников проекта. </a:t>
            </a:r>
            <a:endParaRPr lang="ru-RU" sz="2200" dirty="0" smtClean="0"/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      </a:t>
            </a:r>
            <a:r>
              <a:rPr lang="ru-RU" sz="2200" dirty="0" smtClean="0"/>
              <a:t>Причем</a:t>
            </a:r>
            <a:r>
              <a:rPr lang="ru-RU" sz="2200" dirty="0" smtClean="0"/>
              <a:t>, этот результат обязательно ориентирован на </a:t>
            </a:r>
            <a:r>
              <a:rPr lang="ru-RU" sz="2200" dirty="0" smtClean="0"/>
              <a:t>социальные </a:t>
            </a:r>
            <a:r>
              <a:rPr lang="ru-RU" sz="2200" dirty="0" smtClean="0"/>
              <a:t>интересы самих участников </a:t>
            </a:r>
            <a:endParaRPr lang="ru-RU" dirty="0" smtClean="0"/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/>
          <a:lstStyle/>
          <a:p>
            <a:pPr algn="ctr"/>
            <a:r>
              <a:rPr lang="ru-RU" b="1" dirty="0" smtClean="0"/>
              <a:t>Типология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29642" cy="5188092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Игровые проекты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ru-RU" sz="2000" dirty="0" smtClean="0"/>
              <a:t>В таких проектах структура также только намечается и остается открытой до окончания проекта. Участники принимают на себя определенные роли, обусловленные характером и содержанием </a:t>
            </a:r>
            <a:r>
              <a:rPr lang="ru-RU" sz="2000" dirty="0" smtClean="0"/>
              <a:t>проекта</a:t>
            </a:r>
          </a:p>
          <a:p>
            <a:r>
              <a:rPr lang="ru-RU" sz="2000" b="1" i="1" dirty="0" smtClean="0"/>
              <a:t>Творческие проекты </a:t>
            </a:r>
            <a:r>
              <a:rPr lang="ru-RU" sz="2000" dirty="0" smtClean="0"/>
              <a:t>предполагают максимально свободный и </a:t>
            </a:r>
            <a:r>
              <a:rPr lang="ru-RU" sz="2000" i="1" dirty="0" smtClean="0"/>
              <a:t> </a:t>
            </a:r>
            <a:r>
              <a:rPr lang="ru-RU" sz="2000" dirty="0" smtClean="0"/>
              <a:t>нетрадиционный подход к оформлению                                                                                                       результатов.</a:t>
            </a:r>
          </a:p>
          <a:p>
            <a:pPr lvl="0"/>
            <a:r>
              <a:rPr lang="ru-RU" sz="2000" b="1" i="1" dirty="0" smtClean="0"/>
              <a:t>Ролевые  проекты.</a:t>
            </a:r>
            <a:r>
              <a:rPr lang="ru-RU" sz="2000" dirty="0" smtClean="0"/>
              <a:t> Такими проектами могут быть в начальной школе инсценировка загадки, или отрывка сказки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algn="ctr"/>
            <a:r>
              <a:rPr lang="ru-RU" sz="2000" b="1" i="1" dirty="0" smtClean="0"/>
              <a:t>Фантастические </a:t>
            </a:r>
            <a:r>
              <a:rPr lang="ru-RU" sz="2000" b="1" i="1" dirty="0" smtClean="0"/>
              <a:t>проекты</a:t>
            </a:r>
            <a:r>
              <a:rPr lang="ru-RU" sz="2000" b="1" dirty="0" smtClean="0"/>
              <a:t> </a:t>
            </a:r>
            <a:r>
              <a:rPr lang="ru-RU" sz="2000" dirty="0" smtClean="0"/>
              <a:t>ориентированы на разработку несуществующих объектов и явлений.</a:t>
            </a:r>
            <a:endParaRPr lang="ru-RU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Роль учителя в методе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58204" cy="5473844"/>
          </a:xfrm>
        </p:spPr>
        <p:txBody>
          <a:bodyPr/>
          <a:lstStyle/>
          <a:p>
            <a:r>
              <a:rPr lang="ru-RU" dirty="0" smtClean="0"/>
              <a:t>Учитель пробуждает в учащихся интерес к теме проекта. Тема проекта должна быть сформулирована естественным для детей языком и так, чтобы вызвать их интерес.</a:t>
            </a:r>
          </a:p>
          <a:p>
            <a:r>
              <a:rPr lang="ru-RU" dirty="0" smtClean="0"/>
              <a:t>Организует  деятельность детей. Если проект групповой, то необходимо организовать детей в группы, определить цели и задачи каждой группы. </a:t>
            </a:r>
          </a:p>
          <a:p>
            <a:r>
              <a:rPr lang="ru-RU" dirty="0" smtClean="0"/>
              <a:t>Самостоятельная деятельность детей под контролем учителя.    </a:t>
            </a:r>
          </a:p>
          <a:p>
            <a:pPr algn="r"/>
            <a:r>
              <a:rPr lang="ru-RU" dirty="0" smtClean="0"/>
              <a:t>Презентация проекта. Учитель обобщает, резюмирует, дает оценку.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/>
          <a:lstStyle/>
          <a:p>
            <a:pPr algn="ctr"/>
            <a:r>
              <a:rPr lang="ru-RU" b="1" dirty="0" smtClean="0"/>
              <a:t>Роль учителя в методе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186766" cy="454515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Реализация   проекта  на практике  ведет к изменению позиции учителя. Из носителя готовых знаний он превращается в организатора познавательной, исследовательской деятельности своих учеников.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7971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Роль ученика в методе проектов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1 </a:t>
            </a:r>
            <a:r>
              <a:rPr lang="ru-RU" sz="2700" b="1" dirty="0" smtClean="0"/>
              <a:t>Формирование коммуникативных умений: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329642" cy="447371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умение спрашивать (выяснять точки зрения других учеников, делать запрос учителю в ситуации “дефицита” информации или способов действий); </a:t>
            </a:r>
          </a:p>
          <a:p>
            <a:pPr lvl="0"/>
            <a:r>
              <a:rPr lang="ru-RU" dirty="0" smtClean="0"/>
              <a:t>умение выражать свою точку зрения (понятно для всех формулировать свое мнение, аргументировано, его доказывать); </a:t>
            </a:r>
          </a:p>
          <a:p>
            <a:pPr lvl="0" algn="r"/>
            <a:r>
              <a:rPr lang="ru-RU" dirty="0" smtClean="0"/>
              <a:t>умение договариваться (выбирать в доброжелательной атмосфере самое верное, рациональное, оригинальное решение, рассуждение).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2</a:t>
            </a:r>
            <a:r>
              <a:rPr lang="ru-RU" sz="2400" dirty="0" smtClean="0"/>
              <a:t>  </a:t>
            </a:r>
            <a:r>
              <a:rPr lang="ru-RU" sz="2400" b="1" dirty="0" smtClean="0"/>
              <a:t>Развитие мышления учащихся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401080" cy="533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dirty="0" smtClean="0"/>
              <a:t>Гибкость, вариативность и самостоятельность, умение взаимодействовать детей со взрослыми  и учеников друг с другом.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Самооценочный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и оценочный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метод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lang="ru-RU" dirty="0" smtClean="0"/>
              <a:t>Адекватно </a:t>
            </a:r>
            <a:r>
              <a:rPr lang="ru-RU" dirty="0" smtClean="0"/>
              <a:t>оценивать свою работу и работу одноклассников.</a:t>
            </a:r>
          </a:p>
          <a:p>
            <a:pPr lvl="0"/>
            <a:r>
              <a:rPr lang="ru-RU" dirty="0" smtClean="0"/>
              <a:t>Обоснованно и доброжелательно оценивать как результат, так и процесс решения учебной задачи с акцентом на положительное.</a:t>
            </a:r>
          </a:p>
          <a:p>
            <a:pPr algn="ctr"/>
            <a:r>
              <a:rPr lang="ru-RU" dirty="0" smtClean="0"/>
              <a:t>      Выделять  недостатки, делать конструктивные пожелания, замечания.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939784"/>
          </a:xfrm>
        </p:spPr>
        <p:txBody>
          <a:bodyPr/>
          <a:lstStyle/>
          <a:p>
            <a:pPr algn="ctr"/>
            <a:r>
              <a:rPr lang="ru-RU" b="1" dirty="0" smtClean="0"/>
              <a:t>Универсальные учебные действия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116654"/>
          </a:xfrm>
        </p:spPr>
        <p:txBody>
          <a:bodyPr>
            <a:normAutofit/>
          </a:bodyPr>
          <a:lstStyle/>
          <a:p>
            <a:pPr lvl="0"/>
            <a:r>
              <a:rPr lang="ru-RU" sz="2000" i="1" dirty="0" smtClean="0"/>
              <a:t>регулятивные</a:t>
            </a:r>
            <a:r>
              <a:rPr lang="ru-RU" sz="2000" dirty="0" smtClean="0"/>
              <a:t>    выбор темы проекта, постановка  цели и  решение   проблемы выполнения проекта;  </a:t>
            </a:r>
          </a:p>
          <a:p>
            <a:r>
              <a:rPr lang="ru-RU" sz="2000" i="1" dirty="0" smtClean="0"/>
              <a:t>познавательные </a:t>
            </a:r>
            <a:r>
              <a:rPr lang="ru-RU" sz="2000" dirty="0" smtClean="0"/>
              <a:t> выполнение поисковой работы, изучение информации, выдвижение гипотезы, подбор источников,  установление причинно - следственных связей;</a:t>
            </a:r>
          </a:p>
          <a:p>
            <a:pPr lvl="0"/>
            <a:r>
              <a:rPr lang="ru-RU" sz="2000" i="1" dirty="0" smtClean="0"/>
              <a:t>коммуникативные </a:t>
            </a:r>
            <a:r>
              <a:rPr lang="ru-RU" sz="2000" dirty="0" smtClean="0"/>
              <a:t> (опрос, анкетирование, общение): умение слушать, вступать в диалог, задавать вопросы взрослым и сверстникам, отстаивать свою точку зрения.</a:t>
            </a:r>
          </a:p>
          <a:p>
            <a:pPr lvl="0" algn="r"/>
            <a:r>
              <a:rPr lang="ru-RU" sz="2000" i="1" dirty="0" smtClean="0"/>
              <a:t>личностные</a:t>
            </a:r>
            <a:r>
              <a:rPr lang="ru-RU" sz="2000" dirty="0" smtClean="0"/>
              <a:t>  (защита презентаций):умение уверенно держать себя во время выступления, использовать различные средства наглядности при выступлении, отвечать на незапланированные вопросы.</a:t>
            </a:r>
          </a:p>
          <a:p>
            <a:endParaRPr lang="ru-RU" sz="2000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Проектная деятельность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3657600" cy="5029216"/>
          </a:xfrm>
        </p:spPr>
        <p:txBody>
          <a:bodyPr/>
          <a:lstStyle/>
          <a:p>
            <a:r>
              <a:rPr lang="ru-RU" dirty="0" smtClean="0"/>
              <a:t>Работа над темой – 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это познавательная деятельность, предлагаемая детьми, управляемая учителем и реализуемая в проектах.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270248" y="1142984"/>
            <a:ext cx="4445156" cy="5029216"/>
          </a:xfrm>
        </p:spPr>
        <p:txBody>
          <a:bodyPr/>
          <a:lstStyle/>
          <a:p>
            <a:r>
              <a:rPr lang="ru-RU" dirty="0" smtClean="0"/>
              <a:t>Работа над проектами –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это специально организованный учителем и самостоятельно выполняемый детьми комплекс действий, завершающийся созданием творческих работ (т.е. продукта).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564360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О</a:t>
            </a:r>
            <a:r>
              <a:rPr lang="ru-RU" sz="2000" dirty="0" smtClean="0"/>
              <a:t>собая </a:t>
            </a:r>
            <a:r>
              <a:rPr lang="ru-RU" sz="2000" dirty="0" smtClean="0"/>
              <a:t>роль в достижении целей образования  принадлежит проектной деятельности, которая  может эффективно  применяться в начальной школе.  Выполняя проекты, школьники осваивают и выбирают деятельность по интересам,   соответствующим  их способностям. Учатся самостоятельно находить и анализировать информацию, получать и применять знания по различным отраслям, восполнять пробелы, приобретать опыт решения творческих задач. Проектное обучение помогает сформировать проектировочный стиль мышления, который соединяет в единую систему теоретические и практические составляющие деятельности человека, позволяет раскрыть, развить, реализовать творческий потенциал личности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То есть проектная деятельность развивает  регулятивные, познавательные, коммуникативные и личностные  универсальные учебные действия </a:t>
            </a:r>
            <a:r>
              <a:rPr lang="ru-RU" sz="20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 smtClean="0"/>
              <a:t>СПИСОК ИСПОЛЬЗОВАННЫХ ИСТОЧНИКОВ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 smtClean="0"/>
              <a:t>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3657600" cy="578647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sz="4400" dirty="0" err="1" smtClean="0"/>
              <a:t>Авраменко</a:t>
            </a:r>
            <a:r>
              <a:rPr lang="ru-RU" sz="4400" dirty="0" smtClean="0"/>
              <a:t> Е.А. Проектная деятельность на уроках информатики. // Вопросы Интернет Образования, 2006, №35 </a:t>
            </a:r>
          </a:p>
          <a:p>
            <a:pPr lvl="0"/>
            <a:r>
              <a:rPr lang="ru-RU" sz="4400" dirty="0" smtClean="0"/>
              <a:t>Агафонова М.А. Метод проектов. // Вопросы Интернет Образования, 2006, №35</a:t>
            </a:r>
          </a:p>
          <a:p>
            <a:pPr lvl="0"/>
            <a:r>
              <a:rPr lang="ru-RU" sz="4400" dirty="0" err="1" smtClean="0"/>
              <a:t>Бахтиярова</a:t>
            </a:r>
            <a:r>
              <a:rPr lang="ru-RU" sz="4400" dirty="0" smtClean="0"/>
              <a:t> Е.М. Метод проектов и индивидуальные программы в продуктивном обучении //Школьные технологии, 2001, №2.</a:t>
            </a:r>
          </a:p>
          <a:p>
            <a:pPr lvl="0"/>
            <a:r>
              <a:rPr lang="ru-RU" sz="4400" dirty="0" smtClean="0"/>
              <a:t>Белобородов Н.В. Социальные творческие проекты в школе.  М.: </a:t>
            </a:r>
            <a:r>
              <a:rPr lang="ru-RU" sz="4400" dirty="0" err="1" smtClean="0"/>
              <a:t>Аркти</a:t>
            </a:r>
            <a:r>
              <a:rPr lang="ru-RU" sz="4400" dirty="0" smtClean="0"/>
              <a:t>, 2006.</a:t>
            </a:r>
          </a:p>
          <a:p>
            <a:pPr lvl="0"/>
            <a:r>
              <a:rPr lang="ru-RU" sz="4400" dirty="0" err="1" smtClean="0"/>
              <a:t>Бритвина</a:t>
            </a:r>
            <a:r>
              <a:rPr lang="ru-RU" sz="4400" dirty="0" smtClean="0"/>
              <a:t> Л.Ю. Метод творческих проектов на уроках технологии. // </a:t>
            </a:r>
            <a:r>
              <a:rPr lang="ru-RU" sz="4400" dirty="0" err="1" smtClean="0"/>
              <a:t>Нач.школа</a:t>
            </a:r>
            <a:r>
              <a:rPr lang="ru-RU" sz="4400" dirty="0" smtClean="0"/>
              <a:t>. – 2005. -   №6.</a:t>
            </a:r>
          </a:p>
          <a:p>
            <a:pPr lvl="0"/>
            <a:r>
              <a:rPr lang="ru-RU" sz="4400" dirty="0" smtClean="0"/>
              <a:t>Бычков А.В. Метод проектов в современной школе. – М., 2000.</a:t>
            </a:r>
          </a:p>
          <a:p>
            <a:pPr lvl="0"/>
            <a:r>
              <a:rPr lang="ru-RU" sz="4400" dirty="0" err="1" smtClean="0"/>
              <a:t>Гузеев</a:t>
            </a:r>
            <a:r>
              <a:rPr lang="ru-RU" sz="4400" dirty="0" smtClean="0"/>
              <a:t> В.В. Планирование результатов образования и образовательная технология. М.: Народное образование, 2000. – с. 206</a:t>
            </a:r>
          </a:p>
          <a:p>
            <a:pPr lvl="0"/>
            <a:r>
              <a:rPr lang="ru-RU" sz="4400" dirty="0" err="1" smtClean="0"/>
              <a:t>Загвязинский</a:t>
            </a:r>
            <a:r>
              <a:rPr lang="ru-RU" sz="4400" dirty="0" smtClean="0"/>
              <a:t> В.И. Методология и методика дидактического исследования. – М.: Педагогика, 1982</a:t>
            </a:r>
          </a:p>
          <a:p>
            <a:pPr lvl="0"/>
            <a:r>
              <a:rPr lang="ru-RU" sz="4400" dirty="0" err="1" smtClean="0"/>
              <a:t>Загвязинский</a:t>
            </a:r>
            <a:r>
              <a:rPr lang="ru-RU" sz="4400" dirty="0" smtClean="0"/>
              <a:t> В.И. Методология и методика социально-педагогического исследования. – Тюмень,1995</a:t>
            </a:r>
          </a:p>
          <a:p>
            <a:pPr lvl="0"/>
            <a:r>
              <a:rPr lang="ru-RU" sz="4400" dirty="0" smtClean="0"/>
              <a:t>Концепция модернизации российского образования на период до 2010 года. – М.; 2002</a:t>
            </a:r>
          </a:p>
          <a:p>
            <a:pPr lvl="0"/>
            <a:r>
              <a:rPr lang="ru-RU" sz="4400" dirty="0" err="1" smtClean="0"/>
              <a:t>Куценко-Барскова</a:t>
            </a:r>
            <a:r>
              <a:rPr lang="ru-RU" sz="4400" dirty="0" smtClean="0"/>
              <a:t> Л.Б. Значение инновационного педагогического опыта в обновлении образовательного процесса// Вестник ЛОИРО. - №3. – с. 95 – 99</a:t>
            </a:r>
          </a:p>
          <a:p>
            <a:endParaRPr lang="ru-RU" sz="3600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270248" y="714356"/>
            <a:ext cx="4516594" cy="5786478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3600" dirty="0" smtClean="0"/>
          </a:p>
          <a:p>
            <a:pPr lvl="0"/>
            <a:r>
              <a:rPr lang="ru-RU" sz="4400" dirty="0" smtClean="0"/>
              <a:t>Методическое пособие «Проектная деятельность в учебном процессе» составители: </a:t>
            </a:r>
            <a:r>
              <a:rPr lang="ru-RU" sz="4400" dirty="0" err="1" smtClean="0"/>
              <a:t>Брыкова</a:t>
            </a:r>
            <a:r>
              <a:rPr lang="ru-RU" sz="4400" dirty="0" smtClean="0"/>
              <a:t> О.В., Громова Т.В., Салова И.Г., Санкт – Петербург, 2005 г</a:t>
            </a:r>
          </a:p>
          <a:p>
            <a:pPr lvl="0"/>
            <a:r>
              <a:rPr lang="ru-RU" sz="4400" dirty="0" smtClean="0"/>
              <a:t>Новые педагогические и информационные технологии в системе образования. / Под ред. Пахомова Н.Ю. Проектное обучение — что это? // Методист, №1, 2004. – с. 42. </a:t>
            </a:r>
          </a:p>
          <a:p>
            <a:pPr lvl="0"/>
            <a:endParaRPr lang="ru-RU" sz="4400" dirty="0" smtClean="0"/>
          </a:p>
          <a:p>
            <a:pPr lvl="0"/>
            <a:r>
              <a:rPr lang="ru-RU" sz="4400" dirty="0" err="1" smtClean="0"/>
              <a:t>Полат</a:t>
            </a:r>
            <a:r>
              <a:rPr lang="ru-RU" sz="4400" dirty="0" smtClean="0"/>
              <a:t> Е.С. Метод проектов: история и теория вопроса// Школьные технологии. – 2006. - №6 – с. 43 – 47 </a:t>
            </a:r>
          </a:p>
          <a:p>
            <a:pPr lvl="0"/>
            <a:r>
              <a:rPr lang="ru-RU" sz="4400" dirty="0" smtClean="0"/>
              <a:t>Поливанова К.Н. Проектная деятельность школьников: пособие для учителя – 2-е изд. – М.: Просвещение, 2011. – 192с.</a:t>
            </a:r>
          </a:p>
          <a:p>
            <a:pPr lvl="0"/>
            <a:r>
              <a:rPr lang="ru-RU" sz="4400" dirty="0" smtClean="0"/>
              <a:t>Постникова Е. Метод проектов как один из путей повышения компетенции школьника. //Сельская школа. – 2004. - №2.</a:t>
            </a:r>
          </a:p>
          <a:p>
            <a:pPr lvl="0"/>
            <a:r>
              <a:rPr lang="ru-RU" sz="4400" dirty="0" err="1" smtClean="0"/>
              <a:t>Селевко</a:t>
            </a:r>
            <a:r>
              <a:rPr lang="ru-RU" sz="4400" dirty="0" smtClean="0"/>
              <a:t> Г.К. Современные образовательные технологии.// Народное образование. – 1998.</a:t>
            </a:r>
          </a:p>
          <a:p>
            <a:pPr lvl="0"/>
            <a:r>
              <a:rPr lang="ru-RU" sz="4400" dirty="0" err="1" smtClean="0"/>
              <a:t>Селевко</a:t>
            </a:r>
            <a:r>
              <a:rPr lang="ru-RU" sz="4400" dirty="0" smtClean="0"/>
              <a:t> Г.К. Технология саморазвития личности школьника. // Школьные технологии. – 1999. - №6.</a:t>
            </a:r>
          </a:p>
          <a:p>
            <a:pPr lvl="0"/>
            <a:r>
              <a:rPr lang="ru-RU" sz="4400" dirty="0" smtClean="0"/>
              <a:t>Сергеев И.С. Как организовать проектную деятельность учащихся. – М., 2005.</a:t>
            </a:r>
          </a:p>
          <a:p>
            <a:pPr lvl="0"/>
            <a:r>
              <a:rPr lang="ru-RU" sz="4400" dirty="0" err="1" smtClean="0"/>
              <a:t>Сиденко</a:t>
            </a:r>
            <a:r>
              <a:rPr lang="ru-RU" sz="4400" dirty="0" smtClean="0"/>
              <a:t> А.С. Метод проектов: история и практика применения. //Завуч. – 2003. - №6.</a:t>
            </a:r>
          </a:p>
          <a:p>
            <a:pPr lvl="0"/>
            <a:r>
              <a:rPr lang="ru-RU" sz="4400" dirty="0" smtClean="0"/>
              <a:t>  Информационные ресурсы сети Интернет:</a:t>
            </a:r>
          </a:p>
          <a:p>
            <a:pPr lvl="0"/>
            <a:r>
              <a:rPr lang="en-US" sz="4400" dirty="0" smtClean="0">
                <a:hlinkClick r:id="rId2"/>
              </a:rPr>
              <a:t>www</a:t>
            </a:r>
            <a:r>
              <a:rPr lang="ru-RU" sz="4400" dirty="0" smtClean="0">
                <a:hlinkClick r:id="rId2"/>
              </a:rPr>
              <a:t>.5</a:t>
            </a:r>
            <a:r>
              <a:rPr lang="en-US" sz="4400" dirty="0" err="1" smtClean="0">
                <a:hlinkClick r:id="rId2"/>
              </a:rPr>
              <a:t>ballov</a:t>
            </a:r>
            <a:r>
              <a:rPr lang="ru-RU" sz="4400" dirty="0" smtClean="0">
                <a:hlinkClick r:id="rId2"/>
              </a:rPr>
              <a:t>.</a:t>
            </a:r>
            <a:r>
              <a:rPr lang="en-US" sz="4400" dirty="0" err="1" smtClean="0">
                <a:hlinkClick r:id="rId2"/>
              </a:rPr>
              <a:t>ru</a:t>
            </a:r>
            <a:r>
              <a:rPr lang="ru-RU" sz="4400" dirty="0" smtClean="0"/>
              <a:t>.</a:t>
            </a:r>
          </a:p>
          <a:p>
            <a:pPr lvl="0"/>
            <a:r>
              <a:rPr lang="ru-RU" sz="4400" dirty="0" smtClean="0">
                <a:hlinkClick r:id="rId3"/>
              </a:rPr>
              <a:t>http://festival.1september.ru/</a:t>
            </a:r>
            <a:endParaRPr lang="ru-RU" sz="4400" dirty="0" smtClean="0"/>
          </a:p>
          <a:p>
            <a:pPr lvl="0"/>
            <a:r>
              <a:rPr lang="ru-RU" sz="4400" dirty="0" smtClean="0">
                <a:hlinkClick r:id="rId4"/>
              </a:rPr>
              <a:t>http://cito-web.yspu.org</a:t>
            </a:r>
            <a:endParaRPr lang="ru-RU" sz="4400" dirty="0" smtClean="0"/>
          </a:p>
          <a:p>
            <a:pPr lvl="0"/>
            <a:r>
              <a:rPr lang="ru-RU" sz="4400" u="sng" dirty="0" err="1" smtClean="0"/>
              <a:t>http</a:t>
            </a:r>
            <a:r>
              <a:rPr lang="ru-RU" sz="4400" u="sng" dirty="0" smtClean="0"/>
              <a:t>//doob-054.narod.ru/</a:t>
            </a:r>
            <a:r>
              <a:rPr lang="ru-RU" sz="4400" u="sng" dirty="0" err="1" smtClean="0"/>
              <a:t>project.html</a:t>
            </a:r>
            <a:r>
              <a:rPr lang="ru-RU" sz="4400" u="sng" dirty="0" smtClean="0"/>
              <a:t>, </a:t>
            </a:r>
            <a:endParaRPr lang="ru-RU" sz="4400" dirty="0" smtClean="0"/>
          </a:p>
          <a:p>
            <a:r>
              <a:rPr lang="en-US" sz="4400" dirty="0" smtClean="0"/>
              <a:t>5.</a:t>
            </a:r>
            <a:r>
              <a:rPr lang="ru-RU" sz="4400" dirty="0" smtClean="0"/>
              <a:t>    </a:t>
            </a:r>
            <a:r>
              <a:rPr lang="en-US" sz="4400" u="sng" dirty="0" err="1" smtClean="0">
                <a:hlinkClick r:id="rId5"/>
              </a:rPr>
              <a:t>imz.ucoz.ru</a:t>
            </a:r>
            <a:r>
              <a:rPr lang="en-US" sz="4400" u="sng" dirty="0" err="1" smtClean="0"/>
              <a:t>›</a:t>
            </a:r>
            <a:r>
              <a:rPr lang="en-US" sz="4400" u="sng" dirty="0" err="1" smtClean="0">
                <a:hlinkClick r:id="rId6"/>
              </a:rPr>
              <a:t>index</a:t>
            </a:r>
            <a:r>
              <a:rPr lang="en-US" sz="4400" u="sng" dirty="0" smtClean="0">
                <a:hlinkClick r:id="rId6"/>
              </a:rPr>
              <a:t>/</a:t>
            </a:r>
            <a:r>
              <a:rPr lang="en-US" sz="4400" u="sng" dirty="0" err="1" smtClean="0">
                <a:hlinkClick r:id="rId6"/>
              </a:rPr>
              <a:t>fgos</a:t>
            </a:r>
            <a:r>
              <a:rPr lang="en-US" sz="4400" u="sng" dirty="0" smtClean="0">
                <a:hlinkClick r:id="rId6"/>
              </a:rPr>
              <a:t>/0-18</a:t>
            </a:r>
            <a:endParaRPr lang="ru-RU" sz="4400" dirty="0" smtClean="0"/>
          </a:p>
          <a:p>
            <a:r>
              <a:rPr lang="ru-RU" sz="4400" dirty="0" smtClean="0"/>
              <a:t>6. </a:t>
            </a:r>
            <a:r>
              <a:rPr lang="ru-RU" sz="4400" u="sng" dirty="0" smtClean="0"/>
              <a:t> </a:t>
            </a:r>
            <a:r>
              <a:rPr lang="en-US" sz="4400" u="sng" dirty="0" smtClean="0"/>
              <a:t>u</a:t>
            </a:r>
            <a:r>
              <a:rPr lang="ru-RU" sz="4400" u="sng" dirty="0" smtClean="0"/>
              <a:t>.</a:t>
            </a:r>
            <a:r>
              <a:rPr lang="en-US" sz="4400" u="sng" dirty="0" err="1" smtClean="0"/>
              <a:t>wikipedia</a:t>
            </a:r>
            <a:r>
              <a:rPr lang="ru-RU" sz="4400" u="sng" dirty="0" smtClean="0"/>
              <a:t>.</a:t>
            </a:r>
            <a:r>
              <a:rPr lang="en-US" sz="4400" u="sng" dirty="0" smtClean="0"/>
              <a:t>org</a:t>
            </a:r>
            <a:endParaRPr lang="ru-RU" sz="4400" dirty="0" smtClean="0"/>
          </a:p>
          <a:p>
            <a:endParaRPr lang="ru-RU" dirty="0"/>
          </a:p>
        </p:txBody>
      </p:sp>
      <p:sp>
        <p:nvSpPr>
          <p:cNvPr id="9" name="Содержимое 7"/>
          <p:cNvSpPr txBox="1">
            <a:spLocks/>
          </p:cNvSpPr>
          <p:nvPr/>
        </p:nvSpPr>
        <p:spPr>
          <a:xfrm>
            <a:off x="1785918" y="1214422"/>
            <a:ext cx="6929486" cy="53309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Актуальность темы 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214554"/>
            <a:ext cx="7715304" cy="3714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Значимость проектного обучения  для развития УУД, которое  обеспечивается связью индивидуального опыта  учащихся с их практическим применением.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Цель 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28575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Изучить влияние проектной деятельности на усвоение учебного материала  обучающимися в начальной школе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Задачи: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000108"/>
            <a:ext cx="8143932" cy="5857892"/>
          </a:xfrm>
        </p:spPr>
        <p:txBody>
          <a:bodyPr/>
          <a:lstStyle/>
          <a:p>
            <a:r>
              <a:rPr lang="ru-RU" dirty="0" smtClean="0"/>
              <a:t>Изучение педагогических, психологических, методических литературных источников по проблеме.</a:t>
            </a:r>
          </a:p>
          <a:p>
            <a:r>
              <a:rPr lang="ru-RU" dirty="0" smtClean="0"/>
              <a:t>Изучение развития проектной деятельности.</a:t>
            </a:r>
          </a:p>
          <a:p>
            <a:r>
              <a:rPr lang="ru-RU" dirty="0" smtClean="0"/>
              <a:t>Выделение характерных черт проектной деятельности.</a:t>
            </a:r>
          </a:p>
          <a:p>
            <a:r>
              <a:rPr lang="ru-RU" dirty="0" smtClean="0"/>
              <a:t>Определение особенностей использования  проектной деятельности в начальной школе.</a:t>
            </a:r>
          </a:p>
          <a:p>
            <a:pPr algn="r"/>
            <a:r>
              <a:rPr lang="ru-RU" dirty="0" smtClean="0"/>
              <a:t>Ознакомление учащихся  с проектной деятельностью, через разработку коллективных учебных проектов во внеклассной работе.</a:t>
            </a:r>
          </a:p>
          <a:p>
            <a:pPr algn="r"/>
            <a:r>
              <a:rPr lang="ru-RU" dirty="0" smtClean="0"/>
              <a:t>  Использование метода проектов в классно – урочной  деятельности 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2975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Проектная технология является одной из популярнейших в мире, поскольку позволяет рационально сочетать теоретические знания и их практическое применение для решения конкретных проблем окружающей действительности в совместной деятельности школьников.   Проектная деятельность является самостоятельным видом  деятельности, овладевать которым можно не стихийно, а целенаправленно.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85728"/>
            <a:ext cx="8186766" cy="55007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Суть проектной технологии заключается в том, чтобы:   стимулировать интерес обучающихся к определенным проблемам   и   развивать умение практически применять полученные знания в жизни.  Проектная деятельность позволяет учащимся приобретать знания, которые не достигались бы при традиционных методах обучения, помогает связать то новое, что узнают ребята, с чем–то знакомым и понятным из реальной жизни.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4868874"/>
          </a:xfrm>
        </p:spPr>
        <p:txBody>
          <a:bodyPr/>
          <a:lstStyle/>
          <a:p>
            <a:pPr algn="ctr"/>
            <a:r>
              <a:rPr lang="ru-RU" b="1" i="1" dirty="0" smtClean="0"/>
              <a:t>Метод проектов</a:t>
            </a:r>
            <a:r>
              <a:rPr lang="ru-RU" b="1" dirty="0" smtClean="0"/>
              <a:t> </a:t>
            </a:r>
            <a:r>
              <a:rPr lang="ru-RU" dirty="0" smtClean="0"/>
              <a:t>-  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организация обучения, при которой учащиеся приобретают знания в процессе планирования и выполнения практических заданий-проектов.  В метод проектов положена идея, направленная на результат, который можно получить выполняя  проектную  деятельность.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2260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Проектная деятельность </a:t>
            </a:r>
            <a:r>
              <a:rPr lang="ru-RU" sz="3200" dirty="0" smtClean="0"/>
              <a:t>–</a:t>
            </a:r>
            <a:br>
              <a:rPr lang="ru-RU" sz="3200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это обязательно практическая деятельность, в которой не приобретаются новые способы деятельности, а превращаются в средства решения практической задачи. Мерилом успешности проекта является его продукт.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048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511288"/>
          </a:xfrm>
        </p:spPr>
        <p:txBody>
          <a:bodyPr/>
          <a:lstStyle/>
          <a:p>
            <a:pPr algn="ctr"/>
            <a:r>
              <a:rPr lang="ru-RU" b="1" dirty="0" smtClean="0"/>
              <a:t>Основные этапы   проектной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8329642" cy="4116522"/>
          </a:xfrm>
        </p:spPr>
        <p:txBody>
          <a:bodyPr/>
          <a:lstStyle/>
          <a:p>
            <a:pPr algn="ctr"/>
            <a:r>
              <a:rPr lang="ru-RU" sz="2800" i="1" dirty="0" smtClean="0"/>
              <a:t>Выбор темы.</a:t>
            </a:r>
          </a:p>
          <a:p>
            <a:pPr algn="ctr"/>
            <a:r>
              <a:rPr lang="ru-RU" sz="2800" i="1" dirty="0" smtClean="0"/>
              <a:t>Сбор сведений</a:t>
            </a:r>
          </a:p>
          <a:p>
            <a:pPr algn="ctr"/>
            <a:r>
              <a:rPr lang="ru-RU" sz="2800" i="1" dirty="0" smtClean="0"/>
              <a:t>Выбор проектов</a:t>
            </a:r>
          </a:p>
          <a:p>
            <a:pPr algn="ctr"/>
            <a:r>
              <a:rPr lang="ru-RU" sz="2800" i="1" dirty="0" smtClean="0"/>
              <a:t>Реализация проектов</a:t>
            </a:r>
          </a:p>
          <a:p>
            <a:pPr lvl="0" algn="ctr"/>
            <a:r>
              <a:rPr lang="ru-RU" sz="2800" i="1" dirty="0" smtClean="0"/>
              <a:t>Презентации.</a:t>
            </a:r>
          </a:p>
          <a:p>
            <a:pPr lvl="0" algn="ctr"/>
            <a:r>
              <a:rPr lang="ru-RU" sz="2800" i="1" dirty="0" smtClean="0"/>
              <a:t>Самооценка.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1006</Words>
  <Application>Microsoft Office PowerPoint</Application>
  <PresentationFormat>Экран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Проектная деятельность как средство развития универсальных учебных действий младших школьников</vt:lpstr>
      <vt:lpstr>Актуальность темы :</vt:lpstr>
      <vt:lpstr>Цель :</vt:lpstr>
      <vt:lpstr>Задачи:</vt:lpstr>
      <vt:lpstr>Проектная технология является одной из популярнейших в мире, поскольку позволяет рационально сочетать теоретические знания и их практическое применение для решения конкретных проблем окружающей действительности в совместной деятельности школьников.   Проектная деятельность является самостоятельным видом  деятельности, овладевать которым можно не стихийно, а целенаправленно.  </vt:lpstr>
      <vt:lpstr>Суть проектной технологии заключается в том, чтобы:   стимулировать интерес обучающихся к определенным проблемам   и   развивать умение практически применять полученные знания в жизни.  Проектная деятельность позволяет учащимся приобретать знания, которые не достигались бы при традиционных методах обучения, помогает связать то новое, что узнают ребята, с чем–то знакомым и понятным из реальной жизни.  </vt:lpstr>
      <vt:lpstr>Метод проектов -     организация обучения, при которой учащиеся приобретают знания в процессе планирования и выполнения практических заданий-проектов.  В метод проектов положена идея, направленная на результат, который можно получить выполняя  проектную  деятельность.</vt:lpstr>
      <vt:lpstr> Проектная деятельность –   это обязательно практическая деятельность, в которой не приобретаются новые способы деятельности, а превращаются в средства решения практической задачи. Мерилом успешности проекта является его продукт. </vt:lpstr>
      <vt:lpstr>Основные этапы   проектной деятельности</vt:lpstr>
      <vt:lpstr>Типология проектов</vt:lpstr>
      <vt:lpstr>Типология проектов</vt:lpstr>
      <vt:lpstr>    Роль учителя в методе проектов </vt:lpstr>
      <vt:lpstr>Роль учителя в методе проектов</vt:lpstr>
      <vt:lpstr>Роль ученика в методе проектов  1 Формирование коммуникативных умений:   </vt:lpstr>
      <vt:lpstr>2  Развитие мышления учащихся </vt:lpstr>
      <vt:lpstr>Универсальные учебные действия</vt:lpstr>
      <vt:lpstr>Проектная деятельность</vt:lpstr>
      <vt:lpstr>Особая роль в достижении целей образования  принадлежит проектной деятельности, которая  может эффективно  применяться в начальной школе.  Выполняя проекты, школьники осваивают и выбирают деятельность по интересам,   соответствующим  их способностям. Учатся самостоятельно находить и анализировать информацию, получать и применять знания по различным отраслям, восполнять пробелы, приобретать опыт решения творческих задач. Проектное обучение помогает сформировать проектировочный стиль мышления, который соединяет в единую систему теоретические и практические составляющие деятельности человека, позволяет раскрыть, развить, реализовать творческий потенциал личности. То есть проектная деятельность развивает  регулятивные, познавательные, коммуникативные и личностные  универсальные учебные действия   </vt:lpstr>
      <vt:lpstr>СПИСОК ИСПОЛЬЗОВАННЫХ ИСТОЧНИКОВ  </vt:lpstr>
    </vt:vector>
  </TitlesOfParts>
  <Company>KITTENS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как средство развития универсальных учебных действий младших школьников</dc:title>
  <dc:creator>KITTENS</dc:creator>
  <cp:lastModifiedBy>KITTENS</cp:lastModifiedBy>
  <cp:revision>18</cp:revision>
  <dcterms:created xsi:type="dcterms:W3CDTF">2014-01-31T09:30:46Z</dcterms:created>
  <dcterms:modified xsi:type="dcterms:W3CDTF">2014-02-09T12:42:37Z</dcterms:modified>
</cp:coreProperties>
</file>