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2F1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60" autoAdjust="0"/>
    <p:restoredTop sz="94660"/>
  </p:normalViewPr>
  <p:slideViewPr>
    <p:cSldViewPr>
      <p:cViewPr varScale="1">
        <p:scale>
          <a:sx n="66" d="100"/>
          <a:sy n="66" d="100"/>
        </p:scale>
        <p:origin x="-13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0E0D-820D-4B5B-B787-541FD4A4E65B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E2E622E-446E-4AF1-B738-065D26139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0E0D-820D-4B5B-B787-541FD4A4E65B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622E-446E-4AF1-B738-065D26139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0E0D-820D-4B5B-B787-541FD4A4E65B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622E-446E-4AF1-B738-065D26139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0E0D-820D-4B5B-B787-541FD4A4E65B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E2E622E-446E-4AF1-B738-065D26139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0E0D-820D-4B5B-B787-541FD4A4E65B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622E-446E-4AF1-B738-065D261395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0E0D-820D-4B5B-B787-541FD4A4E65B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622E-446E-4AF1-B738-065D26139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0E0D-820D-4B5B-B787-541FD4A4E65B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E2E622E-446E-4AF1-B738-065D261395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0E0D-820D-4B5B-B787-541FD4A4E65B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622E-446E-4AF1-B738-065D26139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0E0D-820D-4B5B-B787-541FD4A4E65B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622E-446E-4AF1-B738-065D26139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0E0D-820D-4B5B-B787-541FD4A4E65B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622E-446E-4AF1-B738-065D26139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0E0D-820D-4B5B-B787-541FD4A4E65B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622E-446E-4AF1-B738-065D261395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93D0E0D-820D-4B5B-B787-541FD4A4E65B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E2E622E-446E-4AF1-B738-065D261395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Урок окружающего мира в 1 «А» классе</a:t>
            </a:r>
            <a:b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учитель: Воробьева О.А. </a:t>
            </a:r>
            <a:b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2013-2014 </a:t>
            </a:r>
            <a:r>
              <a:rPr lang="ru-RU" sz="2800" b="1" dirty="0" err="1" smtClean="0">
                <a:solidFill>
                  <a:schemeClr val="bg2">
                    <a:lumMod val="25000"/>
                  </a:schemeClr>
                </a:solidFill>
              </a:rPr>
              <a:t>уч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. год</a:t>
            </a:r>
            <a:b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ru-RU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B050"/>
                </a:solidFill>
              </a:rPr>
              <a:t>«Природа и мы»</a:t>
            </a:r>
            <a:endParaRPr lang="ru-RU" sz="4800" b="1" dirty="0">
              <a:solidFill>
                <a:srgbClr val="00B050"/>
              </a:solidFill>
            </a:endParaRPr>
          </a:p>
        </p:txBody>
      </p:sp>
      <p:pic>
        <p:nvPicPr>
          <p:cNvPr id="4" name="Рисунок 3" descr="DSC029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692696"/>
            <a:ext cx="5248582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СПАСИБО ЗА ВНИМАНИЕ !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7" name="Содержимое 6" descr="DSC029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844824"/>
            <a:ext cx="7619286" cy="4285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75656" y="836198"/>
            <a:ext cx="6624736" cy="513986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92D05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Природа и мы.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ознакомить учеников с правилами поведения в природе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 smtClean="0"/>
          </a:p>
          <a:p>
            <a:r>
              <a:rPr lang="ru-RU" sz="2000" b="1" dirty="0" smtClean="0"/>
              <a:t>Эта </a:t>
            </a:r>
            <a:r>
              <a:rPr lang="ru-RU" sz="2000" b="1" dirty="0"/>
              <a:t>тема способствует экологическому воспитанию учащихся и воспитанию нравственного чувства, этического сознания и готовности совершать позитивные поступки.</a:t>
            </a:r>
            <a:endParaRPr lang="ru-RU" sz="2000" dirty="0"/>
          </a:p>
          <a:p>
            <a:r>
              <a:rPr lang="ru-RU" sz="4000" b="1" dirty="0"/>
              <a:t> </a:t>
            </a:r>
            <a:endParaRPr lang="ru-RU" sz="40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лнце 2"/>
          <p:cNvSpPr/>
          <p:nvPr/>
        </p:nvSpPr>
        <p:spPr>
          <a:xfrm>
            <a:off x="3995936" y="4509120"/>
            <a:ext cx="1296144" cy="1296144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5517232"/>
            <a:ext cx="8610600" cy="88265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Ι. Актуализация знаний и постановка учебной проблемы. </a:t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Отмечаются дети, которые правильно сформулировали тему урока и составили план работы</a:t>
            </a:r>
            <a:r>
              <a:rPr lang="ru-RU" sz="2800" dirty="0" smtClean="0">
                <a:solidFill>
                  <a:schemeClr val="tx1"/>
                </a:solidFill>
              </a:rPr>
              <a:t>.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81444" y="404664"/>
            <a:ext cx="4290556" cy="90184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Составление плана урока с опорой на вопросы 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645025" y="404664"/>
            <a:ext cx="4292241" cy="90184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F2F15"/>
                </a:solidFill>
              </a:rPr>
              <a:t>Познавательные </a:t>
            </a:r>
            <a:r>
              <a:rPr lang="ru-RU" sz="2400" dirty="0" err="1" smtClean="0">
                <a:solidFill>
                  <a:srgbClr val="0F2F15"/>
                </a:solidFill>
              </a:rPr>
              <a:t>ууд</a:t>
            </a:r>
            <a:endParaRPr lang="ru-RU" sz="2400" dirty="0">
              <a:solidFill>
                <a:srgbClr val="0F2F15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121075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u="sng" dirty="0" smtClean="0">
                <a:solidFill>
                  <a:srgbClr val="0F2F15"/>
                </a:solidFill>
              </a:rPr>
              <a:t>План </a:t>
            </a:r>
          </a:p>
          <a:p>
            <a:pPr lvl="0"/>
            <a:r>
              <a:rPr lang="ru-RU" b="1" dirty="0" smtClean="0">
                <a:solidFill>
                  <a:srgbClr val="0F2F15"/>
                </a:solidFill>
              </a:rPr>
              <a:t>Что связывает человека с природой?</a:t>
            </a:r>
          </a:p>
          <a:p>
            <a:pPr lvl="0"/>
            <a:r>
              <a:rPr lang="ru-RU" b="1" dirty="0" smtClean="0">
                <a:solidFill>
                  <a:srgbClr val="0F2F15"/>
                </a:solidFill>
              </a:rPr>
              <a:t>Что такое экология?</a:t>
            </a:r>
          </a:p>
          <a:p>
            <a:pPr lvl="0"/>
            <a:r>
              <a:rPr lang="ru-RU" b="1" dirty="0" smtClean="0">
                <a:solidFill>
                  <a:srgbClr val="0F2F15"/>
                </a:solidFill>
              </a:rPr>
              <a:t>Как человек должен относиться к природе?</a:t>
            </a:r>
          </a:p>
          <a:p>
            <a:pPr lvl="0"/>
            <a:r>
              <a:rPr lang="ru-RU" b="1" dirty="0" smtClean="0">
                <a:solidFill>
                  <a:srgbClr val="0F2F15"/>
                </a:solidFill>
              </a:rPr>
              <a:t>Что такое «Красная книга»</a:t>
            </a:r>
          </a:p>
          <a:p>
            <a:endParaRPr lang="ru-RU" dirty="0">
              <a:solidFill>
                <a:srgbClr val="0F2F15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4648730" y="1124745"/>
            <a:ext cx="4288536" cy="3816423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1) </a:t>
            </a:r>
            <a:r>
              <a:rPr lang="ru-RU" dirty="0" smtClean="0"/>
              <a:t>развиваем умения извлекать информацию из схем, иллюстраций, текстов;</a:t>
            </a:r>
          </a:p>
          <a:p>
            <a:r>
              <a:rPr lang="ru-RU" b="1" dirty="0" smtClean="0"/>
              <a:t>2) </a:t>
            </a:r>
            <a:r>
              <a:rPr lang="ru-RU" dirty="0" smtClean="0"/>
              <a:t>представлять информацию в виде схемы;</a:t>
            </a:r>
          </a:p>
          <a:p>
            <a:r>
              <a:rPr lang="ru-RU" b="1" dirty="0" smtClean="0"/>
              <a:t>3</a:t>
            </a:r>
            <a:r>
              <a:rPr lang="ru-RU" dirty="0" smtClean="0"/>
              <a:t>) выявлять сущность, особенности объектов;</a:t>
            </a:r>
          </a:p>
          <a:p>
            <a:r>
              <a:rPr lang="ru-RU" b="1" dirty="0" smtClean="0"/>
              <a:t>4)</a:t>
            </a:r>
            <a:r>
              <a:rPr lang="ru-RU" dirty="0" smtClean="0"/>
              <a:t> на основе анализа объектов делать выводы;</a:t>
            </a:r>
          </a:p>
          <a:p>
            <a:r>
              <a:rPr lang="ru-RU" b="1" dirty="0" smtClean="0"/>
              <a:t>5)</a:t>
            </a:r>
            <a:r>
              <a:rPr lang="ru-RU" dirty="0" smtClean="0"/>
              <a:t> обобщать и классифицировать по признакам;</a:t>
            </a:r>
          </a:p>
          <a:p>
            <a:r>
              <a:rPr lang="ru-RU" b="1" dirty="0" smtClean="0"/>
              <a:t>6)</a:t>
            </a:r>
            <a:r>
              <a:rPr lang="ru-RU" dirty="0" smtClean="0"/>
              <a:t> ориентироваться на развороте учебника;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ΙΙ. Совместное открытие знаний.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half" idx="1"/>
          </p:nvPr>
        </p:nvSpPr>
        <p:spPr>
          <a:xfrm>
            <a:off x="304800" y="1412776"/>
            <a:ext cx="4191000" cy="453650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algn="ctr"/>
            <a:r>
              <a:rPr lang="ru-RU" b="1" dirty="0" smtClean="0">
                <a:solidFill>
                  <a:srgbClr val="0F2F15"/>
                </a:solidFill>
              </a:rPr>
              <a:t>Работа с учебником.</a:t>
            </a:r>
          </a:p>
          <a:p>
            <a:pPr algn="ctr"/>
            <a:r>
              <a:rPr lang="ru-RU" b="1" dirty="0" smtClean="0">
                <a:solidFill>
                  <a:srgbClr val="0F2F15"/>
                </a:solidFill>
              </a:rPr>
              <a:t>1) </a:t>
            </a:r>
            <a:r>
              <a:rPr lang="ru-RU" dirty="0" smtClean="0">
                <a:solidFill>
                  <a:srgbClr val="0F2F15"/>
                </a:solidFill>
              </a:rPr>
              <a:t>развиваем умение слушать и понимать других;</a:t>
            </a:r>
          </a:p>
          <a:p>
            <a:pPr algn="ctr"/>
            <a:r>
              <a:rPr lang="ru-RU" b="1" dirty="0" smtClean="0">
                <a:solidFill>
                  <a:srgbClr val="0F2F15"/>
                </a:solidFill>
              </a:rPr>
              <a:t>2)</a:t>
            </a:r>
            <a:r>
              <a:rPr lang="ru-RU" dirty="0" smtClean="0">
                <a:solidFill>
                  <a:srgbClr val="0F2F15"/>
                </a:solidFill>
              </a:rPr>
              <a:t> строим речевое высказывание в соответствии с поставленными задачами;</a:t>
            </a:r>
          </a:p>
          <a:p>
            <a:pPr algn="ctr"/>
            <a:r>
              <a:rPr lang="ru-RU" b="1" dirty="0" smtClean="0">
                <a:solidFill>
                  <a:srgbClr val="0F2F15"/>
                </a:solidFill>
              </a:rPr>
              <a:t>3)</a:t>
            </a:r>
            <a:r>
              <a:rPr lang="ru-RU" dirty="0" smtClean="0">
                <a:solidFill>
                  <a:srgbClr val="0F2F15"/>
                </a:solidFill>
              </a:rPr>
              <a:t> оформляем свои мысли в устной форме;</a:t>
            </a:r>
          </a:p>
          <a:p>
            <a:pPr algn="ctr"/>
            <a:r>
              <a:rPr lang="ru-RU" b="1" dirty="0" smtClean="0">
                <a:solidFill>
                  <a:srgbClr val="0F2F15"/>
                </a:solidFill>
              </a:rPr>
              <a:t>4) </a:t>
            </a:r>
            <a:r>
              <a:rPr lang="ru-RU" dirty="0" smtClean="0">
                <a:solidFill>
                  <a:srgbClr val="0F2F15"/>
                </a:solidFill>
              </a:rPr>
              <a:t>умение работать в группе.</a:t>
            </a:r>
            <a:endParaRPr lang="ru-RU" dirty="0">
              <a:solidFill>
                <a:srgbClr val="0F2F15"/>
              </a:solidFill>
            </a:endParaRPr>
          </a:p>
        </p:txBody>
      </p:sp>
      <p:pic>
        <p:nvPicPr>
          <p:cNvPr id="15" name="Содержимое 14" descr="DSC0293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556792"/>
            <a:ext cx="3987552" cy="4248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1331640" y="6021288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Отмечаются ученики, </a:t>
            </a:r>
            <a:r>
              <a:rPr lang="ru-RU" b="1" dirty="0"/>
              <a:t>которые хорошо работали по иллюстрациям </a:t>
            </a:r>
            <a:r>
              <a:rPr lang="ru-RU" b="1" dirty="0" smtClean="0"/>
              <a:t>учебника.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ΙΙΙ. Применение нового знания.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DSC0291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556792"/>
            <a:ext cx="4191000" cy="37444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8024" y="1268760"/>
            <a:ext cx="4203576" cy="4680520"/>
          </a:xfrm>
          <a:solidFill>
            <a:schemeClr val="bg1">
              <a:lumMod val="85000"/>
            </a:schemeClr>
          </a:solidFill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haroni" pitchFamily="2" charset="-79"/>
              </a:rPr>
              <a:t>Викторина «Юные защитники природы».</a:t>
            </a:r>
          </a:p>
          <a:p>
            <a:r>
              <a:rPr lang="ru-RU" sz="2000" b="1" dirty="0" smtClean="0">
                <a:latin typeface="Arial Black" pitchFamily="34" charset="0"/>
                <a:cs typeface="Aharoni" pitchFamily="2" charset="-79"/>
              </a:rPr>
              <a:t>Выступление «знатоков»</a:t>
            </a:r>
            <a:r>
              <a:rPr lang="ru-RU" sz="2400" b="1" dirty="0" smtClean="0">
                <a:latin typeface="Arial Black" pitchFamily="34" charset="0"/>
                <a:cs typeface="Aharoni" pitchFamily="2" charset="-79"/>
              </a:rPr>
              <a:t>.</a:t>
            </a:r>
            <a:r>
              <a:rPr lang="ru-RU" sz="2400" b="1" dirty="0" smtClean="0"/>
              <a:t> Личностные результаты:</a:t>
            </a:r>
            <a:endParaRPr lang="ru-RU" sz="2400" dirty="0" smtClean="0"/>
          </a:p>
          <a:p>
            <a:r>
              <a:rPr lang="ru-RU" sz="2400" b="1" dirty="0" smtClean="0"/>
              <a:t>1)</a:t>
            </a:r>
            <a:r>
              <a:rPr lang="ru-RU" sz="2400" dirty="0" smtClean="0"/>
              <a:t> развиваем умения выказывать своё отношение к героям и</a:t>
            </a:r>
          </a:p>
          <a:p>
            <a:r>
              <a:rPr lang="ru-RU" sz="2400" dirty="0" smtClean="0"/>
              <a:t>выражать свои эмоции;</a:t>
            </a:r>
          </a:p>
          <a:p>
            <a:r>
              <a:rPr lang="ru-RU" sz="2400" b="1" dirty="0" smtClean="0"/>
              <a:t>2)</a:t>
            </a:r>
            <a:r>
              <a:rPr lang="ru-RU" sz="2400" dirty="0" smtClean="0"/>
              <a:t> оценивать поступки в соответствии с определённой ситуацией;</a:t>
            </a:r>
          </a:p>
          <a:p>
            <a:r>
              <a:rPr lang="ru-RU" sz="2400" b="1" dirty="0" smtClean="0"/>
              <a:t>3)</a:t>
            </a:r>
            <a:r>
              <a:rPr lang="ru-RU" sz="2400" dirty="0" smtClean="0"/>
              <a:t> формируем мотивацию к обучению и целенаправленной познавательной деятельности.</a:t>
            </a:r>
          </a:p>
          <a:p>
            <a:pPr algn="ctr">
              <a:buNone/>
            </a:pPr>
            <a:endParaRPr lang="ru-RU" sz="2400" b="1" i="1" dirty="0" smtClean="0">
              <a:latin typeface="Arial Black" pitchFamily="34" charset="0"/>
              <a:cs typeface="Aharoni" pitchFamily="2" charset="-79"/>
            </a:endParaRPr>
          </a:p>
          <a:p>
            <a:pPr algn="ctr">
              <a:buNone/>
            </a:pPr>
            <a:endParaRPr lang="ru-RU" sz="2400" b="1" i="1" dirty="0" smtClean="0">
              <a:latin typeface="Arial Black" pitchFamily="34" charset="0"/>
              <a:cs typeface="Aharoni" pitchFamily="2" charset="-79"/>
            </a:endParaRPr>
          </a:p>
          <a:p>
            <a:pPr algn="ctr"/>
            <a:endParaRPr lang="ru-RU" sz="2400" dirty="0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755576" y="5464652"/>
            <a:ext cx="309634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Отмечаются ученики, которые хорошо отвечали на вопросы викторины и делали выводы.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395536" y="692696"/>
            <a:ext cx="3008313" cy="5544616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2500"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>Регулятивные УУД: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1) развиваем умение высказывать своё предположение на основе работы с материалом учебника;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2) оценивать учебные действия в соответствии с поставленной задачей;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3) прогнозировать предстоящую работу (составлять план);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4) осуществлять познавательную и личностную рефлексию.</a:t>
            </a:r>
          </a:p>
          <a:p>
            <a:pPr algn="ctr"/>
            <a:r>
              <a:rPr lang="ru-RU" sz="1800" b="1" i="1" dirty="0" smtClean="0">
                <a:solidFill>
                  <a:srgbClr val="C00000"/>
                </a:solidFill>
              </a:rPr>
              <a:t>Главный вывод всей темы: чтобы человеку жить в гармонии с природой, нужно её знать и уметь себя правильно вести.</a:t>
            </a:r>
            <a:endParaRPr lang="ru-RU" sz="18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1800" b="1" i="1" dirty="0" smtClean="0">
                <a:solidFill>
                  <a:srgbClr val="C00000"/>
                </a:solidFill>
              </a:rPr>
              <a:t>-Вы подготовили презентации о представителях «Красной книги» Кто хочет поделиться своими выводами?</a:t>
            </a:r>
            <a:endParaRPr lang="ru-RU" sz="1800" b="1" dirty="0" smtClean="0">
              <a:solidFill>
                <a:srgbClr val="C00000"/>
              </a:solidFill>
            </a:endParaRPr>
          </a:p>
          <a:p>
            <a:endParaRPr lang="ru-RU" sz="1800" b="1" dirty="0"/>
          </a:p>
        </p:txBody>
      </p:sp>
      <p:pic>
        <p:nvPicPr>
          <p:cNvPr id="10" name="Содержимое 9" descr="DSC0293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23928" y="1268760"/>
            <a:ext cx="4908302" cy="40371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IV.</a:t>
            </a:r>
            <a:r>
              <a:rPr lang="ru-RU" b="1" dirty="0" smtClean="0">
                <a:solidFill>
                  <a:srgbClr val="C00000"/>
                </a:solidFill>
              </a:rPr>
              <a:t>Презентации работ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DSC02922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23528" y="1556792"/>
            <a:ext cx="4074988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Содержимое 10" descr="DSC0293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499992" y="764704"/>
            <a:ext cx="4289425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Все хотят выступить</a:t>
            </a:r>
            <a:endParaRPr lang="ru-RU" dirty="0"/>
          </a:p>
        </p:txBody>
      </p:sp>
      <p:pic>
        <p:nvPicPr>
          <p:cNvPr id="10" name="Содержимое 9" descr="DSC0292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916832"/>
            <a:ext cx="4104456" cy="3888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1)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развиваем умение слушать и понимать других;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2)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строить речевое высказывание в соответствии с поставленными задачами;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3)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оформлять свои мысли в устной форме.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V. Итог урока.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 smtClean="0"/>
              <a:t>– Какую работу мы сегодня выполняли?</a:t>
            </a:r>
          </a:p>
          <a:p>
            <a:r>
              <a:rPr lang="ru-RU" b="1" dirty="0" smtClean="0"/>
              <a:t>– Чему научились?</a:t>
            </a:r>
          </a:p>
          <a:p>
            <a:r>
              <a:rPr lang="ru-RU" b="1" dirty="0" smtClean="0"/>
              <a:t>– Кто или что вам помогало справиться?</a:t>
            </a:r>
          </a:p>
          <a:p>
            <a:r>
              <a:rPr lang="ru-RU" b="1" dirty="0" smtClean="0"/>
              <a:t>– Кто доволен сегодня своей работой?</a:t>
            </a:r>
            <a:endParaRPr lang="ru-RU" b="1" dirty="0"/>
          </a:p>
        </p:txBody>
      </p:sp>
      <p:pic>
        <p:nvPicPr>
          <p:cNvPr id="5" name="Содержимое 4" descr="DSC0294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6016" y="1412776"/>
            <a:ext cx="3983360" cy="4094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627783" y="5517232"/>
            <a:ext cx="6516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Учащиеся ,которые по их мнению,</a:t>
            </a:r>
          </a:p>
          <a:p>
            <a:pPr algn="r"/>
            <a:r>
              <a:rPr lang="ru-RU" b="1" dirty="0" smtClean="0"/>
              <a:t> справились с работой на уроке, поднимают </a:t>
            </a:r>
          </a:p>
          <a:p>
            <a:pPr algn="r"/>
            <a:r>
              <a:rPr lang="ru-RU" b="1" dirty="0" smtClean="0"/>
              <a:t> «сигнальные» карточки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</TotalTime>
  <Words>237</Words>
  <Application>Microsoft Office PowerPoint</Application>
  <PresentationFormat>Экран (4:3)</PresentationFormat>
  <Paragraphs>59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Урок окружающего мира в 1 «А» классе учитель: Воробьева О.А.  2013-2014 уч. год </vt:lpstr>
      <vt:lpstr>Слайд 2</vt:lpstr>
      <vt:lpstr>Ι. Актуализация знаний и постановка учебной проблемы.  Отмечаются дети, которые правильно сформулировали тему урока и составили план работы.  </vt:lpstr>
      <vt:lpstr>ΙΙ. Совместное открытие знаний. </vt:lpstr>
      <vt:lpstr>ΙΙΙ. Применение нового знания. </vt:lpstr>
      <vt:lpstr>Слайд 6</vt:lpstr>
      <vt:lpstr>IV.Презентации работ</vt:lpstr>
      <vt:lpstr>Все хотят выступить</vt:lpstr>
      <vt:lpstr>V. Итог урока.</vt:lpstr>
      <vt:lpstr>СПАСИБО ЗА ВНИМАНИЕ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окружающего мира в 1 «А» классе учитель: Воробьева О.А.  2013-2014 уч. год</dc:title>
  <dc:creator>ольга</dc:creator>
  <cp:lastModifiedBy>ольга</cp:lastModifiedBy>
  <cp:revision>11</cp:revision>
  <dcterms:created xsi:type="dcterms:W3CDTF">2014-09-21T18:18:09Z</dcterms:created>
  <dcterms:modified xsi:type="dcterms:W3CDTF">2014-09-24T11:03:51Z</dcterms:modified>
</cp:coreProperties>
</file>