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handoutMasterIdLst>
    <p:handoutMasterId r:id="rId28"/>
  </p:handoutMasterIdLst>
  <p:sldIdLst>
    <p:sldId id="308" r:id="rId8"/>
    <p:sldId id="307" r:id="rId9"/>
    <p:sldId id="301" r:id="rId10"/>
    <p:sldId id="263" r:id="rId11"/>
    <p:sldId id="303" r:id="rId12"/>
    <p:sldId id="299" r:id="rId13"/>
    <p:sldId id="291" r:id="rId14"/>
    <p:sldId id="288" r:id="rId15"/>
    <p:sldId id="267" r:id="rId16"/>
    <p:sldId id="292" r:id="rId17"/>
    <p:sldId id="285" r:id="rId18"/>
    <p:sldId id="295" r:id="rId19"/>
    <p:sldId id="297" r:id="rId20"/>
    <p:sldId id="305" r:id="rId21"/>
    <p:sldId id="270" r:id="rId22"/>
    <p:sldId id="272" r:id="rId23"/>
    <p:sldId id="274" r:id="rId24"/>
    <p:sldId id="276" r:id="rId25"/>
    <p:sldId id="280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BED3-2298-4D2E-B34D-E137A763EA3E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CDAD-FB98-4E77-9F35-73F49A2A4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4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0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8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9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9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2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87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4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28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88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8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3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71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2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81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2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9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5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69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1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1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5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51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3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25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83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98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52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65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0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65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96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45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1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52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48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2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97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72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92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93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21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00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03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52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CA49-7F2C-49D6-B53B-77A19DD4A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32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9545-1153-4999-91C0-D93EDBF5FB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74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57F5-44C0-4BCC-AED7-AF1B62418B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17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0C80-A8CC-4C75-BE11-1B88D998A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53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879-1891-44C9-9862-8E6E75E94B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0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3663-8320-40CF-B6F7-F3AF12E939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BED1-AF7A-435B-995F-E731CFB9D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0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D10F-7507-48CC-8F35-708D7E0E90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28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28FF-9043-4D13-8CF9-E3FDF28855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0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C270-EEDB-4B2B-9D8C-403A109F15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79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3C18-E457-4881-ABD2-A03AD313C7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87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9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3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38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1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80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26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60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92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837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37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7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9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74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2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7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105DC-CE6F-4F5B-B203-A3AE17120E5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06.11.2013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1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phorism-list.com/autors.php?page=goraciy&amp;tkautors=goraciy" TargetMode="Externa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vzavr.ru/Podarok-dlya-samogo-slabogo" TargetMode="Externa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img_url=http://ia122.odnoklassniki.ru/getImage?photoId=384983223218&amp;photoType=2&amp;iorient=&amp;ih=&amp;icolor=&amp;site=&amp;text=%D0%BC%D0%B0%D0%BB%D1%8C%D1%87%D0%B8%D0%BA%20%20%D0%BA%D0%B0%D1%80%D1%82%D0%B8%D0%BD%D0%BA%D0%B0&amp;iw=&amp;wp=&amp;pos=25&amp;recent=&amp;type=&amp;isize=&amp;rpt=simage&amp;itype=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g1.liveinternet.ru/images/attach/c/2/72/669/72669202_Myortvuye_zvyozduy_Wales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73752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Учитель начальных классов </a:t>
            </a:r>
            <a:br>
              <a:rPr lang="ru-RU" dirty="0" smtClean="0"/>
            </a:br>
            <a:r>
              <a:rPr lang="ru-RU" dirty="0" smtClean="0"/>
              <a:t>ГБОУ НОШ №992</a:t>
            </a:r>
            <a:br>
              <a:rPr lang="ru-RU" dirty="0" smtClean="0"/>
            </a:br>
            <a:r>
              <a:rPr lang="ru-RU" dirty="0" smtClean="0"/>
              <a:t>Царева Наталья Александровна</a:t>
            </a:r>
            <a:endParaRPr lang="ru-RU" dirty="0"/>
          </a:p>
        </p:txBody>
      </p:sp>
      <p:pic>
        <p:nvPicPr>
          <p:cNvPr id="1026" name="Picture 2" descr="http://s42.radikal.ru/i096/1004/a1/dc8cad8b86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0290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0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428625"/>
            <a:ext cx="2724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3357563" y="428625"/>
            <a:ext cx="42846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Добродетель</a:t>
            </a: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3071813" y="1357313"/>
            <a:ext cx="3668712" cy="502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мудрость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справедливость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умеренность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мужество</a:t>
            </a:r>
          </a:p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вера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надежда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любовь</a:t>
            </a:r>
          </a:p>
        </p:txBody>
      </p:sp>
      <p:pic>
        <p:nvPicPr>
          <p:cNvPr id="5125" name="Picture 5" descr="C:\Users\Root\Desktop\300px-Raffaello_Sanzio_Scuola_di_Atene_Pl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429000"/>
            <a:ext cx="24399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0" y="285728"/>
            <a:ext cx="9144000" cy="971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9"/>
              </a:avLst>
            </a:prstTxWarp>
          </a:bodyPr>
          <a:lstStyle/>
          <a:p>
            <a:pPr algn="ctr">
              <a:defRPr/>
            </a:pPr>
            <a:r>
              <a:rPr lang="ru-RU" sz="269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Impact"/>
              </a:rPr>
              <a:t>Три добродетели украшают душу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Impact"/>
              </a:rPr>
              <a:t>:</a:t>
            </a:r>
          </a:p>
        </p:txBody>
      </p:sp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6372225" y="5589588"/>
            <a:ext cx="186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Цицерон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714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КРАСОТА, </a:t>
            </a:r>
          </a:p>
          <a:p>
            <a:pPr algn="ctr">
              <a:defRPr/>
            </a:pP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МУДРОСТЬ, </a:t>
            </a:r>
          </a:p>
          <a:p>
            <a:pPr algn="ctr">
              <a:defRPr/>
            </a:pP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ЛЮБОВЬ.</a:t>
            </a:r>
          </a:p>
        </p:txBody>
      </p:sp>
      <p:pic>
        <p:nvPicPr>
          <p:cNvPr id="12293" name="Picture 4" descr="C:\Users\Root\Desktop\nb_sculpture_unknown_roman_i_portrait_of_cic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714500"/>
            <a:ext cx="31432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07" y="411178"/>
            <a:ext cx="5261968" cy="1770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6" name="Рисунок 4" descr="img_new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" y="2204864"/>
            <a:ext cx="377341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0143" y="3461984"/>
            <a:ext cx="206057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 rot="5400000">
            <a:off x="4721748" y="1235911"/>
            <a:ext cx="2687392" cy="4579107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порок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71500"/>
            <a:ext cx="8929687" cy="2571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никого без пороков. Тот из нас наилучший, </a:t>
            </a:r>
          </a:p>
          <a:p>
            <a:pPr eaLnBrk="1" hangingPunct="1">
              <a:buFontTx/>
              <a:buNone/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кто их имеет поменьше. </a:t>
            </a:r>
          </a:p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buFontTx/>
              <a:buNone/>
              <a:defRPr/>
            </a:pPr>
            <a:endParaRPr lang="ru-RU" u="sng" dirty="0" smtClean="0"/>
          </a:p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  <a:p>
            <a:pPr eaLnBrk="1" hangingPunct="1">
              <a:defRPr/>
            </a:pPr>
            <a:endParaRPr lang="ru-RU" u="sng" dirty="0" smtClean="0">
              <a:hlinkClick r:id="rId2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4875" y="3714750"/>
            <a:ext cx="3500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Гораций</a:t>
            </a:r>
          </a:p>
        </p:txBody>
      </p:sp>
      <p:pic>
        <p:nvPicPr>
          <p:cNvPr id="23556" name="Picture 7" descr="C:\Users\Root\Desktop\GoratzijСохранившийся фрагмент кубка с изображением Горация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14688"/>
            <a:ext cx="2500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19849"/>
              </p:ext>
            </p:extLst>
          </p:nvPr>
        </p:nvGraphicFramePr>
        <p:xfrm>
          <a:off x="971600" y="692696"/>
          <a:ext cx="7416824" cy="4972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3384376"/>
              </a:tblGrid>
              <a:tr h="1389361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Добродетель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Порок</a:t>
                      </a:r>
                      <a:endParaRPr lang="ru-RU" sz="4400" dirty="0"/>
                    </a:p>
                  </a:txBody>
                  <a:tcPr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честность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лживость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щедрость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жадность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доброта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злость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трудолюбие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лень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скромность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наглость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7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4572000" y="2000240"/>
            <a:ext cx="3929090" cy="4411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жадность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неблагодарность</a:t>
            </a:r>
          </a:p>
          <a:p>
            <a:pPr algn="ctr"/>
            <a:r>
              <a:rPr lang="ru-RU" sz="3600" kern="10" dirty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</a:t>
            </a:r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рубость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зло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порок</a:t>
            </a:r>
            <a:endParaRPr lang="ru-RU" sz="3600" kern="1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85720" y="2000240"/>
            <a:ext cx="3857652" cy="4429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добродетель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добро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благодарность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щедрость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вежливость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Соедините противоположные друг другу качества.</a:t>
            </a:r>
            <a:endParaRPr lang="ru-RU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Проверьте себя</a:t>
            </a:r>
            <a:endParaRPr lang="ru-RU" sz="4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89050" y="4643438"/>
            <a:ext cx="785495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571472" y="1000108"/>
            <a:ext cx="3064424" cy="542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добродетель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добро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благодарность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щ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едрость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вежливость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5572132" y="1214422"/>
            <a:ext cx="3143272" cy="4840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жадность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неблагодарность</a:t>
            </a:r>
          </a:p>
          <a:p>
            <a:pPr algn="ctr"/>
            <a:r>
              <a:rPr lang="ru-RU" sz="3600" kern="10" dirty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</a:t>
            </a:r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рубость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зло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порок</a:t>
            </a:r>
            <a:endParaRPr lang="ru-RU" sz="3600" kern="1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40404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1464455"/>
            <a:ext cx="3152962" cy="378991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71800" y="2912071"/>
            <a:ext cx="4029389" cy="17313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44319" y="2780928"/>
            <a:ext cx="2071702" cy="1131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87824" y="1628800"/>
            <a:ext cx="3312368" cy="30146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347864" y="3912203"/>
            <a:ext cx="3152962" cy="2231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подчеркните одной чертой – качества добродетели и двумя чертами – качества порока: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39552" y="1484784"/>
            <a:ext cx="8219256" cy="47678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« Благодарность – самая малая из добродетелей, тогда как неблагодарность самый худший из пороков» Томас </a:t>
            </a:r>
            <a:r>
              <a:rPr lang="ru-RU" sz="32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Фуллер</a:t>
            </a:r>
            <a:endParaRPr lang="ru-RU" sz="3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«Вежливость – первая и самая приятная добродетель» Франсуа </a:t>
            </a:r>
            <a:r>
              <a:rPr lang="ru-RU" sz="32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Фенелон</a:t>
            </a:r>
            <a:endParaRPr lang="ru-RU" sz="3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«Любовь к родителям – основа всех добродетелей. Все, обладающие добродетелью, счастливы» Цицерон</a:t>
            </a:r>
          </a:p>
          <a:p>
            <a:pPr>
              <a:buFontTx/>
              <a:buChar char="-"/>
            </a:pPr>
            <a:r>
              <a:rPr lang="ru-RU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«Лживость – гнуснейший порок» Монтень</a:t>
            </a:r>
            <a:endParaRPr lang="ru-RU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04088"/>
            <a:ext cx="8334404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Проверьте себя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596" y="1340768"/>
            <a:ext cx="8229600" cy="4834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ru-RU" sz="3200" dirty="0" smtClean="0">
                <a:ln>
                  <a:solidFill>
                    <a:srgbClr val="04617B">
                      <a:lumMod val="50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« Благодарность – самая малая из добродетелей, тогда как неблагодарность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ru-RU" sz="3200" dirty="0" smtClean="0">
                <a:ln>
                  <a:solidFill>
                    <a:srgbClr val="04617B">
                      <a:lumMod val="50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самый худший из пороков» Томас </a:t>
            </a:r>
            <a:r>
              <a:rPr lang="ru-RU" sz="3200" dirty="0" err="1" smtClean="0">
                <a:ln>
                  <a:solidFill>
                    <a:srgbClr val="04617B">
                      <a:lumMod val="50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Фуллер</a:t>
            </a:r>
            <a:endParaRPr lang="ru-RU" sz="3200" dirty="0" smtClean="0">
              <a:ln>
                <a:solidFill>
                  <a:srgbClr val="04617B">
                    <a:lumMod val="50000"/>
                  </a:srgbClr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ru-RU" sz="3200" dirty="0" smtClean="0">
                <a:ln>
                  <a:solidFill>
                    <a:srgbClr val="04617B">
                      <a:lumMod val="50000"/>
                    </a:srgbClr>
                  </a:solidFill>
                </a:ln>
                <a:solidFill>
                  <a:srgbClr val="04617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- «Вежливость – первая и самая приятная добродетель» Франсуа </a:t>
            </a:r>
            <a:r>
              <a:rPr lang="ru-RU" sz="3200" dirty="0" err="1" smtClean="0">
                <a:ln>
                  <a:solidFill>
                    <a:srgbClr val="04617B">
                      <a:lumMod val="50000"/>
                    </a:srgbClr>
                  </a:solidFill>
                </a:ln>
                <a:solidFill>
                  <a:srgbClr val="04617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Фенелон</a:t>
            </a:r>
            <a:endParaRPr lang="ru-RU" sz="3200" dirty="0" smtClean="0">
              <a:ln>
                <a:solidFill>
                  <a:srgbClr val="04617B">
                    <a:lumMod val="50000"/>
                  </a:srgbClr>
                </a:solidFill>
              </a:ln>
              <a:solidFill>
                <a:srgbClr val="04617B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  <a:defRPr/>
            </a:pPr>
            <a:r>
              <a:rPr lang="ru-RU" sz="3200" dirty="0" smtClean="0">
                <a:ln>
                  <a:solidFill>
                    <a:srgbClr val="04617B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«Любовь к родителям – основа всех добродетелей. Все, обладающие добродетелью, счастливы» Цицерон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  <a:defRPr/>
            </a:pPr>
            <a:r>
              <a:rPr lang="ru-RU" sz="3200" dirty="0" smtClean="0">
                <a:ln>
                  <a:solidFill>
                    <a:srgbClr val="04617B">
                      <a:lumMod val="50000"/>
                    </a:srgb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«Лживость – гнуснейший порок» Монтень</a:t>
            </a:r>
            <a:endParaRPr lang="ru-RU" sz="3200" dirty="0">
              <a:ln>
                <a:solidFill>
                  <a:srgbClr val="04617B">
                    <a:lumMod val="50000"/>
                  </a:srgb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4342" y="1844824"/>
            <a:ext cx="250033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2066" y="2354254"/>
            <a:ext cx="278608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59711" y="2492896"/>
            <a:ext cx="271464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00100" y="3570319"/>
            <a:ext cx="207170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22984" y="4653136"/>
            <a:ext cx="164307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00100" y="6309320"/>
            <a:ext cx="18573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00100" y="6175022"/>
            <a:ext cx="1785950" cy="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C:\Documents and Settings\User\Рабочий стол\УРОК\добродетель и порок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3714752"/>
            <a:ext cx="2214578" cy="2468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1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2044824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Расскажите  родителям о том, что узнали на уроке.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Прочитайте учебник  с. 16 – 19</a:t>
            </a:r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00FF"/>
                </a:solidFill>
              </a:rPr>
              <a:t>** подготовьте рассказ о человеке, который может служить примером для подражания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69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93923"/>
              </p:ext>
            </p:extLst>
          </p:nvPr>
        </p:nvGraphicFramePr>
        <p:xfrm>
          <a:off x="683568" y="692697"/>
          <a:ext cx="7704856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127467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Положительные качества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Отрицательные качества</a:t>
                      </a:r>
                      <a:endParaRPr lang="ru-RU" sz="3200" dirty="0"/>
                    </a:p>
                  </a:txBody>
                  <a:tcPr/>
                </a:tc>
              </a:tr>
              <a:tr h="88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честность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лживость</a:t>
                      </a:r>
                      <a:endParaRPr lang="ru-RU" sz="4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щедрость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жадность</a:t>
                      </a:r>
                      <a:endParaRPr lang="ru-RU" sz="4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доброта</a:t>
                      </a:r>
                      <a:endParaRPr lang="ru-RU" sz="4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злость</a:t>
                      </a:r>
                      <a:endParaRPr lang="ru-RU" sz="4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трудолюбие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лень</a:t>
                      </a:r>
                      <a:endParaRPr lang="ru-RU" sz="4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скромность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наглость</a:t>
                      </a:r>
                      <a:endParaRPr lang="ru-RU" sz="4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8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369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http://www.tvzavr.ru/Podarok-dlya-samogo-slabogo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3712"/>
              </p:ext>
            </p:extLst>
          </p:nvPr>
        </p:nvGraphicFramePr>
        <p:xfrm>
          <a:off x="971600" y="692696"/>
          <a:ext cx="7416824" cy="4972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3384376"/>
              </a:tblGrid>
              <a:tr h="138936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Положительные качества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Отрицательные качества</a:t>
                      </a:r>
                      <a:endParaRPr lang="ru-RU" sz="3200" dirty="0"/>
                    </a:p>
                  </a:txBody>
                  <a:tcPr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честность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лживость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щедрость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жадность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доброта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злость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трудолюбие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лень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скромность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наглость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3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УРОК\семья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104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15816" y="1340768"/>
            <a:ext cx="5832648" cy="496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 i="1" dirty="0">
                <a:latin typeface="Monotype Corsiva" pitchFamily="66" charset="0"/>
              </a:rPr>
              <a:t>« Крошка сын 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 i="1" dirty="0">
                <a:latin typeface="Monotype Corsiva" pitchFamily="66" charset="0"/>
              </a:rPr>
              <a:t>к отцу </a:t>
            </a:r>
            <a:r>
              <a:rPr lang="ru-RU" sz="5400" b="1" i="1" dirty="0" smtClean="0">
                <a:latin typeface="Monotype Corsiva" pitchFamily="66" charset="0"/>
              </a:rPr>
              <a:t>пришёл</a:t>
            </a:r>
            <a:endParaRPr lang="ru-RU" sz="5400" b="1" i="1" dirty="0">
              <a:latin typeface="Monotype Corsiva" pitchFamily="66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 i="1" dirty="0">
                <a:latin typeface="Monotype Corsiva" pitchFamily="66" charset="0"/>
              </a:rPr>
              <a:t>И спросила кроха: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 i="1" dirty="0">
                <a:latin typeface="Monotype Corsiva" pitchFamily="66" charset="0"/>
              </a:rPr>
              <a:t>Что такое хорошо?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 i="1" dirty="0">
                <a:latin typeface="Monotype Corsiva" pitchFamily="66" charset="0"/>
              </a:rPr>
              <a:t>И что такое плохо?»</a:t>
            </a:r>
          </a:p>
        </p:txBody>
      </p:sp>
    </p:spTree>
    <p:extLst>
      <p:ext uri="{BB962C8B-B14F-4D97-AF65-F5344CB8AC3E}">
        <p14:creationId xmlns:p14="http://schemas.microsoft.com/office/powerpoint/2010/main" val="25079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5-tub-ru.yandex.net/i?id=89215534-0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685800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2/72/669/72669202_Myortvuye_zvyozduy_Wal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17" y="-891480"/>
            <a:ext cx="9218817" cy="80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992888" cy="37856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Однажды во время прилива принесло много морских звезд. Наступил отлив, и огромное количество их стало  высыхать на солнце.</a:t>
            </a:r>
          </a:p>
          <a:p>
            <a:pPr lvl="0"/>
            <a:r>
              <a:rPr lang="ru-RU" sz="2400" b="1" dirty="0"/>
              <a:t>Мальчик, гулявший по берегу, стал бросать звезды в море, чтобы они смогли продолжать свой жизненный путь.</a:t>
            </a:r>
          </a:p>
          <a:p>
            <a:pPr lvl="0"/>
            <a:r>
              <a:rPr lang="ru-RU" sz="2400" b="1" dirty="0"/>
              <a:t>К нему подошёл человек и спросил:</a:t>
            </a:r>
          </a:p>
          <a:p>
            <a:pPr lvl="0"/>
            <a:r>
              <a:rPr lang="ru-RU" sz="2400" b="1" dirty="0"/>
              <a:t>- Зачем ты это делаешь? Ведь ты не сможешь спасти всех этих существ, большинство из них всё равно погибнет!</a:t>
            </a:r>
          </a:p>
        </p:txBody>
      </p:sp>
    </p:spTree>
    <p:extLst>
      <p:ext uri="{BB962C8B-B14F-4D97-AF65-F5344CB8AC3E}">
        <p14:creationId xmlns:p14="http://schemas.microsoft.com/office/powerpoint/2010/main" val="16018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865036"/>
            <a:ext cx="88519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4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755650" y="714375"/>
            <a:ext cx="8064500" cy="393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Тема:</a:t>
            </a:r>
          </a:p>
          <a:p>
            <a:pPr algn="ctr"/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«Добродетель 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орок»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0072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 такое добродетель?</a:t>
            </a:r>
          </a:p>
          <a:p>
            <a:pPr>
              <a:buFont typeface="Arial" charset="0"/>
              <a:buChar char="•"/>
            </a:pPr>
            <a:r>
              <a:rPr lang="ru-RU" sz="4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чем понятие «добродетель» отличается от понятия «добро»?</a:t>
            </a:r>
            <a:endParaRPr lang="ru-RU" sz="4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УРОК\символы\i (6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14818"/>
            <a:ext cx="5715040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00039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  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                            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643446"/>
            <a:ext cx="7854696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571472" y="1071546"/>
            <a:ext cx="8286808" cy="5286412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endParaRPr lang="ru-RU" dirty="0" smtClean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04617B">
                    <a:lumMod val="50000"/>
                  </a:srgbClr>
                </a:solidFill>
              </a:rPr>
              <a:t>ДОБРОДЕТЕЛЬ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04617B">
                  <a:lumMod val="50000"/>
                </a:srgbClr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928662" y="1214422"/>
            <a:ext cx="4003378" cy="3006666"/>
          </a:xfrm>
          <a:prstGeom prst="sun">
            <a:avLst>
              <a:gd name="adj" fmla="val 13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ДЕЛАТЬ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195240" y="1214422"/>
            <a:ext cx="3663039" cy="2786082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ДОБРО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394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Поток</vt:lpstr>
      <vt:lpstr>1_Поток</vt:lpstr>
      <vt:lpstr>2_Поток</vt:lpstr>
      <vt:lpstr>3_Поток</vt:lpstr>
      <vt:lpstr>4_Поток</vt:lpstr>
      <vt:lpstr>1_Оформление по умолчанию</vt:lpstr>
      <vt:lpstr>5_Поток</vt:lpstr>
      <vt:lpstr>Учитель начальных классов  ГБОУ НОШ №992 Царева Наталья Александровна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                                         </vt:lpstr>
      <vt:lpstr>Презентация PowerPoint</vt:lpstr>
      <vt:lpstr>Презентация PowerPoint</vt:lpstr>
      <vt:lpstr>Презентация PowerPoint</vt:lpstr>
      <vt:lpstr>Гораций</vt:lpstr>
      <vt:lpstr>Презентация PowerPoint</vt:lpstr>
      <vt:lpstr>Соедините противоположные друг другу качества.</vt:lpstr>
      <vt:lpstr>Проверьте себя</vt:lpstr>
      <vt:lpstr>Найдите и подчеркните одной чертой – качества добродетели и двумя чертами – качества порока:</vt:lpstr>
      <vt:lpstr>Проверьте себя</vt:lpstr>
      <vt:lpstr>Домашнее задание</vt:lpstr>
      <vt:lpstr>Презентация PowerPoint</vt:lpstr>
    </vt:vector>
  </TitlesOfParts>
  <Company>ГОУ НОШ №992, г.Москва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О чем мы будем  говорить на уроке?</dc:title>
  <dc:creator>Царева Н А</dc:creator>
  <cp:lastModifiedBy>Царева Н А</cp:lastModifiedBy>
  <cp:revision>38</cp:revision>
  <dcterms:created xsi:type="dcterms:W3CDTF">2013-10-24T11:45:00Z</dcterms:created>
  <dcterms:modified xsi:type="dcterms:W3CDTF">2013-11-06T10:50:32Z</dcterms:modified>
</cp:coreProperties>
</file>