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64" r:id="rId2"/>
    <p:sldId id="256" r:id="rId3"/>
    <p:sldId id="262" r:id="rId4"/>
    <p:sldId id="257" r:id="rId5"/>
    <p:sldId id="261" r:id="rId6"/>
    <p:sldId id="258" r:id="rId7"/>
    <p:sldId id="260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/>
        </p:nvPicPr>
        <p:blipFill>
          <a:blip r:embed="rId6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ПОРЯДОК БУКВ В АЛФАВИТЕ.</a:t>
            </a:r>
            <a:b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</a:br>
            <a: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Большая (заглавная) </a:t>
            </a:r>
            <a:r>
              <a:rPr lang="ru-RU" b="1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буква.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Урок русского языка во втором классе «Школа 2100»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Составила Корчагина Ольга Даниловна МБОУ УСОШ № 2 им. </a:t>
            </a:r>
            <a:r>
              <a:rPr lang="ru-RU" dirty="0" err="1" smtClean="0">
                <a:solidFill>
                  <a:srgbClr val="0033CC"/>
                </a:solidFill>
              </a:rPr>
              <a:t>С.Ступакова</a:t>
            </a:r>
            <a:endParaRPr lang="ru-RU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4414" y="428604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Введение в новый раздел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71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На странице букваря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33 богатыря.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Мудрецов-богатырей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Знает каждый грамотей.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6116" y="1643050"/>
            <a:ext cx="2638428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357430"/>
            <a:ext cx="2071702" cy="15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90204"/>
            <a:ext cx="751687" cy="815279"/>
          </a:xfrm>
          <a:prstGeom prst="rect">
            <a:avLst/>
          </a:prstGeom>
          <a:noFill/>
        </p:spPr>
      </p:pic>
      <p:pic>
        <p:nvPicPr>
          <p:cNvPr id="12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904848" cy="904848"/>
          </a:xfrm>
          <a:prstGeom prst="rect">
            <a:avLst/>
          </a:prstGeom>
          <a:noFill/>
        </p:spPr>
      </p:pic>
      <p:pic>
        <p:nvPicPr>
          <p:cNvPr id="14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929066"/>
            <a:ext cx="785786" cy="785786"/>
          </a:xfrm>
          <a:prstGeom prst="rect">
            <a:avLst/>
          </a:prstGeom>
          <a:noFill/>
        </p:spPr>
      </p:pic>
      <p:pic>
        <p:nvPicPr>
          <p:cNvPr id="15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14950"/>
            <a:ext cx="762004" cy="762004"/>
          </a:xfrm>
          <a:prstGeom prst="rect">
            <a:avLst/>
          </a:prstGeom>
          <a:noFill/>
        </p:spPr>
      </p:pic>
      <p:pic>
        <p:nvPicPr>
          <p:cNvPr id="16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72170"/>
            <a:ext cx="1082223" cy="742676"/>
          </a:xfrm>
          <a:prstGeom prst="rect">
            <a:avLst/>
          </a:prstGeom>
          <a:noFill/>
        </p:spPr>
      </p:pic>
      <p:pic>
        <p:nvPicPr>
          <p:cNvPr id="17" name="Picture 10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005392"/>
            <a:ext cx="943771" cy="818721"/>
          </a:xfrm>
          <a:prstGeom prst="rect">
            <a:avLst/>
          </a:prstGeom>
          <a:noFill/>
        </p:spPr>
      </p:pic>
      <p:pic>
        <p:nvPicPr>
          <p:cNvPr id="18" name="Picture 10" descr="http://img0.liveinternet.ru/images/attach/c/3/77/769/77769754_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1857364"/>
            <a:ext cx="714412" cy="71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28662" y="5500702"/>
            <a:ext cx="7358114" cy="785818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ПРАВИЛЬНО ЛИ Я ЗАПИСАЛА АЛФАВИТ?</a:t>
            </a:r>
            <a:endParaRPr lang="ru-RU" sz="44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500042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Введение в новый раздел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6116" y="1643050"/>
            <a:ext cx="2638428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2786058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Я, Б, В, Г, Д, Е, Ё, Ж, З, И,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Й, К, М, Л, Н, О, П, Р, С, Т, У, Ф, Х, Ч, Ц, Ш, Щ, Ъ, Ь, Ы, Э, Ю, А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786058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0033CC"/>
                </a:solidFill>
              </a:rPr>
              <a:t>, Б, В, Г, Д, 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Ё</a:t>
            </a:r>
            <a:r>
              <a:rPr lang="ru-RU" sz="4000" b="1" dirty="0" smtClean="0">
                <a:solidFill>
                  <a:srgbClr val="0033CC"/>
                </a:solidFill>
              </a:rPr>
              <a:t>, Ж, З,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Й, К, Л, М, Н,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33CC"/>
                </a:solidFill>
              </a:rPr>
              <a:t>, П, Р, С, Т, </a:t>
            </a:r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0033CC"/>
                </a:solidFill>
              </a:rPr>
              <a:t>, Ф, Х, Ц, Ч, Ш, Щ, </a:t>
            </a:r>
            <a:r>
              <a:rPr lang="ru-RU" sz="4000" b="1" dirty="0" smtClean="0"/>
              <a:t>Ъ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Ы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/>
              <a:t>Ь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Ю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28662" y="5500702"/>
            <a:ext cx="7358114" cy="785818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АЛФАВИТ. ПОРЯДОК БУКВ В АЛФАВИТЕ</a:t>
            </a:r>
            <a:r>
              <a:rPr lang="ru-RU" sz="44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.</a:t>
            </a:r>
            <a:endParaRPr lang="ru-RU" sz="44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357430"/>
            <a:ext cx="2071702" cy="15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28794" y="1928802"/>
            <a:ext cx="5643602" cy="1071570"/>
          </a:xfrm>
          <a:prstGeom prst="roundRect">
            <a:avLst>
              <a:gd name="adj" fmla="val 28857"/>
            </a:avLst>
          </a:prstGeom>
          <a:solidFill>
            <a:srgbClr val="CCFFFF"/>
          </a:solidFill>
          <a:ln w="38100">
            <a:solidFill>
              <a:srgbClr val="0033C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Работа в группах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643314"/>
            <a:ext cx="550072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/>
              <a:t>Запишите ваши фамилии в алфавитном порядке</a:t>
            </a:r>
            <a:endParaRPr lang="ru-RU" sz="3600" b="1" dirty="0"/>
          </a:p>
        </p:txBody>
      </p:sp>
      <p:pic>
        <p:nvPicPr>
          <p:cNvPr id="2050" name="Picture 2" descr="http://maltzewa17.ru/wp-content/uploads/2013/05/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4429132"/>
            <a:ext cx="789031" cy="1049244"/>
          </a:xfrm>
          <a:prstGeom prst="rect">
            <a:avLst/>
          </a:prstGeom>
          <a:noFill/>
        </p:spPr>
      </p:pic>
      <p:sp>
        <p:nvSpPr>
          <p:cNvPr id="2052" name="AutoShape 4" descr="http://img1.liveinternet.ru/images/attach/c/4/82/20/82020067_large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mg-fotki.yandex.ru/get/4608/ladyo2004.233/0_5dc60_f937e00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643578"/>
            <a:ext cx="761972" cy="761972"/>
          </a:xfrm>
          <a:prstGeom prst="rect">
            <a:avLst/>
          </a:prstGeom>
          <a:noFill/>
        </p:spPr>
      </p:pic>
      <p:pic>
        <p:nvPicPr>
          <p:cNvPr id="2056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715016"/>
            <a:ext cx="1082223" cy="742676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46" y="3286124"/>
            <a:ext cx="1032059" cy="89531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Основной вопрос урока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785918" y="4572008"/>
            <a:ext cx="5715040" cy="1357322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ПОРЯДОК БУКВ В АЛФАВИТЕ.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Большая (заглавная) буква.</a:t>
            </a:r>
            <a:endParaRPr lang="ru-RU" sz="32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357166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Основной вопрос урока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1857364"/>
            <a:ext cx="7072362" cy="2214578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Как вы записали ваши фамилии?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С какой буквы? Почему?</a:t>
            </a:r>
            <a:endParaRPr lang="ru-RU" sz="4000" b="1" i="1" dirty="0">
              <a:solidFill>
                <a:srgbClr val="0033CC"/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166" y="3214686"/>
            <a:ext cx="2857520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лфавит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2143116"/>
            <a:ext cx="227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Ааа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   // 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143116"/>
            <a:ext cx="213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ла   //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214311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ра  //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026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72074"/>
            <a:ext cx="966001" cy="1047724"/>
          </a:xfrm>
          <a:prstGeom prst="rect">
            <a:avLst/>
          </a:prstGeom>
          <a:noFill/>
        </p:spPr>
      </p:pic>
      <p:pic>
        <p:nvPicPr>
          <p:cNvPr id="1028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72074"/>
            <a:ext cx="1190600" cy="119060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857760"/>
            <a:ext cx="1142976" cy="1142976"/>
          </a:xfrm>
          <a:prstGeom prst="rect">
            <a:avLst/>
          </a:prstGeom>
          <a:noFill/>
        </p:spPr>
      </p:pic>
      <p:pic>
        <p:nvPicPr>
          <p:cNvPr id="1032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143512"/>
            <a:ext cx="1047756" cy="104775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857356" y="1000108"/>
            <a:ext cx="5357850" cy="71438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ЧИСТОПИСАНИЕ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71934" y="3214686"/>
            <a:ext cx="2638428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азбука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72198" y="3214686"/>
            <a:ext cx="2638428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буква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pic>
        <p:nvPicPr>
          <p:cNvPr id="1034" name="Picture 10" descr="http://img0.liveinternet.ru/images/attach/c/3/77/769/77769754_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14390"/>
            <a:ext cx="1071602" cy="107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52" y="1071546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РАЗВИВАЕМ УМЕНИЯ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3071810"/>
            <a:ext cx="7072362" cy="1500198"/>
          </a:xfrm>
          <a:prstGeom prst="roundRect">
            <a:avLst>
              <a:gd name="adj" fmla="val 2885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Работаем по учебнику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С. 102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pic>
        <p:nvPicPr>
          <p:cNvPr id="4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143512"/>
            <a:ext cx="704320" cy="763905"/>
          </a:xfrm>
          <a:prstGeom prst="rect">
            <a:avLst/>
          </a:prstGeom>
          <a:noFill/>
        </p:spPr>
      </p:pic>
      <p:pic>
        <p:nvPicPr>
          <p:cNvPr id="5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868077" cy="868077"/>
          </a:xfrm>
          <a:prstGeom prst="rect">
            <a:avLst/>
          </a:prstGeom>
          <a:noFill/>
        </p:spPr>
      </p:pic>
      <p:pic>
        <p:nvPicPr>
          <p:cNvPr id="6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285992"/>
            <a:ext cx="833354" cy="833354"/>
          </a:xfrm>
          <a:prstGeom prst="rect">
            <a:avLst/>
          </a:prstGeom>
          <a:noFill/>
        </p:spPr>
      </p:pic>
      <p:pic>
        <p:nvPicPr>
          <p:cNvPr id="7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357826"/>
            <a:ext cx="763928" cy="763928"/>
          </a:xfrm>
          <a:prstGeom prst="rect">
            <a:avLst/>
          </a:prstGeom>
          <a:noFill/>
        </p:spPr>
      </p:pic>
      <p:pic>
        <p:nvPicPr>
          <p:cNvPr id="8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357430"/>
            <a:ext cx="1153661" cy="79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2976" y="1071522"/>
            <a:ext cx="750099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Сколько букв в современной русской азбуке?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А) 27      Б) 33       В)35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Сколько гласных букв в азбуке?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6        Б) 12       В) 10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Кто создал первую азбуку?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Кирилл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Мефодий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Б) Лев Толстой    В) А.С.Пушкин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Как называлась первая азбука?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глаголица  Б) кириллица    В) латиница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 С каких букв не бывает слов в русском языке?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     Б)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э,ф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 Какие гласные в определенных обстоятельствах  обозначают два звука?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о, и, у            Б) 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е, ё      В)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я, и, э, 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142852"/>
            <a:ext cx="7072362" cy="857232"/>
          </a:xfrm>
          <a:prstGeom prst="roundRect">
            <a:avLst>
              <a:gd name="adj" fmla="val 2885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ПРОВЕРЯЕМ ТО, ЧТО ЗНАЕМ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357290" y="928670"/>
            <a:ext cx="6349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33CC"/>
                </a:solidFill>
              </a:rPr>
              <a:t>Оцените свою работу на уроке</a:t>
            </a:r>
          </a:p>
        </p:txBody>
      </p:sp>
      <p:pic>
        <p:nvPicPr>
          <p:cNvPr id="33795" name="Picture 16" descr="http://www.imageup.ru/img81/65332619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314598" cy="19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8" descr="http://www.pogazam.ru/photos/25/1313696986.4701_m.jpg"/>
          <p:cNvPicPr>
            <a:picLocks noChangeAspect="1" noChangeArrowheads="1"/>
          </p:cNvPicPr>
          <p:nvPr/>
        </p:nvPicPr>
        <p:blipFill>
          <a:blip r:embed="rId3"/>
          <a:srcRect t="21249" b="2966"/>
          <a:stretch>
            <a:fillRect/>
          </a:stretch>
        </p:blipFill>
        <p:spPr bwMode="auto">
          <a:xfrm>
            <a:off x="6429388" y="1714488"/>
            <a:ext cx="2294495" cy="19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0" descr="http://www.vmdaily.ru/photo/old_large/111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86256"/>
            <a:ext cx="2285995" cy="180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2" descr="http://i55.beon.ru/37/84/1328437/37/40022337/img_46227058_65_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256"/>
            <a:ext cx="2300430" cy="19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http://sevelina.ru/images/uploads/2011/01/706502567_19514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1643063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115</TotalTime>
  <Words>393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презентация6</vt:lpstr>
      <vt:lpstr>ПОРЯДОК БУКВ В АЛФАВИТЕ. Большая (заглавная) буква.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2014-01-12T16:46:06Z</dcterms:created>
  <dcterms:modified xsi:type="dcterms:W3CDTF">2014-02-15T16:18:14Z</dcterms:modified>
</cp:coreProperties>
</file>