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</p:sldMasterIdLst>
  <p:sldIdLst>
    <p:sldId id="269" r:id="rId5"/>
    <p:sldId id="257" r:id="rId6"/>
    <p:sldId id="267" r:id="rId7"/>
    <p:sldId id="260" r:id="rId8"/>
    <p:sldId id="261" r:id="rId9"/>
    <p:sldId id="262" r:id="rId10"/>
    <p:sldId id="258" r:id="rId11"/>
    <p:sldId id="264" r:id="rId12"/>
    <p:sldId id="263" r:id="rId13"/>
    <p:sldId id="268" r:id="rId14"/>
    <p:sldId id="266" r:id="rId15"/>
    <p:sldId id="26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7355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6325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81977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C279-F490-48AF-9635-5AEEABCD8F1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9530643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06411-0D5F-414B-8EB7-56775F71123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5261761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6F412-7552-41E3-B4B5-3776C79F5FF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3099637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DBDF0-8D37-4E63-A239-93F3727F165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4236974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EA292-5351-4D70-A20E-76E161CA89A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1454396"/>
      </p:ext>
    </p:extLst>
  </p:cSld>
  <p:clrMapOvr>
    <a:masterClrMapping/>
  </p:clrMapOvr>
  <p:transition advClick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188A0-372B-46A6-BD6C-063CB33E9F3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4964136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75ECEA-1E38-48DC-9D3C-3320254D177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2887158"/>
      </p:ext>
    </p:extLst>
  </p:cSld>
  <p:clrMapOvr>
    <a:masterClrMapping/>
  </p:clrMapOvr>
  <p:transition advClick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8BE37-80C0-495D-91F8-548C917466C6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0780993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1275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DC577-CB70-40C5-85B4-8B7F8BCB64CA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7226566"/>
      </p:ext>
    </p:extLst>
  </p:cSld>
  <p:clrMapOvr>
    <a:masterClrMapping/>
  </p:clrMapOvr>
  <p:transition advClick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53739-7974-4803-A0AD-30E1A9D5D330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4056648"/>
      </p:ext>
    </p:extLst>
  </p:cSld>
  <p:clrMapOvr>
    <a:masterClrMapping/>
  </p:clrMapOvr>
  <p:transition advClick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3CD88-B03C-460F-BFB2-22DBA7E25F4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9586165"/>
      </p:ext>
    </p:extLst>
  </p:cSld>
  <p:clrMapOvr>
    <a:masterClrMapping/>
  </p:clrMapOvr>
  <p:transition advClick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F26BB-FF99-43D6-8D9F-79290B33BC1E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8771570"/>
      </p:ext>
    </p:extLst>
  </p:cSld>
  <p:clrMapOvr>
    <a:masterClrMapping/>
  </p:clrMapOvr>
  <p:transition advClick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615D9-64DB-48E6-B52B-3B3FA6AB241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077911"/>
      </p:ext>
    </p:extLst>
  </p:cSld>
  <p:clrMapOvr>
    <a:masterClrMapping/>
  </p:clrMapOvr>
  <p:transition advClick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A2276-7BDF-40F0-9FA0-7B65AE6C9B1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5109170"/>
      </p:ext>
    </p:extLst>
  </p:cSld>
  <p:clrMapOvr>
    <a:masterClrMapping/>
  </p:clrMapOvr>
  <p:transition advClick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ED4DD7-F658-4B05-B95B-A35A19A35F25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5092300"/>
      </p:ext>
    </p:extLst>
  </p:cSld>
  <p:clrMapOvr>
    <a:masterClrMapping/>
  </p:clrMapOvr>
  <p:transition advClick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B988E-C55E-495A-BE9B-14670DEAA41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5389249"/>
      </p:ext>
    </p:extLst>
  </p:cSld>
  <p:clrMapOvr>
    <a:masterClrMapping/>
  </p:clrMapOvr>
  <p:transition advClick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C2505-2833-4F92-9185-B84408DF9EC9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3660246"/>
      </p:ext>
    </p:extLst>
  </p:cSld>
  <p:clrMapOvr>
    <a:masterClrMapping/>
  </p:clrMapOvr>
  <p:transition advClick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26DC99-F1FE-4E47-B494-F0E20C435A1F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67317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66139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ABBBC-0CD9-4111-BE53-B1F4403D5F64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5811769"/>
      </p:ext>
    </p:extLst>
  </p:cSld>
  <p:clrMapOvr>
    <a:masterClrMapping/>
  </p:clrMapOvr>
  <p:transition advClick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71796-7E3F-4171-A4F3-959B9836E03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4166854"/>
      </p:ext>
    </p:extLst>
  </p:cSld>
  <p:clrMapOvr>
    <a:masterClrMapping/>
  </p:clrMapOvr>
  <p:transition advClick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91AF72-C57F-4150-8615-8FC6A681AD9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9035749"/>
      </p:ext>
    </p:extLst>
  </p:cSld>
  <p:clrMapOvr>
    <a:masterClrMapping/>
  </p:clrMapOvr>
  <p:transition advClick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FFD20E-371D-4CB4-9EC3-EB4D8777C92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8876737"/>
      </p:ext>
    </p:extLst>
  </p:cSld>
  <p:clrMapOvr>
    <a:masterClrMapping/>
  </p:clrMapOvr>
  <p:transition advClick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630300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816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7336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6966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0787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86620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525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39C054-00BC-4AEF-AF23-698FD77A5EC3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2186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advClick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E7AF79D-0008-4AF8-A152-BCD1DB9B7FD1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301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Click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E72C1D7-5BF4-495E-9827-1DB16ACE83B5}" type="datetimeFigureOut">
              <a:rPr lang="ru-RU" smtClean="0"/>
              <a:pPr/>
              <a:t>05.01.2014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A63C1C3-AC08-4961-9A0D-CFC660B566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4" Type="http://schemas.openxmlformats.org/officeDocument/2006/relationships/slide" Target="slid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836712"/>
            <a:ext cx="71287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Урок обучения грамоте № </a:t>
            </a:r>
          </a:p>
          <a:p>
            <a:r>
              <a:rPr lang="ru-RU" dirty="0" smtClean="0"/>
              <a:t>Класс:</a:t>
            </a:r>
          </a:p>
          <a:p>
            <a:r>
              <a:rPr lang="ru-RU" dirty="0" smtClean="0"/>
              <a:t>Тема урока:  </a:t>
            </a:r>
          </a:p>
          <a:p>
            <a:r>
              <a:rPr lang="ru-RU" dirty="0"/>
              <a:t>Цели:</a:t>
            </a:r>
          </a:p>
          <a:p>
            <a:r>
              <a:rPr lang="ru-RU" dirty="0"/>
              <a:t>УУД</a:t>
            </a:r>
            <a:r>
              <a:rPr lang="ru-RU" dirty="0" smtClean="0"/>
              <a:t>:</a:t>
            </a:r>
          </a:p>
          <a:p>
            <a:r>
              <a:rPr lang="ru-RU" dirty="0" smtClean="0"/>
              <a:t>Тип урока: Изучение нового материала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Классный руководитель: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8529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196752"/>
            <a:ext cx="79928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latin typeface="+mj-lt"/>
              </a:rPr>
              <a:t>Сочетание Ш</a:t>
            </a:r>
            <a:r>
              <a:rPr lang="ru-RU" sz="6600" b="1" dirty="0" smtClean="0">
                <a:solidFill>
                  <a:srgbClr val="FF0000"/>
                </a:solidFill>
                <a:latin typeface="+mj-lt"/>
              </a:rPr>
              <a:t>И</a:t>
            </a:r>
            <a:r>
              <a:rPr lang="ru-RU" sz="6600" b="1" dirty="0" smtClean="0">
                <a:latin typeface="+mj-lt"/>
              </a:rPr>
              <a:t>  пиши с буквой </a:t>
            </a:r>
            <a:r>
              <a:rPr lang="ru-RU" sz="6600" b="1" dirty="0" smtClean="0">
                <a:solidFill>
                  <a:srgbClr val="FF0000"/>
                </a:solidFill>
                <a:latin typeface="+mj-lt"/>
              </a:rPr>
              <a:t>И</a:t>
            </a:r>
            <a:r>
              <a:rPr lang="ru-RU" sz="6600" b="1" dirty="0" smtClean="0">
                <a:latin typeface="+mj-lt"/>
              </a:rPr>
              <a:t> !</a:t>
            </a:r>
            <a:endParaRPr lang="ru-RU" sz="6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57786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Line 4"/>
          <p:cNvSpPr>
            <a:spLocks noChangeShapeType="1"/>
          </p:cNvSpPr>
          <p:nvPr/>
        </p:nvSpPr>
        <p:spPr bwMode="auto">
          <a:xfrm>
            <a:off x="468313" y="476250"/>
            <a:ext cx="828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98309" name="Picture 5" descr="411979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446" r="47881"/>
          <a:stretch>
            <a:fillRect/>
          </a:stretch>
        </p:blipFill>
        <p:spPr bwMode="auto">
          <a:xfrm>
            <a:off x="1547813" y="549275"/>
            <a:ext cx="5132387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310" name="Line 6"/>
          <p:cNvSpPr>
            <a:spLocks noChangeShapeType="1"/>
          </p:cNvSpPr>
          <p:nvPr/>
        </p:nvSpPr>
        <p:spPr bwMode="auto">
          <a:xfrm>
            <a:off x="539750" y="2349500"/>
            <a:ext cx="8280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8311" name="Line 7"/>
          <p:cNvSpPr>
            <a:spLocks noChangeShapeType="1"/>
          </p:cNvSpPr>
          <p:nvPr/>
        </p:nvSpPr>
        <p:spPr bwMode="auto">
          <a:xfrm>
            <a:off x="468313" y="4149725"/>
            <a:ext cx="8280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8312" name="Line 8"/>
          <p:cNvSpPr>
            <a:spLocks noChangeShapeType="1"/>
          </p:cNvSpPr>
          <p:nvPr/>
        </p:nvSpPr>
        <p:spPr bwMode="auto">
          <a:xfrm>
            <a:off x="468313" y="5949950"/>
            <a:ext cx="828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8307" name="AutoShape 3"/>
          <p:cNvSpPr>
            <a:spLocks noChangeArrowheads="1"/>
          </p:cNvSpPr>
          <p:nvPr/>
        </p:nvSpPr>
        <p:spPr bwMode="auto">
          <a:xfrm>
            <a:off x="1908175" y="1844675"/>
            <a:ext cx="357188" cy="358775"/>
          </a:xfrm>
          <a:prstGeom prst="star8">
            <a:avLst>
              <a:gd name="adj" fmla="val 3825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98306" name="Picture 2" descr="karanda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9791666" flipV="1">
            <a:off x="6443663" y="4581525"/>
            <a:ext cx="1944687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8313" name="AutoShape 9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6165850"/>
            <a:ext cx="576262" cy="503238"/>
          </a:xfrm>
          <a:prstGeom prst="actionButtonHom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8314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524750" y="6165850"/>
            <a:ext cx="576263" cy="503238"/>
          </a:xfrm>
          <a:prstGeom prst="actionButtonReturn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0289261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8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68178E-6 L -0.4842 -0.435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19" y="-218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42 -0.43594 C -0.4783 -0.4445 -0.47239 -0.45306 -0.46354 -0.46346 C -0.45468 -0.47387 -0.4401 -0.48867 -0.43073 -0.49815 C -0.42135 -0.50764 -0.41528 -0.51527 -0.40746 -0.51989 C -0.39965 -0.52452 -0.39149 -0.52475 -0.3842 -0.52544 C -0.37691 -0.52614 -0.36944 -0.52752 -0.36354 -0.52359 C -0.35764 -0.51966 -0.35139 -0.5111 -0.34861 -0.50162 C -0.34583 -0.49214 -0.34479 -0.4815 -0.34722 -0.46693 C -0.34965 -0.45236 -0.35538 -0.43941 -0.36354 -0.4142 C -0.3717 -0.38899 -0.38298 -0.3587 -0.39653 -0.31568 C -0.41007 -0.27267 -0.42864 -0.20722 -0.44444 -0.1568 C -0.46024 -0.10639 -0.4809 -0.04348 -0.49097 -0.01272 C -0.50104 0.01804 -0.50156 0.01595 -0.50468 0.02752 C -0.50781 0.03908 -0.50955 0.04787 -0.51024 0.05666 C -0.51093 0.06545 -0.51024 0.07331 -0.50885 0.08048 C -0.50746 0.08765 -0.50555 0.09482 -0.50191 0.10037 C -0.49826 0.10592 -0.49479 0.1117 -0.48698 0.11332 C -0.47916 0.11494 -0.46545 0.11471 -0.45538 0.10962 C -0.44531 0.10453 -0.44045 0.09875 -0.42656 0.08233 C -0.41267 0.06591 -0.38993 0.03908 -0.37187 0.0111 C -0.35382 -0.01689 -0.3342 -0.05435 -0.3184 -0.08557 C -0.3026 -0.11679 -0.29045 -0.14154 -0.27725 -0.17692 C -0.26406 -0.21231 -0.25208 -0.25625 -0.23889 -0.29741 C -0.22569 -0.33858 -0.21093 -0.38414 -0.19791 -0.42322 C -0.18489 -0.46231 -0.16597 -0.51897 -0.16093 -0.53261 C -0.1559 -0.54626 -0.15903 -0.53146 -0.16771 -0.50532 C -0.17639 -0.47919 -0.19896 -0.41744 -0.21284 -0.37581 C -0.22673 -0.33418 -0.23906 -0.29325 -0.25121 -0.25532 C -0.26337 -0.21739 -0.27413 -0.1834 -0.28559 -0.14778 C -0.29705 -0.11217 -0.31093 -0.07077 -0.31979 -0.04186 C -0.32864 -0.01295 -0.33507 0.00717 -0.33889 0.02567 C -0.34271 0.04417 -0.3434 0.05689 -0.34305 0.06938 C -0.34271 0.08187 -0.34045 0.09297 -0.33628 0.10037 C -0.33212 0.10777 -0.32587 0.1117 -0.3184 0.11332 C -0.31093 0.11494 -0.30278 0.11702 -0.29097 0.10962 C -0.27916 0.10222 -0.26319 0.08903 -0.24722 0.06938 C -0.23125 0.04972 -0.21319 0.02197 -0.19514 -0.00902 C -0.17708 -0.04001 -0.15607 -0.08095 -0.13889 -0.11656 C -0.1217 -0.15218 -0.10746 -0.18062 -0.09236 -0.22248 C -0.07725 -0.26434 -0.06163 -0.32702 -0.04861 -0.36841 C -0.03559 -0.40981 -0.02291 -0.44334 -0.01423 -0.47063 C -0.00555 -0.49792 0.0007 -0.52452 0.00347 -0.53261 C 0.00625 -0.54071 0.00677 -0.53631 0.00209 -0.51989 C -0.0026 -0.50347 -0.01493 -0.46601 -0.02517 -0.43409 C -0.03541 -0.40218 -0.04896 -0.36147 -0.05955 -0.3284 C -0.07014 -0.29533 -0.07725 -0.26735 -0.08819 -0.2352 C -0.09913 -0.20306 -0.1151 -0.16675 -0.12517 -0.13483 C -0.13524 -0.10292 -0.1401 -0.07262 -0.14861 -0.04371 C -0.15712 -0.0148 -0.16909 0.01619 -0.17587 0.03839 C -0.18264 0.06059 -0.18941 0.07701 -0.18958 0.0895 C -0.18975 0.10199 -0.18298 0.10846 -0.17725 0.11332 C -0.17153 0.11817 -0.16319 0.12164 -0.15538 0.11864 C -0.14757 0.11563 -0.13993 0.10407 -0.13073 0.09505 C -0.12153 0.08603 -0.10868 0.07308 -0.10052 0.06406 C -0.09236 0.05504 -0.08698 0.04764 -0.08142 0.04024 " pathEditMode="relative" rAng="0" ptsTypes="aaaaaaaaaaaaaaaaaaaaaaaaaaaaaaaaaaaaaaaaaaaaaaaaaaaaaaA">
                                      <p:cBhvr>
                                        <p:cTn id="10" dur="11000" fill="hold"/>
                                        <p:tgtEl>
                                          <p:spTgt spid="983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12" y="223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30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35"/>
            <a:ext cx="3009935" cy="4104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657105"/>
            <a:ext cx="3784440" cy="2825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88024" y="5013176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9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061" y="3645024"/>
            <a:ext cx="2236787" cy="251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 descr="41197919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7997" t="47801" r="8055"/>
          <a:stretch/>
        </p:blipFill>
        <p:spPr bwMode="auto">
          <a:xfrm>
            <a:off x="5652120" y="3791099"/>
            <a:ext cx="2328862" cy="2371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 стрелкой 6"/>
          <p:cNvCxnSpPr/>
          <p:nvPr/>
        </p:nvCxnSpPr>
        <p:spPr>
          <a:xfrm flipV="1">
            <a:off x="4139952" y="3482820"/>
            <a:ext cx="2676599" cy="10263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2483768" y="3068960"/>
            <a:ext cx="3444205" cy="245181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1029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1"/>
            <a:ext cx="8928992" cy="674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692696"/>
            <a:ext cx="75608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Школьник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в школу собирался,</a:t>
            </a:r>
          </a:p>
          <a:p>
            <a:pPr>
              <a:lnSpc>
                <a:spcPct val="200000"/>
              </a:lnSpc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Потеплее одевался.</a:t>
            </a:r>
          </a:p>
          <a:p>
            <a:pPr>
              <a:lnSpc>
                <a:spcPct val="200000"/>
              </a:lnSpc>
            </a:pPr>
            <a:r>
              <a:rPr lang="ru-RU" sz="40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Шубу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шапку, шарф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надел,</a:t>
            </a:r>
          </a:p>
          <a:p>
            <a:pPr>
              <a:lnSpc>
                <a:spcPct val="200000"/>
              </a:lnSpc>
            </a:pP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Шёл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школы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и вспотел.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5265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Line 4"/>
          <p:cNvSpPr>
            <a:spLocks noChangeShapeType="1"/>
          </p:cNvSpPr>
          <p:nvPr/>
        </p:nvSpPr>
        <p:spPr bwMode="auto">
          <a:xfrm>
            <a:off x="468313" y="476250"/>
            <a:ext cx="828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97285" name="Picture 5" descr="411979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8112" t="69016" r="11966"/>
          <a:stretch>
            <a:fillRect/>
          </a:stretch>
        </p:blipFill>
        <p:spPr bwMode="auto">
          <a:xfrm>
            <a:off x="2555875" y="4005263"/>
            <a:ext cx="3455988" cy="217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6" name="Line 6"/>
          <p:cNvSpPr>
            <a:spLocks noChangeShapeType="1"/>
          </p:cNvSpPr>
          <p:nvPr/>
        </p:nvSpPr>
        <p:spPr bwMode="auto">
          <a:xfrm>
            <a:off x="468313" y="2205038"/>
            <a:ext cx="8280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7287" name="Line 7"/>
          <p:cNvSpPr>
            <a:spLocks noChangeShapeType="1"/>
          </p:cNvSpPr>
          <p:nvPr/>
        </p:nvSpPr>
        <p:spPr bwMode="auto">
          <a:xfrm>
            <a:off x="250825" y="6092825"/>
            <a:ext cx="828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7288" name="Line 8"/>
          <p:cNvSpPr>
            <a:spLocks noChangeShapeType="1"/>
          </p:cNvSpPr>
          <p:nvPr/>
        </p:nvSpPr>
        <p:spPr bwMode="auto">
          <a:xfrm>
            <a:off x="395288" y="4005263"/>
            <a:ext cx="8280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7283" name="AutoShape 3"/>
          <p:cNvSpPr>
            <a:spLocks noChangeArrowheads="1"/>
          </p:cNvSpPr>
          <p:nvPr/>
        </p:nvSpPr>
        <p:spPr bwMode="auto">
          <a:xfrm>
            <a:off x="3348038" y="3933825"/>
            <a:ext cx="357187" cy="358775"/>
          </a:xfrm>
          <a:prstGeom prst="star8">
            <a:avLst>
              <a:gd name="adj" fmla="val 3825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7289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8350" y="6165850"/>
            <a:ext cx="576263" cy="503238"/>
          </a:xfrm>
          <a:prstGeom prst="actionButtonHom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7290" name="AutoShape 10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524750" y="6165850"/>
            <a:ext cx="576263" cy="503238"/>
          </a:xfrm>
          <a:prstGeom prst="actionButtonReturn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pic>
        <p:nvPicPr>
          <p:cNvPr id="97282" name="Picture 2" descr="karanda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9809954" flipV="1">
            <a:off x="6443663" y="4508500"/>
            <a:ext cx="1944687" cy="51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7018063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7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68178E-6 L -0.32674 -0.1315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37" y="-65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2674 -0.13159 C -0.33733 -0.09759 -0.34792 -0.0636 -0.35677 -0.03677 C -0.36563 -0.00994 -0.37223 0.00624 -0.38021 0.02891 C -0.3882 0.05157 -0.4007 0.0821 -0.40487 0.10014 C -0.40903 0.11818 -0.40643 0.12789 -0.40487 0.13668 C -0.4033 0.14547 -0.39966 0.14917 -0.39514 0.1531 C -0.39063 0.15703 -0.38386 0.16096 -0.37743 0.16027 C -0.37101 0.15957 -0.36667 0.15865 -0.35677 0.1494 C -0.34688 0.14015 -0.33108 0.12211 -0.31841 0.10546 C -0.30573 0.08881 -0.29167 0.06753 -0.28021 0.04903 C -0.26875 0.03053 -0.25816 0.01295 -0.25 -0.00578 C -0.24184 -0.02451 -0.23768 -0.04255 -0.23073 -0.06406 C -0.22379 -0.08557 -0.21129 -0.12766 -0.20886 -0.13529 C -0.20643 -0.14292 -0.20886 -0.13228 -0.2158 -0.10985 C -0.22275 -0.08742 -0.23924 -0.03215 -0.25 -0.00023 C -0.26077 0.03168 -0.27431 0.06036 -0.28021 0.08187 C -0.28612 0.10338 -0.28629 0.11702 -0.28559 0.12928 C -0.2849 0.14154 -0.28386 0.15102 -0.27605 0.15495 C -0.26823 0.15888 -0.25226 0.16096 -0.23907 0.1531 C -0.22587 0.14524 -0.21129 0.12627 -0.19653 0.10731 C -0.18177 0.08834 -0.16233 0.06105 -0.15 0.03978 C -0.13768 0.0185 -0.13056 -1.20259E-7 -0.12257 -0.02035 C -0.11459 -0.0407 -0.10782 -0.06314 -0.10209 -0.08233 C -0.09636 -0.10153 -0.09063 -0.1302 -0.08837 -0.13529 C -0.08612 -0.14038 -0.08177 -0.13529 -0.08837 -0.11332 C -0.09497 -0.09135 -0.11737 -0.03469 -0.12813 -0.00393 C -0.13889 0.02683 -0.14636 0.04995 -0.15278 0.071 C -0.15921 0.09204 -0.16563 0.10846 -0.1665 0.12188 C -0.16737 0.13529 -0.16164 0.1457 -0.15816 0.15125 C -0.15469 0.1568 -0.15087 0.15564 -0.14584 0.15495 C -0.1408 0.15426 -0.13351 0.15079 -0.12813 0.14755 C -0.12275 0.14431 -0.11893 0.14061 -0.11302 0.13483 C -0.10712 0.12905 -0.09983 0.1198 -0.09254 0.11286 C -0.08525 0.10592 -0.07726 0.09968 -0.0691 0.09274 " pathEditMode="relative" rAng="0" ptsTypes="aaaaaaaaaaaaaaaaaaaaaaaaaaaaaaaaaa">
                                      <p:cBhvr>
                                        <p:cTn id="10" dur="8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7" y="140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28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530" y="83225"/>
            <a:ext cx="8928992" cy="6741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692696"/>
            <a:ext cx="7560840" cy="1135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65262"/>
            <a:ext cx="6336704" cy="47314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7504" y="476672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Пальчиковая гимнастика «Замок»</a:t>
            </a:r>
            <a:endParaRPr lang="ru-RU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74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Правильно сиди при письме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268760"/>
            <a:ext cx="4738905" cy="233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94457" y="3429000"/>
            <a:ext cx="84249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Держи правильно ручку, соблюдай наклон Прописи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121934"/>
            <a:ext cx="2508870" cy="247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0000"/>
          <a:stretch/>
        </p:blipFill>
        <p:spPr bwMode="auto">
          <a:xfrm>
            <a:off x="491034" y="4457452"/>
            <a:ext cx="3595032" cy="21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10495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841223">
            <a:off x="352304" y="312384"/>
            <a:ext cx="2372097" cy="1786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00687" y="1124744"/>
            <a:ext cx="648072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3800" b="1" dirty="0" smtClean="0">
                <a:latin typeface="Times New Roman" pitchFamily="18" charset="0"/>
                <a:cs typeface="Times New Roman" pitchFamily="18" charset="0"/>
              </a:rPr>
              <a:t>шашки</a:t>
            </a:r>
            <a:endParaRPr lang="ru-RU" sz="1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ый треугольник 2"/>
          <p:cNvSpPr/>
          <p:nvPr/>
        </p:nvSpPr>
        <p:spPr>
          <a:xfrm>
            <a:off x="755576" y="3861048"/>
            <a:ext cx="2808312" cy="1368152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>
            <a:off x="755576" y="3861048"/>
            <a:ext cx="2808312" cy="1368152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563888" y="3861048"/>
            <a:ext cx="1440160" cy="13681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004048" y="3496995"/>
            <a:ext cx="0" cy="20922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ый треугольник 8"/>
          <p:cNvSpPr/>
          <p:nvPr/>
        </p:nvSpPr>
        <p:spPr>
          <a:xfrm>
            <a:off x="5004048" y="3861048"/>
            <a:ext cx="2808312" cy="1368152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ый треугольник 9"/>
          <p:cNvSpPr/>
          <p:nvPr/>
        </p:nvSpPr>
        <p:spPr>
          <a:xfrm rot="10800000">
            <a:off x="5030936" y="3839889"/>
            <a:ext cx="2808312" cy="1368152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2339752" y="3212976"/>
            <a:ext cx="648072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Прямоугольный треугольник 12"/>
          <p:cNvSpPr/>
          <p:nvPr/>
        </p:nvSpPr>
        <p:spPr>
          <a:xfrm>
            <a:off x="745331" y="3813583"/>
            <a:ext cx="2808312" cy="1368152"/>
          </a:xfrm>
          <a:prstGeom prst="rtTriangl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ый треугольник 13"/>
          <p:cNvSpPr/>
          <p:nvPr/>
        </p:nvSpPr>
        <p:spPr>
          <a:xfrm rot="10800000">
            <a:off x="745331" y="3813583"/>
            <a:ext cx="2808312" cy="1368152"/>
          </a:xfrm>
          <a:prstGeom prst="rt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537073" y="3859041"/>
            <a:ext cx="1440160" cy="136815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/>
          <p:cNvSpPr/>
          <p:nvPr/>
        </p:nvSpPr>
        <p:spPr>
          <a:xfrm>
            <a:off x="5020692" y="3883322"/>
            <a:ext cx="2808312" cy="1368152"/>
          </a:xfrm>
          <a:prstGeom prst="rt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ый треугольник 17"/>
          <p:cNvSpPr/>
          <p:nvPr/>
        </p:nvSpPr>
        <p:spPr>
          <a:xfrm rot="10800000">
            <a:off x="5077284" y="3839889"/>
            <a:ext cx="2808312" cy="1368152"/>
          </a:xfrm>
          <a:prstGeom prst="rtTriangl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75656" y="5733256"/>
            <a:ext cx="6120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ea typeface="Adobe Kaiti Std R" pitchFamily="18" charset="-128"/>
                <a:cs typeface="Times New Roman" pitchFamily="18" charset="0"/>
              </a:rPr>
              <a:t>5 б., 5 </a:t>
            </a:r>
            <a:r>
              <a:rPr lang="ru-RU" sz="4800" b="1" dirty="0" err="1" smtClean="0">
                <a:latin typeface="Times New Roman" pitchFamily="18" charset="0"/>
                <a:ea typeface="Adobe Kaiti Std R" pitchFamily="18" charset="-128"/>
                <a:cs typeface="Times New Roman" pitchFamily="18" charset="0"/>
              </a:rPr>
              <a:t>зв</a:t>
            </a:r>
            <a:r>
              <a:rPr lang="ru-RU" sz="4800" b="1" dirty="0" smtClean="0">
                <a:latin typeface="Times New Roman" pitchFamily="18" charset="0"/>
                <a:ea typeface="Adobe Kaiti Std R" pitchFamily="18" charset="-128"/>
                <a:cs typeface="Times New Roman" pitchFamily="18" charset="0"/>
              </a:rPr>
              <a:t>.</a:t>
            </a:r>
            <a:endParaRPr lang="ru-RU" sz="4800" b="1" dirty="0">
              <a:latin typeface="Times New Roman" pitchFamily="18" charset="0"/>
              <a:ea typeface="Adobe Kaiti Std R" pitchFamily="18" charset="-128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42907" y="270967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Слого</a:t>
            </a:r>
            <a:r>
              <a:rPr lang="ru-RU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-звуковой анализ</a:t>
            </a:r>
            <a:endParaRPr lang="ru-RU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309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04664"/>
            <a:ext cx="4868683" cy="2531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63298" y="2310993"/>
            <a:ext cx="518457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500" b="1" spc="600" dirty="0" smtClean="0">
                <a:latin typeface="Times New Roman" pitchFamily="18" charset="0"/>
                <a:cs typeface="Times New Roman" pitchFamily="18" charset="0"/>
              </a:rPr>
              <a:t>шило</a:t>
            </a:r>
            <a:endParaRPr lang="ru-RU" sz="11500" b="1" spc="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04189" y="3861048"/>
            <a:ext cx="1851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886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  <a:latin typeface="Adobe Gothic Std B" pitchFamily="34" charset="-128"/>
                <a:ea typeface="Adobe Gothic Std B" pitchFamily="34" charset="-128"/>
              </a:rPr>
              <a:t>СТРАНА</a:t>
            </a:r>
            <a:br>
              <a:rPr lang="ru-RU" sz="4800" b="1" dirty="0" smtClean="0">
                <a:solidFill>
                  <a:srgbClr val="C00000"/>
                </a:solidFill>
                <a:latin typeface="Adobe Gothic Std B" pitchFamily="34" charset="-128"/>
                <a:ea typeface="Adobe Gothic Std B" pitchFamily="34" charset="-128"/>
              </a:rPr>
            </a:br>
            <a:r>
              <a:rPr lang="ru-RU" sz="4800" b="1" dirty="0" smtClean="0">
                <a:solidFill>
                  <a:srgbClr val="C00000"/>
                </a:solidFill>
                <a:latin typeface="Adobe Gothic Std B" pitchFamily="34" charset="-128"/>
                <a:ea typeface="Adobe Gothic Std B" pitchFamily="34" charset="-128"/>
              </a:rPr>
              <a:t>АЗБУКОВЕДЕНИЯ</a:t>
            </a:r>
            <a:endParaRPr lang="ru-RU" sz="4800" b="1" dirty="0">
              <a:solidFill>
                <a:srgbClr val="C00000"/>
              </a:solidFill>
              <a:latin typeface="Adobe Gothic Std B" pitchFamily="34" charset="-128"/>
              <a:ea typeface="Adobe Gothic Std B" pitchFamily="34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2348880"/>
            <a:ext cx="3369974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48880"/>
            <a:ext cx="3878163" cy="4309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9307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020" y="198388"/>
            <a:ext cx="324036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Овал 8"/>
          <p:cNvSpPr/>
          <p:nvPr/>
        </p:nvSpPr>
        <p:spPr>
          <a:xfrm>
            <a:off x="662384" y="1020180"/>
            <a:ext cx="2059632" cy="19442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endParaRPr lang="ru-RU" sz="11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5872" y="3428417"/>
            <a:ext cx="324036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Овал 9"/>
          <p:cNvSpPr/>
          <p:nvPr/>
        </p:nvSpPr>
        <p:spPr>
          <a:xfrm>
            <a:off x="1597322" y="4205486"/>
            <a:ext cx="2088232" cy="19430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endParaRPr lang="ru-RU" sz="1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87075" y="543209"/>
            <a:ext cx="3478254" cy="255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Овал 10"/>
          <p:cNvSpPr/>
          <p:nvPr/>
        </p:nvSpPr>
        <p:spPr>
          <a:xfrm>
            <a:off x="3953061" y="1619120"/>
            <a:ext cx="1375023" cy="7463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ы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861048"/>
            <a:ext cx="3588990" cy="2631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Овал 12"/>
          <p:cNvSpPr/>
          <p:nvPr/>
        </p:nvSpPr>
        <p:spPr>
          <a:xfrm>
            <a:off x="5114900" y="5096196"/>
            <a:ext cx="1080120" cy="78107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320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85</Words>
  <Application>Microsoft Office PowerPoint</Application>
  <PresentationFormat>Экран (4:3)</PresentationFormat>
  <Paragraphs>26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Тема Office</vt:lpstr>
      <vt:lpstr>1_Оформление по умолчанию</vt:lpstr>
      <vt:lpstr>2_Оформление по умолчанию</vt:lpstr>
      <vt:lpstr>Остин</vt:lpstr>
      <vt:lpstr>Слайд 1</vt:lpstr>
      <vt:lpstr>Слайд 2</vt:lpstr>
      <vt:lpstr>Слайд 3</vt:lpstr>
      <vt:lpstr>Слайд 4</vt:lpstr>
      <vt:lpstr>Правильно сиди при письме</vt:lpstr>
      <vt:lpstr>Слайд 6</vt:lpstr>
      <vt:lpstr>Слайд 7</vt:lpstr>
      <vt:lpstr>СТРАНА АЗБУКОВЕДЕНИЯ</vt:lpstr>
      <vt:lpstr>Слайд 9</vt:lpstr>
      <vt:lpstr>Слайд 10</vt:lpstr>
      <vt:lpstr>Слайд 11</vt:lpstr>
      <vt:lpstr>Слайд 12</vt:lpstr>
    </vt:vector>
  </TitlesOfParts>
  <Company>Бей-кер стрит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вавва</dc:creator>
  <cp:lastModifiedBy>Palych</cp:lastModifiedBy>
  <cp:revision>14</cp:revision>
  <dcterms:created xsi:type="dcterms:W3CDTF">2013-11-18T19:12:06Z</dcterms:created>
  <dcterms:modified xsi:type="dcterms:W3CDTF">2014-01-05T16:11:51Z</dcterms:modified>
</cp:coreProperties>
</file>