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660"/>
  </p:normalViewPr>
  <p:slideViewPr>
    <p:cSldViewPr>
      <p:cViewPr varScale="1">
        <p:scale>
          <a:sx n="110" d="100"/>
          <a:sy n="110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7BCBD-7E20-44EA-8555-50909C051AB3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C9FFE-373A-4A11-BB71-666C45A3A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001056" cy="31547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99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Слова </a:t>
            </a:r>
            <a:endParaRPr lang="ru-RU" sz="199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07249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u="dbl" dirty="0" smtClean="0">
                <a:solidFill>
                  <a:srgbClr val="C00000"/>
                </a:solidFill>
                <a:latin typeface="Arial Black" pitchFamily="34" charset="0"/>
              </a:rPr>
              <a:t>Слова – действия</a:t>
            </a:r>
          </a:p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  <a:t>что делать?</a:t>
            </a:r>
          </a:p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  <a:t>что сделать?</a:t>
            </a:r>
          </a:p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  <a:t>что сделают?</a:t>
            </a:r>
          </a:p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 Black" pitchFamily="34" charset="0"/>
              </a:rPr>
              <a:t>что сделали?</a:t>
            </a:r>
            <a:endParaRPr lang="ru-RU" sz="6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1-tub-ru.yandex.net/i?id=482965444-56-72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14282" y="142852"/>
            <a:ext cx="1905000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71736" y="428604"/>
            <a:ext cx="46730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Arial Black" pitchFamily="34" charset="0"/>
              </a:rPr>
              <a:t>красный </a:t>
            </a:r>
            <a:endParaRPr lang="ru-RU" sz="6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2500306"/>
            <a:ext cx="4572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B0F0"/>
                </a:solidFill>
                <a:latin typeface="Arial Black" pitchFamily="34" charset="0"/>
              </a:rPr>
              <a:t>большая</a:t>
            </a:r>
            <a:endParaRPr lang="ru-RU" sz="6600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4572008"/>
            <a:ext cx="3429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Arial Black" pitchFamily="34" charset="0"/>
              </a:rPr>
              <a:t>яркое </a:t>
            </a:r>
            <a:endParaRPr lang="ru-RU" sz="6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0488" name="Picture 8" descr="http://mosaica.ru/sites/default/files/news/preview/2010/02/27/8888888888888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643050"/>
            <a:ext cx="1428760" cy="2143141"/>
          </a:xfrm>
          <a:prstGeom prst="rect">
            <a:avLst/>
          </a:prstGeom>
          <a:noFill/>
        </p:spPr>
      </p:pic>
      <p:pic>
        <p:nvPicPr>
          <p:cNvPr id="20490" name="Picture 10" descr="http://www.diana10.ru/_ph/27/2/23357748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143380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85728"/>
            <a:ext cx="74295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u="wavy" dirty="0" smtClean="0">
                <a:solidFill>
                  <a:srgbClr val="C00000"/>
                </a:solidFill>
                <a:latin typeface="Arial Black" pitchFamily="34" charset="0"/>
              </a:rPr>
              <a:t>Слова –признаки</a:t>
            </a:r>
          </a:p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Какой?</a:t>
            </a:r>
          </a:p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Какая?</a:t>
            </a:r>
          </a:p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Какое?</a:t>
            </a:r>
          </a:p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Какие?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142852"/>
            <a:ext cx="8072494" cy="1214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слова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06" y="1571612"/>
            <a:ext cx="2714676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latin typeface="Arial Black" pitchFamily="34" charset="0"/>
              </a:rPr>
              <a:t>предметы</a:t>
            </a:r>
            <a:endParaRPr lang="ru-RU" sz="3200" b="1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571612"/>
            <a:ext cx="2714676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u="dbl" dirty="0" smtClean="0">
                <a:solidFill>
                  <a:srgbClr val="FF0000"/>
                </a:solidFill>
                <a:latin typeface="Arial Black" pitchFamily="34" charset="0"/>
              </a:rPr>
              <a:t>действия</a:t>
            </a:r>
            <a:endParaRPr lang="ru-RU" sz="3200" b="1" u="dbl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15074" y="1571612"/>
            <a:ext cx="2714676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u="wavy" dirty="0" smtClean="0">
                <a:solidFill>
                  <a:srgbClr val="FF0000"/>
                </a:solidFill>
                <a:latin typeface="Arial Black" pitchFamily="34" charset="0"/>
              </a:rPr>
              <a:t>признаки</a:t>
            </a:r>
            <a:endParaRPr lang="ru-RU" sz="3200" b="1" u="wavy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2571744"/>
            <a:ext cx="2357454" cy="2643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кто?</a:t>
            </a:r>
          </a:p>
          <a:p>
            <a:pPr algn="ctr"/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что?</a:t>
            </a:r>
            <a:endParaRPr lang="ru-RU" sz="48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1802" y="2428868"/>
            <a:ext cx="2786082" cy="42862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что делать?</a:t>
            </a:r>
          </a:p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что сделал?</a:t>
            </a:r>
          </a:p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что делали?</a:t>
            </a:r>
          </a:p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что делают?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2571744"/>
            <a:ext cx="2857520" cy="32861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какой?</a:t>
            </a:r>
          </a:p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какая?</a:t>
            </a:r>
          </a:p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какое?</a:t>
            </a:r>
          </a:p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какие?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Batang" pitchFamily="18" charset="-127"/>
                <a:ea typeface="Batang" pitchFamily="18" charset="-127"/>
              </a:rPr>
              <a:t>Воробей, </a:t>
            </a:r>
            <a:r>
              <a:rPr lang="ru-RU" sz="7200" b="1" dirty="0" smtClean="0">
                <a:latin typeface="Batang" pitchFamily="18" charset="-127"/>
                <a:ea typeface="Batang" pitchFamily="18" charset="-127"/>
              </a:rPr>
              <a:t>учебник</a:t>
            </a:r>
            <a:r>
              <a:rPr lang="ru-RU" sz="7200" b="1" dirty="0" smtClean="0">
                <a:latin typeface="Batang" pitchFamily="18" charset="-127"/>
                <a:ea typeface="Batang" pitchFamily="18" charset="-127"/>
              </a:rPr>
              <a:t>,</a:t>
            </a:r>
            <a:endParaRPr lang="ru-RU" sz="7200" b="1" dirty="0" smtClean="0"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ru-RU" sz="7200" b="1" dirty="0" smtClean="0">
                <a:latin typeface="Batang" pitchFamily="18" charset="-127"/>
                <a:ea typeface="Batang" pitchFamily="18" charset="-127"/>
              </a:rPr>
              <a:t>пенал, соловей, тетрадь, орёл, </a:t>
            </a:r>
            <a:r>
              <a:rPr lang="ru-RU" sz="7200" b="1" dirty="0" smtClean="0">
                <a:latin typeface="Batang" pitchFamily="18" charset="-127"/>
                <a:ea typeface="Batang" pitchFamily="18" charset="-127"/>
              </a:rPr>
              <a:t>ручка</a:t>
            </a:r>
            <a:r>
              <a:rPr lang="ru-RU" sz="72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ru-RU" sz="7200" b="1" dirty="0" smtClean="0">
                <a:latin typeface="Batang" pitchFamily="18" charset="-127"/>
                <a:ea typeface="Batang" pitchFamily="18" charset="-127"/>
              </a:rPr>
              <a:t>утка.</a:t>
            </a:r>
            <a:endParaRPr lang="ru-RU" sz="72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3214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в</a:t>
            </a:r>
            <a:r>
              <a:rPr lang="ru-RU" sz="5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о</a:t>
            </a:r>
            <a:r>
              <a:rPr lang="ru-RU" sz="5400" b="1" u="sng" dirty="0" smtClean="0">
                <a:latin typeface="Batang" pitchFamily="18" charset="-127"/>
                <a:ea typeface="Batang" pitchFamily="18" charset="-127"/>
              </a:rPr>
              <a:t>р</a:t>
            </a:r>
            <a:r>
              <a:rPr lang="ru-RU" sz="5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о</a:t>
            </a:r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бей</a:t>
            </a:r>
          </a:p>
          <a:p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с</a:t>
            </a:r>
            <a:r>
              <a:rPr lang="ru-RU" sz="5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о</a:t>
            </a:r>
            <a:r>
              <a:rPr lang="ru-RU" sz="5400" b="1" u="sng" dirty="0" smtClean="0">
                <a:latin typeface="Batang" pitchFamily="18" charset="-127"/>
                <a:ea typeface="Batang" pitchFamily="18" charset="-127"/>
              </a:rPr>
              <a:t>л</a:t>
            </a:r>
            <a:r>
              <a:rPr lang="ru-RU" sz="5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о</a:t>
            </a:r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вей</a:t>
            </a:r>
          </a:p>
          <a:p>
            <a:r>
              <a:rPr lang="ru-RU" sz="5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о</a:t>
            </a:r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рёл</a:t>
            </a:r>
          </a:p>
          <a:p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утка</a:t>
            </a:r>
            <a:endParaRPr lang="ru-RU" sz="54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48" y="285728"/>
            <a:ext cx="4286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учебн</a:t>
            </a:r>
            <a:r>
              <a:rPr lang="ru-RU" sz="5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и</a:t>
            </a:r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к</a:t>
            </a:r>
            <a:endParaRPr lang="ru-RU" sz="5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п</a:t>
            </a:r>
            <a:r>
              <a:rPr lang="ru-RU" sz="5400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е</a:t>
            </a:r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нал</a:t>
            </a:r>
          </a:p>
          <a:p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т</a:t>
            </a:r>
            <a:r>
              <a:rPr lang="ru-RU" sz="5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е</a:t>
            </a:r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тра</a:t>
            </a:r>
            <a:r>
              <a:rPr lang="ru-RU" sz="5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д</a:t>
            </a:r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ь</a:t>
            </a:r>
          </a:p>
          <a:p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ру</a:t>
            </a:r>
            <a:r>
              <a:rPr lang="ru-RU" sz="5400" b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чк</a:t>
            </a:r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а</a:t>
            </a:r>
            <a:endParaRPr lang="ru-RU" sz="54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572008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Летит, хороший, новый, чистая, поёт,  </a:t>
            </a: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крякает</a:t>
            </a: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, большой, лежит, молодая.</a:t>
            </a:r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Крякает молодая утка.</a:t>
            </a:r>
          </a:p>
          <a:p>
            <a:pPr algn="ctr"/>
            <a:endParaRPr lang="ru-RU" sz="6000" b="1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Лежит </a:t>
            </a:r>
            <a:r>
              <a:rPr lang="ru-RU" sz="6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новый</a:t>
            </a:r>
            <a:r>
              <a:rPr lang="ru-RU" sz="6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учебник.</a:t>
            </a:r>
            <a:endParaRPr lang="ru-RU" sz="6000" b="1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Цель:</a:t>
            </a:r>
            <a:endParaRPr lang="ru-RU" sz="44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714488"/>
            <a:ext cx="771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Batang" pitchFamily="18" charset="-127"/>
                <a:ea typeface="Batang" pitchFamily="18" charset="-127"/>
              </a:rPr>
              <a:t>Изучить , что могут обозначать слова, на какие вопросы отвечают. Учиться ставить к словам вопросы.</a:t>
            </a:r>
            <a:endParaRPr lang="ru-RU" sz="40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lker.com/cliparts/0/6/8/6/11971488431079343407barretr_Pencil.svg.hi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3108" y="142852"/>
            <a:ext cx="4143404" cy="41434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4643446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карандаш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8" y="5072074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Arial Black" pitchFamily="34" charset="0"/>
              </a:rPr>
              <a:t>Что?</a:t>
            </a:r>
            <a:endParaRPr lang="ru-RU" sz="6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6-tub-ru.yandex.net/i?id=45712482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51"/>
            <a:ext cx="3214710" cy="45066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4929198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  <a:latin typeface="Arial Black" pitchFamily="34" charset="0"/>
              </a:rPr>
              <a:t>шарик</a:t>
            </a:r>
            <a:endParaRPr lang="ru-RU" sz="6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0826" y="5572140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Что? 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gifok.net/images/2013/06/02/9z63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4381531" cy="32861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421481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7030A0"/>
                </a:solidFill>
                <a:latin typeface="Arial Black" pitchFamily="34" charset="0"/>
              </a:rPr>
              <a:t>собака</a:t>
            </a:r>
            <a:endParaRPr lang="ru-RU" sz="7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5214950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Кто? 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1.liveinternet.ru/images/attach/b/4/103/813/103813631_pictures_originals_2013_Nature___Flowers_Daisy_field_042007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4714908" cy="353618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4214818"/>
            <a:ext cx="40719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rgbClr val="7030A0"/>
                </a:solidFill>
                <a:latin typeface="Arial Black" pitchFamily="34" charset="0"/>
              </a:rPr>
              <a:t>д</a:t>
            </a:r>
            <a:r>
              <a:rPr lang="ru-RU" sz="6600" dirty="0" smtClean="0">
                <a:solidFill>
                  <a:srgbClr val="7030A0"/>
                </a:solidFill>
                <a:latin typeface="Arial Black" pitchFamily="34" charset="0"/>
              </a:rPr>
              <a:t>евочка </a:t>
            </a:r>
            <a:endParaRPr lang="ru-RU" sz="6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5143512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Кто?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9048" cy="3368676"/>
          </a:xfrm>
        </p:spPr>
        <p:txBody>
          <a:bodyPr>
            <a:normAutofit fontScale="90000"/>
          </a:bodyPr>
          <a:lstStyle/>
          <a:p>
            <a:r>
              <a:rPr lang="ru-RU" sz="6700" dirty="0" smtClean="0">
                <a:solidFill>
                  <a:srgbClr val="C00000"/>
                </a:solidFill>
                <a:latin typeface="Arial Black" pitchFamily="34" charset="0"/>
              </a:rPr>
              <a:t>Кто?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с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обака </a:t>
            </a:r>
            <a:b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девочка</a:t>
            </a:r>
            <a:br>
              <a:rPr lang="ru-RU" sz="60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14810" y="214290"/>
            <a:ext cx="4857784" cy="3368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6700" dirty="0" smtClean="0">
              <a:solidFill>
                <a:srgbClr val="C00000"/>
              </a:solidFill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100" dirty="0" smtClean="0">
                <a:solidFill>
                  <a:srgbClr val="C00000"/>
                </a:solidFill>
                <a:latin typeface="Arial Black" pitchFamily="34" charset="0"/>
                <a:ea typeface="+mj-ea"/>
                <a:cs typeface="+mj-cs"/>
              </a:rPr>
              <a:t>Ч</a:t>
            </a:r>
            <a:r>
              <a:rPr kumimoji="0" lang="ru-RU" sz="1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то?</a:t>
            </a:r>
            <a:r>
              <a:rPr kumimoji="0" lang="ru-RU" sz="8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8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126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к</a:t>
            </a:r>
            <a:r>
              <a:rPr kumimoji="0" lang="ru-RU" sz="1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арандаш</a:t>
            </a:r>
            <a:endParaRPr kumimoji="0" lang="ru-RU" sz="12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6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шарик</a:t>
            </a:r>
            <a:endParaRPr kumimoji="0" lang="ru-RU" sz="7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143248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u="sng" dirty="0" smtClean="0">
                <a:solidFill>
                  <a:srgbClr val="C00000"/>
                </a:solidFill>
                <a:latin typeface="Arial Black" pitchFamily="34" charset="0"/>
              </a:rPr>
              <a:t>Слова – предметы </a:t>
            </a:r>
            <a:endParaRPr lang="ru-RU" sz="7200" u="sng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85728"/>
            <a:ext cx="5929354" cy="9286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Предметы 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2071678"/>
            <a:ext cx="3786214" cy="10715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одушевлённые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2071678"/>
            <a:ext cx="4357718" cy="10715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неодушевлённые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9004014">
            <a:off x="2241578" y="1331806"/>
            <a:ext cx="92869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2667895">
            <a:off x="5807238" y="1376203"/>
            <a:ext cx="92869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5720" y="4572008"/>
            <a:ext cx="3357586" cy="15716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Кто?</a:t>
            </a:r>
            <a:endParaRPr lang="ru-RU" sz="66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214942" y="4572008"/>
            <a:ext cx="3357586" cy="15716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Ч</a:t>
            </a:r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то?</a:t>
            </a:r>
            <a:endParaRPr lang="ru-RU" sz="66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1" name="Прямая со стрелкой 10"/>
          <p:cNvCxnSpPr>
            <a:stCxn id="3" idx="2"/>
            <a:endCxn id="8" idx="0"/>
          </p:cNvCxnSpPr>
          <p:nvPr/>
        </p:nvCxnSpPr>
        <p:spPr>
          <a:xfrm rot="5400000">
            <a:off x="1357290" y="3750471"/>
            <a:ext cx="1428760" cy="21431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9" idx="0"/>
          </p:cNvCxnSpPr>
          <p:nvPr/>
        </p:nvCxnSpPr>
        <p:spPr>
          <a:xfrm rot="16200000" flipH="1">
            <a:off x="6107917" y="3786190"/>
            <a:ext cx="1428760" cy="14287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5-tub-ru.yandex.net/i?id=281272417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2643206" cy="198240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00562" y="357166"/>
            <a:ext cx="32147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бежит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1028" name="Picture 4" descr="http://kolyan.net/uploads/posts/2009-06/thumbs/1245017301_avia_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2643206" cy="203598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4876" y="3000372"/>
            <a:ext cx="3071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летит</a:t>
            </a:r>
            <a:endParaRPr lang="ru-RU" sz="4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1030" name="Picture 6" descr="http://im3-tub-ru.yandex.net/i?id=265103286-0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572007"/>
            <a:ext cx="2643206" cy="173895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6248" y="5072074"/>
            <a:ext cx="4214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играют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157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Кто? собака  девочка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12</cp:revision>
  <dcterms:created xsi:type="dcterms:W3CDTF">2014-01-18T19:39:50Z</dcterms:created>
  <dcterms:modified xsi:type="dcterms:W3CDTF">2014-01-19T16:55:45Z</dcterms:modified>
</cp:coreProperties>
</file>