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86" autoAdjust="0"/>
    <p:restoredTop sz="94660"/>
  </p:normalViewPr>
  <p:slideViewPr>
    <p:cSldViewPr>
      <p:cViewPr varScale="1">
        <p:scale>
          <a:sx n="110" d="100"/>
          <a:sy n="110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BCBD-7E20-44EA-8555-50909C051AB3}" type="datetimeFigureOut">
              <a:rPr lang="ru-RU" smtClean="0"/>
              <a:pPr/>
              <a:t>19.01.2014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FE-373A-4A11-BB71-666C45A3A7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BCBD-7E20-44EA-8555-50909C051AB3}" type="datetimeFigureOut">
              <a:rPr lang="ru-RU" smtClean="0"/>
              <a:pPr/>
              <a:t>19.01.2014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FE-373A-4A11-BB71-666C45A3A7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BCBD-7E20-44EA-8555-50909C051AB3}" type="datetimeFigureOut">
              <a:rPr lang="ru-RU" smtClean="0"/>
              <a:pPr/>
              <a:t>19.01.2014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FE-373A-4A11-BB71-666C45A3A7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BCBD-7E20-44EA-8555-50909C051AB3}" type="datetimeFigureOut">
              <a:rPr lang="ru-RU" smtClean="0"/>
              <a:pPr/>
              <a:t>19.01.2014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FE-373A-4A11-BB71-666C45A3A7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BCBD-7E20-44EA-8555-50909C051AB3}" type="datetimeFigureOut">
              <a:rPr lang="ru-RU" smtClean="0"/>
              <a:pPr/>
              <a:t>19.01.2014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FE-373A-4A11-BB71-666C45A3A7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BCBD-7E20-44EA-8555-50909C051AB3}" type="datetimeFigureOut">
              <a:rPr lang="ru-RU" smtClean="0"/>
              <a:pPr/>
              <a:t>19.01.2014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FE-373A-4A11-BB71-666C45A3A7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BCBD-7E20-44EA-8555-50909C051AB3}" type="datetimeFigureOut">
              <a:rPr lang="ru-RU" smtClean="0"/>
              <a:pPr/>
              <a:t>19.01.2014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FE-373A-4A11-BB71-666C45A3A7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BCBD-7E20-44EA-8555-50909C051AB3}" type="datetimeFigureOut">
              <a:rPr lang="ru-RU" smtClean="0"/>
              <a:pPr/>
              <a:t>19.01.2014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FE-373A-4A11-BB71-666C45A3A7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BCBD-7E20-44EA-8555-50909C051AB3}" type="datetimeFigureOut">
              <a:rPr lang="ru-RU" smtClean="0"/>
              <a:pPr/>
              <a:t>19.01.2014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FE-373A-4A11-BB71-666C45A3A7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BCBD-7E20-44EA-8555-50909C051AB3}" type="datetimeFigureOut">
              <a:rPr lang="ru-RU" smtClean="0"/>
              <a:pPr/>
              <a:t>19.01.2014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FE-373A-4A11-BB71-666C45A3A7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BCBD-7E20-44EA-8555-50909C051AB3}" type="datetimeFigureOut">
              <a:rPr lang="ru-RU" smtClean="0"/>
              <a:pPr/>
              <a:t>19.01.2014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FE-373A-4A11-BB71-666C45A3A7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7BCBD-7E20-44EA-8555-50909C051AB3}" type="datetimeFigureOut">
              <a:rPr lang="ru-RU" smtClean="0"/>
              <a:pPr/>
              <a:t>19.01.2014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C9FFE-373A-4A11-BB71-666C45A3A7A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428604"/>
            <a:ext cx="8001056" cy="31547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9900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Слова </a:t>
            </a:r>
            <a:endParaRPr lang="ru-RU" sz="19900" b="1" dirty="0">
              <a:solidFill>
                <a:srgbClr val="FF0000"/>
              </a:solidFill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357166"/>
            <a:ext cx="807249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u="dbl" dirty="0" smtClean="0">
                <a:solidFill>
                  <a:srgbClr val="C00000"/>
                </a:solidFill>
                <a:latin typeface="Arial Black" pitchFamily="34" charset="0"/>
              </a:rPr>
              <a:t>Слова – действия</a:t>
            </a:r>
          </a:p>
          <a:p>
            <a:pPr algn="ctr"/>
            <a:r>
              <a:rPr lang="ru-RU" sz="6600" b="1" dirty="0" smtClean="0">
                <a:solidFill>
                  <a:srgbClr val="002060"/>
                </a:solidFill>
                <a:latin typeface="Arial Black" pitchFamily="34" charset="0"/>
              </a:rPr>
              <a:t>что делать?</a:t>
            </a:r>
          </a:p>
          <a:p>
            <a:pPr algn="ctr"/>
            <a:r>
              <a:rPr lang="ru-RU" sz="6600" b="1" dirty="0" smtClean="0">
                <a:solidFill>
                  <a:srgbClr val="002060"/>
                </a:solidFill>
                <a:latin typeface="Arial Black" pitchFamily="34" charset="0"/>
              </a:rPr>
              <a:t>что сделать?</a:t>
            </a:r>
          </a:p>
          <a:p>
            <a:pPr algn="ctr"/>
            <a:r>
              <a:rPr lang="ru-RU" sz="6600" b="1" dirty="0" smtClean="0">
                <a:solidFill>
                  <a:srgbClr val="002060"/>
                </a:solidFill>
                <a:latin typeface="Arial Black" pitchFamily="34" charset="0"/>
              </a:rPr>
              <a:t>что сделают?</a:t>
            </a:r>
          </a:p>
          <a:p>
            <a:pPr algn="ctr"/>
            <a:r>
              <a:rPr lang="ru-RU" sz="6600" b="1" dirty="0" smtClean="0">
                <a:solidFill>
                  <a:srgbClr val="002060"/>
                </a:solidFill>
                <a:latin typeface="Arial Black" pitchFamily="34" charset="0"/>
              </a:rPr>
              <a:t>что сделали?</a:t>
            </a:r>
            <a:endParaRPr lang="ru-RU" sz="6600" b="1" dirty="0">
              <a:solidFill>
                <a:srgbClr val="00206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im1-tub-ru.yandex.net/i?id=482965444-56-72&amp;n=2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14282" y="142852"/>
            <a:ext cx="1905000" cy="14287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571736" y="428604"/>
            <a:ext cx="467307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dirty="0" smtClean="0">
                <a:solidFill>
                  <a:srgbClr val="FF0000"/>
                </a:solidFill>
                <a:latin typeface="Arial Black" pitchFamily="34" charset="0"/>
              </a:rPr>
              <a:t>красный </a:t>
            </a:r>
            <a:endParaRPr lang="ru-RU" sz="66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43174" y="2500306"/>
            <a:ext cx="45720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dirty="0" smtClean="0">
                <a:solidFill>
                  <a:srgbClr val="00B0F0"/>
                </a:solidFill>
                <a:latin typeface="Arial Black" pitchFamily="34" charset="0"/>
              </a:rPr>
              <a:t>большая</a:t>
            </a:r>
            <a:endParaRPr lang="ru-RU" sz="6600" dirty="0">
              <a:solidFill>
                <a:srgbClr val="00B0F0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28926" y="4572008"/>
            <a:ext cx="34290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dirty="0" smtClean="0">
                <a:solidFill>
                  <a:srgbClr val="002060"/>
                </a:solidFill>
                <a:latin typeface="Arial Black" pitchFamily="34" charset="0"/>
              </a:rPr>
              <a:t>яркое </a:t>
            </a:r>
            <a:endParaRPr lang="ru-RU" sz="6600" dirty="0">
              <a:solidFill>
                <a:srgbClr val="002060"/>
              </a:solidFill>
              <a:latin typeface="Arial Black" pitchFamily="34" charset="0"/>
            </a:endParaRPr>
          </a:p>
        </p:txBody>
      </p:sp>
      <p:pic>
        <p:nvPicPr>
          <p:cNvPr id="20488" name="Picture 8" descr="http://mosaica.ru/sites/default/files/news/preview/2010/02/27/88888888888888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1643050"/>
            <a:ext cx="1428760" cy="2143141"/>
          </a:xfrm>
          <a:prstGeom prst="rect">
            <a:avLst/>
          </a:prstGeom>
          <a:noFill/>
        </p:spPr>
      </p:pic>
      <p:pic>
        <p:nvPicPr>
          <p:cNvPr id="20490" name="Picture 10" descr="http://www.diana10.ru/_ph/27/2/233577486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4143380"/>
            <a:ext cx="2000264" cy="2000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285728"/>
            <a:ext cx="742955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u="wavy" dirty="0" smtClean="0">
                <a:solidFill>
                  <a:srgbClr val="C00000"/>
                </a:solidFill>
                <a:latin typeface="Arial Black" pitchFamily="34" charset="0"/>
              </a:rPr>
              <a:t>Слова –признаки</a:t>
            </a:r>
          </a:p>
          <a:p>
            <a:pPr algn="ctr"/>
            <a:r>
              <a:rPr lang="ru-RU" sz="6600" dirty="0" smtClean="0">
                <a:solidFill>
                  <a:srgbClr val="0070C0"/>
                </a:solidFill>
                <a:latin typeface="Arial Black" pitchFamily="34" charset="0"/>
              </a:rPr>
              <a:t>Какой?</a:t>
            </a:r>
          </a:p>
          <a:p>
            <a:pPr algn="ctr"/>
            <a:r>
              <a:rPr lang="ru-RU" sz="6600" dirty="0" smtClean="0">
                <a:solidFill>
                  <a:srgbClr val="0070C0"/>
                </a:solidFill>
                <a:latin typeface="Arial Black" pitchFamily="34" charset="0"/>
              </a:rPr>
              <a:t>Какая?</a:t>
            </a:r>
          </a:p>
          <a:p>
            <a:pPr algn="ctr"/>
            <a:r>
              <a:rPr lang="ru-RU" sz="6600" dirty="0" smtClean="0">
                <a:solidFill>
                  <a:srgbClr val="0070C0"/>
                </a:solidFill>
                <a:latin typeface="Arial Black" pitchFamily="34" charset="0"/>
              </a:rPr>
              <a:t>Какое?</a:t>
            </a:r>
          </a:p>
          <a:p>
            <a:pPr algn="ctr"/>
            <a:r>
              <a:rPr lang="ru-RU" sz="6600" dirty="0" smtClean="0">
                <a:solidFill>
                  <a:srgbClr val="0070C0"/>
                </a:solidFill>
                <a:latin typeface="Arial Black" pitchFamily="34" charset="0"/>
              </a:rPr>
              <a:t>Какие?</a:t>
            </a:r>
            <a:endParaRPr lang="ru-RU" sz="6600" dirty="0">
              <a:solidFill>
                <a:srgbClr val="0070C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571472" y="142852"/>
            <a:ext cx="8072494" cy="121444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слова</a:t>
            </a:r>
            <a:endParaRPr lang="ru-RU" sz="9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406" y="1571612"/>
            <a:ext cx="2714676" cy="7858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u="sng" dirty="0" smtClean="0">
                <a:solidFill>
                  <a:srgbClr val="FF0000"/>
                </a:solidFill>
                <a:latin typeface="Arial Black" pitchFamily="34" charset="0"/>
              </a:rPr>
              <a:t>предметы</a:t>
            </a:r>
            <a:endParaRPr lang="ru-RU" sz="3200" b="1" u="sng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43240" y="1571612"/>
            <a:ext cx="2714676" cy="7858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u="dbl" dirty="0" smtClean="0">
                <a:solidFill>
                  <a:srgbClr val="FF0000"/>
                </a:solidFill>
                <a:latin typeface="Arial Black" pitchFamily="34" charset="0"/>
              </a:rPr>
              <a:t>действия</a:t>
            </a:r>
            <a:endParaRPr lang="ru-RU" sz="3200" b="1" u="dbl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15074" y="1571612"/>
            <a:ext cx="2714676" cy="7858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u="wavy" dirty="0" smtClean="0">
                <a:solidFill>
                  <a:srgbClr val="FF0000"/>
                </a:solidFill>
                <a:latin typeface="Arial Black" pitchFamily="34" charset="0"/>
              </a:rPr>
              <a:t>признаки</a:t>
            </a:r>
            <a:endParaRPr lang="ru-RU" sz="3200" b="1" u="wavy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4282" y="2571744"/>
            <a:ext cx="2357454" cy="264320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кто?</a:t>
            </a:r>
          </a:p>
          <a:p>
            <a:pPr algn="ctr"/>
            <a:r>
              <a:rPr lang="ru-RU" sz="48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что?</a:t>
            </a:r>
            <a:endParaRPr lang="ru-RU" sz="48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071802" y="2428868"/>
            <a:ext cx="2786082" cy="428628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что делать?</a:t>
            </a:r>
          </a:p>
          <a:p>
            <a:pPr algn="ctr"/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что сделал?</a:t>
            </a:r>
          </a:p>
          <a:p>
            <a:pPr algn="ctr"/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что делали?</a:t>
            </a:r>
          </a:p>
          <a:p>
            <a:pPr algn="ctr"/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что делают?</a:t>
            </a:r>
            <a:endParaRPr lang="ru-RU" sz="36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143636" y="2571744"/>
            <a:ext cx="2857520" cy="328614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какой?</a:t>
            </a:r>
          </a:p>
          <a:p>
            <a:pPr algn="ctr"/>
            <a:r>
              <a:rPr lang="ru-RU" sz="4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какая?</a:t>
            </a:r>
          </a:p>
          <a:p>
            <a:pPr algn="ctr"/>
            <a:r>
              <a:rPr lang="ru-RU" sz="4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какое?</a:t>
            </a:r>
          </a:p>
          <a:p>
            <a:pPr algn="ctr"/>
            <a:r>
              <a:rPr lang="ru-RU" sz="44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какие?</a:t>
            </a:r>
            <a:endParaRPr lang="ru-RU" sz="44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850112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latin typeface="Batang" pitchFamily="18" charset="-127"/>
                <a:ea typeface="Batang" pitchFamily="18" charset="-127"/>
              </a:rPr>
              <a:t>Воробей, </a:t>
            </a:r>
            <a:r>
              <a:rPr lang="ru-RU" sz="7200" b="1" dirty="0" smtClean="0">
                <a:latin typeface="Batang" pitchFamily="18" charset="-127"/>
                <a:ea typeface="Batang" pitchFamily="18" charset="-127"/>
              </a:rPr>
              <a:t>учебник</a:t>
            </a:r>
            <a:r>
              <a:rPr lang="ru-RU" sz="7200" b="1" dirty="0" smtClean="0">
                <a:latin typeface="Batang" pitchFamily="18" charset="-127"/>
                <a:ea typeface="Batang" pitchFamily="18" charset="-127"/>
              </a:rPr>
              <a:t>,</a:t>
            </a:r>
            <a:endParaRPr lang="ru-RU" sz="7200" b="1" dirty="0" smtClean="0">
              <a:latin typeface="Batang" pitchFamily="18" charset="-127"/>
              <a:ea typeface="Batang" pitchFamily="18" charset="-127"/>
            </a:endParaRPr>
          </a:p>
          <a:p>
            <a:pPr algn="ctr"/>
            <a:r>
              <a:rPr lang="ru-RU" sz="7200" b="1" dirty="0" smtClean="0">
                <a:latin typeface="Batang" pitchFamily="18" charset="-127"/>
                <a:ea typeface="Batang" pitchFamily="18" charset="-127"/>
              </a:rPr>
              <a:t>пенал, соловей, тетрадь, орёл, </a:t>
            </a:r>
            <a:r>
              <a:rPr lang="ru-RU" sz="7200" b="1" dirty="0" smtClean="0">
                <a:latin typeface="Batang" pitchFamily="18" charset="-127"/>
                <a:ea typeface="Batang" pitchFamily="18" charset="-127"/>
              </a:rPr>
              <a:t>ручка</a:t>
            </a:r>
            <a:r>
              <a:rPr lang="ru-RU" sz="7200" b="1" dirty="0" smtClean="0">
                <a:latin typeface="Batang" pitchFamily="18" charset="-127"/>
                <a:ea typeface="Batang" pitchFamily="18" charset="-127"/>
              </a:rPr>
              <a:t>, </a:t>
            </a:r>
            <a:r>
              <a:rPr lang="ru-RU" sz="7200" b="1" dirty="0" smtClean="0">
                <a:latin typeface="Batang" pitchFamily="18" charset="-127"/>
                <a:ea typeface="Batang" pitchFamily="18" charset="-127"/>
              </a:rPr>
              <a:t>утка.</a:t>
            </a:r>
            <a:endParaRPr lang="ru-RU" sz="7200" b="1" dirty="0"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85728"/>
            <a:ext cx="321471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Batang" pitchFamily="18" charset="-127"/>
                <a:ea typeface="Batang" pitchFamily="18" charset="-127"/>
              </a:rPr>
              <a:t>в</a:t>
            </a:r>
            <a:r>
              <a:rPr lang="ru-RU" sz="5400" b="1" u="sng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о</a:t>
            </a:r>
            <a:r>
              <a:rPr lang="ru-RU" sz="5400" b="1" u="sng" dirty="0" smtClean="0">
                <a:latin typeface="Batang" pitchFamily="18" charset="-127"/>
                <a:ea typeface="Batang" pitchFamily="18" charset="-127"/>
              </a:rPr>
              <a:t>р</a:t>
            </a:r>
            <a:r>
              <a:rPr lang="ru-RU" sz="5400" b="1" u="sng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о</a:t>
            </a:r>
            <a:r>
              <a:rPr lang="ru-RU" sz="5400" b="1" dirty="0" smtClean="0">
                <a:latin typeface="Batang" pitchFamily="18" charset="-127"/>
                <a:ea typeface="Batang" pitchFamily="18" charset="-127"/>
              </a:rPr>
              <a:t>бей</a:t>
            </a:r>
          </a:p>
          <a:p>
            <a:r>
              <a:rPr lang="ru-RU" sz="5400" b="1" dirty="0" smtClean="0">
                <a:latin typeface="Batang" pitchFamily="18" charset="-127"/>
                <a:ea typeface="Batang" pitchFamily="18" charset="-127"/>
              </a:rPr>
              <a:t>с</a:t>
            </a:r>
            <a:r>
              <a:rPr lang="ru-RU" sz="5400" b="1" u="sng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о</a:t>
            </a:r>
            <a:r>
              <a:rPr lang="ru-RU" sz="5400" b="1" u="sng" dirty="0" smtClean="0">
                <a:latin typeface="Batang" pitchFamily="18" charset="-127"/>
                <a:ea typeface="Batang" pitchFamily="18" charset="-127"/>
              </a:rPr>
              <a:t>л</a:t>
            </a:r>
            <a:r>
              <a:rPr lang="ru-RU" sz="5400" b="1" u="sng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о</a:t>
            </a:r>
            <a:r>
              <a:rPr lang="ru-RU" sz="5400" b="1" dirty="0" smtClean="0">
                <a:latin typeface="Batang" pitchFamily="18" charset="-127"/>
                <a:ea typeface="Batang" pitchFamily="18" charset="-127"/>
              </a:rPr>
              <a:t>вей</a:t>
            </a:r>
          </a:p>
          <a:p>
            <a:r>
              <a:rPr lang="ru-RU" sz="5400" b="1" u="sng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о</a:t>
            </a:r>
            <a:r>
              <a:rPr lang="ru-RU" sz="5400" b="1" dirty="0" smtClean="0">
                <a:latin typeface="Batang" pitchFamily="18" charset="-127"/>
                <a:ea typeface="Batang" pitchFamily="18" charset="-127"/>
              </a:rPr>
              <a:t>рёл</a:t>
            </a:r>
          </a:p>
          <a:p>
            <a:r>
              <a:rPr lang="ru-RU" sz="5400" b="1" dirty="0" smtClean="0">
                <a:latin typeface="Batang" pitchFamily="18" charset="-127"/>
                <a:ea typeface="Batang" pitchFamily="18" charset="-127"/>
              </a:rPr>
              <a:t>утка</a:t>
            </a:r>
            <a:endParaRPr lang="ru-RU" sz="5400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6248" y="285728"/>
            <a:ext cx="42862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Batang" pitchFamily="18" charset="-127"/>
                <a:ea typeface="Batang" pitchFamily="18" charset="-127"/>
              </a:rPr>
              <a:t>учебн</a:t>
            </a:r>
            <a:r>
              <a:rPr lang="ru-RU" sz="5400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и</a:t>
            </a:r>
            <a:r>
              <a:rPr lang="ru-RU" sz="5400" b="1" dirty="0" smtClean="0">
                <a:latin typeface="Batang" pitchFamily="18" charset="-127"/>
                <a:ea typeface="Batang" pitchFamily="18" charset="-127"/>
              </a:rPr>
              <a:t>к</a:t>
            </a:r>
            <a:endParaRPr lang="ru-RU" sz="5400" b="1" dirty="0" smtClean="0">
              <a:latin typeface="Batang" pitchFamily="18" charset="-127"/>
              <a:ea typeface="Batang" pitchFamily="18" charset="-127"/>
            </a:endParaRPr>
          </a:p>
          <a:p>
            <a:r>
              <a:rPr lang="ru-RU" sz="5400" b="1" dirty="0" smtClean="0">
                <a:latin typeface="Batang" pitchFamily="18" charset="-127"/>
                <a:ea typeface="Batang" pitchFamily="18" charset="-127"/>
              </a:rPr>
              <a:t>п</a:t>
            </a:r>
            <a:r>
              <a:rPr lang="ru-RU" sz="5400" b="1" u="sng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е</a:t>
            </a:r>
            <a:r>
              <a:rPr lang="ru-RU" sz="5400" b="1" dirty="0" smtClean="0">
                <a:latin typeface="Batang" pitchFamily="18" charset="-127"/>
                <a:ea typeface="Batang" pitchFamily="18" charset="-127"/>
              </a:rPr>
              <a:t>нал</a:t>
            </a:r>
          </a:p>
          <a:p>
            <a:r>
              <a:rPr lang="ru-RU" sz="5400" b="1" dirty="0" smtClean="0">
                <a:latin typeface="Batang" pitchFamily="18" charset="-127"/>
                <a:ea typeface="Batang" pitchFamily="18" charset="-127"/>
              </a:rPr>
              <a:t>т</a:t>
            </a:r>
            <a:r>
              <a:rPr lang="ru-RU" sz="5400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е</a:t>
            </a:r>
            <a:r>
              <a:rPr lang="ru-RU" sz="5400" b="1" dirty="0" smtClean="0">
                <a:latin typeface="Batang" pitchFamily="18" charset="-127"/>
                <a:ea typeface="Batang" pitchFamily="18" charset="-127"/>
              </a:rPr>
              <a:t>тра</a:t>
            </a:r>
            <a:r>
              <a:rPr lang="ru-RU" sz="5400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д</a:t>
            </a:r>
            <a:r>
              <a:rPr lang="ru-RU" sz="5400" b="1" dirty="0" smtClean="0">
                <a:latin typeface="Batang" pitchFamily="18" charset="-127"/>
                <a:ea typeface="Batang" pitchFamily="18" charset="-127"/>
              </a:rPr>
              <a:t>ь</a:t>
            </a:r>
          </a:p>
          <a:p>
            <a:r>
              <a:rPr lang="ru-RU" sz="5400" b="1" dirty="0" smtClean="0">
                <a:latin typeface="Batang" pitchFamily="18" charset="-127"/>
                <a:ea typeface="Batang" pitchFamily="18" charset="-127"/>
              </a:rPr>
              <a:t>ру</a:t>
            </a:r>
            <a:r>
              <a:rPr lang="ru-RU" sz="5400" b="1" dirty="0" smtClean="0">
                <a:solidFill>
                  <a:srgbClr val="00B050"/>
                </a:solidFill>
                <a:latin typeface="Batang" pitchFamily="18" charset="-127"/>
                <a:ea typeface="Batang" pitchFamily="18" charset="-127"/>
              </a:rPr>
              <a:t>чк</a:t>
            </a:r>
            <a:r>
              <a:rPr lang="ru-RU" sz="5400" b="1" dirty="0" smtClean="0">
                <a:latin typeface="Batang" pitchFamily="18" charset="-127"/>
                <a:ea typeface="Batang" pitchFamily="18" charset="-127"/>
              </a:rPr>
              <a:t>а</a:t>
            </a:r>
            <a:endParaRPr lang="ru-RU" sz="5400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4572008"/>
            <a:ext cx="807249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Batang" pitchFamily="18" charset="-127"/>
                <a:ea typeface="Batang" pitchFamily="18" charset="-127"/>
              </a:rPr>
              <a:t>Летит, хороший, новый, чистая, поёт,  </a:t>
            </a:r>
            <a:r>
              <a:rPr lang="ru-RU" sz="3600" b="1" dirty="0" smtClean="0">
                <a:latin typeface="Batang" pitchFamily="18" charset="-127"/>
                <a:ea typeface="Batang" pitchFamily="18" charset="-127"/>
              </a:rPr>
              <a:t>крякает</a:t>
            </a:r>
            <a:r>
              <a:rPr lang="ru-RU" sz="3600" b="1" dirty="0" smtClean="0">
                <a:latin typeface="Batang" pitchFamily="18" charset="-127"/>
                <a:ea typeface="Batang" pitchFamily="18" charset="-127"/>
              </a:rPr>
              <a:t>, большой, лежит, молодая.</a:t>
            </a:r>
            <a:endParaRPr lang="ru-RU" sz="3600" b="1" dirty="0"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428604"/>
            <a:ext cx="82868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Крякает молодая утка.</a:t>
            </a:r>
          </a:p>
          <a:p>
            <a:pPr algn="ctr"/>
            <a:endParaRPr lang="ru-RU" sz="6000" b="1" dirty="0" smtClean="0"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algn="ctr"/>
            <a:r>
              <a:rPr lang="ru-RU" sz="6000" b="1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Лежит </a:t>
            </a:r>
            <a:r>
              <a:rPr lang="ru-RU" sz="6000" b="1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новый</a:t>
            </a:r>
            <a:r>
              <a:rPr lang="ru-RU" sz="6000" b="1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учебник.</a:t>
            </a:r>
            <a:endParaRPr lang="ru-RU" sz="6000" b="1" dirty="0"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357166"/>
            <a:ext cx="22145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Цель:</a:t>
            </a:r>
            <a:endParaRPr lang="ru-RU" sz="4400" b="1" dirty="0">
              <a:solidFill>
                <a:srgbClr val="FF0000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1714488"/>
            <a:ext cx="77153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Batang" pitchFamily="18" charset="-127"/>
                <a:ea typeface="Batang" pitchFamily="18" charset="-127"/>
              </a:rPr>
              <a:t>Изучить , что могут обозначать слова, на какие вопросы отвечают. Учиться ставить к словам вопросы.</a:t>
            </a:r>
            <a:endParaRPr lang="ru-RU" sz="4000" b="1" dirty="0"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clker.com/cliparts/0/6/8/6/11971488431079343407barretr_Pencil.svg.hi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143108" y="142852"/>
            <a:ext cx="4143404" cy="414340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42844" y="4643446"/>
            <a:ext cx="42148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карандаш</a:t>
            </a:r>
            <a:endParaRPr lang="ru-RU" sz="5400" b="1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5008" y="5072074"/>
            <a:ext cx="29289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  <a:latin typeface="Arial Black" pitchFamily="34" charset="0"/>
              </a:rPr>
              <a:t>Что?</a:t>
            </a:r>
            <a:endParaRPr lang="ru-RU" sz="60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im6-tub-ru.yandex.net/i?id=45712482-31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42851"/>
            <a:ext cx="3214710" cy="4506603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71472" y="4929198"/>
            <a:ext cx="3571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solidFill>
                  <a:srgbClr val="0070C0"/>
                </a:solidFill>
                <a:latin typeface="Arial Black" pitchFamily="34" charset="0"/>
              </a:rPr>
              <a:t>шарик</a:t>
            </a:r>
            <a:endParaRPr lang="ru-RU" sz="60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00826" y="5572140"/>
            <a:ext cx="19288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rgbClr val="C00000"/>
                </a:solidFill>
                <a:latin typeface="Arial Black" pitchFamily="34" charset="0"/>
              </a:rPr>
              <a:t>Что? </a:t>
            </a:r>
            <a:endParaRPr lang="ru-RU" sz="4800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gifok.net/images/2013/06/02/9z63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42852"/>
            <a:ext cx="4381531" cy="3286148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85720" y="4214818"/>
            <a:ext cx="41434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 smtClean="0">
                <a:solidFill>
                  <a:srgbClr val="7030A0"/>
                </a:solidFill>
                <a:latin typeface="Arial Black" pitchFamily="34" charset="0"/>
              </a:rPr>
              <a:t>собака</a:t>
            </a:r>
            <a:endParaRPr lang="ru-RU" sz="7200" dirty="0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00760" y="5214950"/>
            <a:ext cx="22145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rgbClr val="C00000"/>
                </a:solidFill>
                <a:latin typeface="Arial Black" pitchFamily="34" charset="0"/>
              </a:rPr>
              <a:t>Кто? </a:t>
            </a:r>
            <a:endParaRPr lang="ru-RU" sz="5400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img1.liveinternet.ru/images/attach/b/4/103/813/103813631_pictures_originals_2013_Nature___Flowers_Daisy_field_042007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14290"/>
            <a:ext cx="4714908" cy="353618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85720" y="4214818"/>
            <a:ext cx="407196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>
                <a:solidFill>
                  <a:srgbClr val="7030A0"/>
                </a:solidFill>
                <a:latin typeface="Arial Black" pitchFamily="34" charset="0"/>
              </a:rPr>
              <a:t>д</a:t>
            </a:r>
            <a:r>
              <a:rPr lang="ru-RU" sz="6600" dirty="0" smtClean="0">
                <a:solidFill>
                  <a:srgbClr val="7030A0"/>
                </a:solidFill>
                <a:latin typeface="Arial Black" pitchFamily="34" charset="0"/>
              </a:rPr>
              <a:t>евочка </a:t>
            </a:r>
            <a:endParaRPr lang="ru-RU" sz="6600" dirty="0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00760" y="5143512"/>
            <a:ext cx="23574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rgbClr val="C00000"/>
                </a:solidFill>
                <a:latin typeface="Arial Black" pitchFamily="34" charset="0"/>
              </a:rPr>
              <a:t>Кто?</a:t>
            </a:r>
            <a:endParaRPr lang="ru-RU" sz="4800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829048" cy="3368676"/>
          </a:xfrm>
        </p:spPr>
        <p:txBody>
          <a:bodyPr>
            <a:normAutofit fontScale="90000"/>
          </a:bodyPr>
          <a:lstStyle/>
          <a:p>
            <a:r>
              <a:rPr lang="ru-RU" sz="6700" dirty="0" smtClean="0">
                <a:solidFill>
                  <a:srgbClr val="C00000"/>
                </a:solidFill>
                <a:latin typeface="Arial Black" pitchFamily="34" charset="0"/>
              </a:rPr>
              <a:t>Кто?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6000" dirty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с</a:t>
            </a:r>
            <a:r>
              <a:rPr lang="ru-RU" sz="60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обака </a:t>
            </a:r>
            <a:br>
              <a:rPr lang="ru-RU" sz="60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</a:br>
            <a:r>
              <a:rPr lang="ru-RU" sz="60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девочка</a:t>
            </a:r>
            <a:br>
              <a:rPr lang="ru-RU" sz="60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</a:br>
            <a:endParaRPr lang="ru-RU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4214810" y="214290"/>
            <a:ext cx="4857784" cy="3368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6700" dirty="0" smtClean="0">
              <a:solidFill>
                <a:srgbClr val="C00000"/>
              </a:solidFill>
              <a:latin typeface="Arial Black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100" dirty="0" smtClean="0">
                <a:solidFill>
                  <a:srgbClr val="C00000"/>
                </a:solidFill>
                <a:latin typeface="Arial Black" pitchFamily="34" charset="0"/>
                <a:ea typeface="+mj-ea"/>
                <a:cs typeface="+mj-cs"/>
              </a:rPr>
              <a:t>Ч</a:t>
            </a:r>
            <a:r>
              <a:rPr kumimoji="0" lang="ru-RU" sz="13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то?</a:t>
            </a:r>
            <a:r>
              <a:rPr kumimoji="0" lang="ru-RU" sz="8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8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ru-RU" sz="126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  <a:ea typeface="+mj-ea"/>
                <a:cs typeface="+mj-cs"/>
              </a:rPr>
              <a:t>к</a:t>
            </a:r>
            <a:r>
              <a:rPr kumimoji="0" lang="ru-RU" sz="1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арандаш</a:t>
            </a:r>
            <a:endParaRPr kumimoji="0" lang="ru-RU" sz="12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6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  <a:ea typeface="+mj-ea"/>
                <a:cs typeface="+mj-cs"/>
              </a:rPr>
              <a:t>шарик</a:t>
            </a:r>
            <a:endParaRPr kumimoji="0" lang="ru-RU" sz="7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/>
            </a:r>
            <a:br>
              <a:rPr kumimoji="0" lang="ru-RU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</a:b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10" y="3143248"/>
            <a:ext cx="80724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u="sng" dirty="0" smtClean="0">
                <a:solidFill>
                  <a:srgbClr val="C00000"/>
                </a:solidFill>
                <a:latin typeface="Arial Black" pitchFamily="34" charset="0"/>
              </a:rPr>
              <a:t>Слова – предметы </a:t>
            </a:r>
            <a:endParaRPr lang="ru-RU" sz="7200" u="sng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85918" y="285728"/>
            <a:ext cx="5929354" cy="92869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Предметы </a:t>
            </a:r>
            <a:endParaRPr lang="ru-RU" sz="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85720" y="2071678"/>
            <a:ext cx="3786214" cy="107157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C00000"/>
                </a:solidFill>
                <a:latin typeface="Arial Black" pitchFamily="34" charset="0"/>
              </a:rPr>
              <a:t>одушевлённые</a:t>
            </a:r>
            <a:endParaRPr lang="ru-RU" sz="32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572000" y="2071678"/>
            <a:ext cx="4357718" cy="107157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C00000"/>
                </a:solidFill>
                <a:latin typeface="Arial Black" pitchFamily="34" charset="0"/>
              </a:rPr>
              <a:t>неодушевлённые</a:t>
            </a:r>
            <a:endParaRPr lang="ru-RU" sz="32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 rot="9004014">
            <a:off x="2241578" y="1331806"/>
            <a:ext cx="928694" cy="6429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 rot="2667895">
            <a:off x="5807238" y="1376203"/>
            <a:ext cx="928694" cy="6429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85720" y="4572008"/>
            <a:ext cx="3357586" cy="157163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Кто?</a:t>
            </a:r>
            <a:endParaRPr lang="ru-RU" sz="6600" dirty="0"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214942" y="4572008"/>
            <a:ext cx="3357586" cy="157163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Ч</a:t>
            </a:r>
            <a:r>
              <a:rPr lang="ru-RU" sz="6600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то?</a:t>
            </a:r>
            <a:endParaRPr lang="ru-RU" sz="6600" dirty="0"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</p:txBody>
      </p:sp>
      <p:cxnSp>
        <p:nvCxnSpPr>
          <p:cNvPr id="11" name="Прямая со стрелкой 10"/>
          <p:cNvCxnSpPr>
            <a:stCxn id="3" idx="2"/>
            <a:endCxn id="8" idx="0"/>
          </p:cNvCxnSpPr>
          <p:nvPr/>
        </p:nvCxnSpPr>
        <p:spPr>
          <a:xfrm rot="5400000">
            <a:off x="1357290" y="3750471"/>
            <a:ext cx="1428760" cy="214314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5" idx="2"/>
            <a:endCxn id="9" idx="0"/>
          </p:cNvCxnSpPr>
          <p:nvPr/>
        </p:nvCxnSpPr>
        <p:spPr>
          <a:xfrm rot="16200000" flipH="1">
            <a:off x="6107917" y="3786190"/>
            <a:ext cx="1428760" cy="142876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5-tub-ru.yandex.net/i?id=281272417-05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42852"/>
            <a:ext cx="2643206" cy="198240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500562" y="357166"/>
            <a:ext cx="321471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dirty="0" smtClean="0">
                <a:solidFill>
                  <a:srgbClr val="0070C0"/>
                </a:solidFill>
                <a:latin typeface="Arial Black" pitchFamily="34" charset="0"/>
              </a:rPr>
              <a:t>бежит</a:t>
            </a:r>
            <a:endParaRPr lang="ru-RU" sz="6600" dirty="0">
              <a:solidFill>
                <a:srgbClr val="0070C0"/>
              </a:solidFill>
              <a:latin typeface="Arial Black" pitchFamily="34" charset="0"/>
            </a:endParaRPr>
          </a:p>
        </p:txBody>
      </p:sp>
      <p:pic>
        <p:nvPicPr>
          <p:cNvPr id="1028" name="Picture 4" descr="http://kolyan.net/uploads/posts/2009-06/thumbs/1245017301_avia_0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2285992"/>
            <a:ext cx="2643206" cy="2035983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714876" y="3000372"/>
            <a:ext cx="307183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0070C0"/>
                </a:solidFill>
                <a:latin typeface="Arial Black" pitchFamily="34" charset="0"/>
              </a:rPr>
              <a:t>летит</a:t>
            </a:r>
            <a:endParaRPr lang="ru-RU" sz="4400" dirty="0">
              <a:solidFill>
                <a:srgbClr val="0070C0"/>
              </a:solidFill>
              <a:latin typeface="Arial Black" pitchFamily="34" charset="0"/>
            </a:endParaRPr>
          </a:p>
        </p:txBody>
      </p:sp>
      <p:pic>
        <p:nvPicPr>
          <p:cNvPr id="1030" name="Picture 6" descr="http://im3-tub-ru.yandex.net/i?id=265103286-05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4572007"/>
            <a:ext cx="2643206" cy="1738951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4286248" y="5072074"/>
            <a:ext cx="421484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dirty="0" smtClean="0">
                <a:solidFill>
                  <a:srgbClr val="0070C0"/>
                </a:solidFill>
                <a:latin typeface="Arial Black" pitchFamily="34" charset="0"/>
              </a:rPr>
              <a:t>играют</a:t>
            </a:r>
            <a:endParaRPr lang="ru-RU" sz="6600" dirty="0">
              <a:solidFill>
                <a:srgbClr val="0070C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157</Words>
  <Application>Microsoft Office PowerPoint</Application>
  <PresentationFormat>Экран (4:3)</PresentationFormat>
  <Paragraphs>66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Кто? собака  девочка 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Лариса</dc:creator>
  <cp:lastModifiedBy>Лариса</cp:lastModifiedBy>
  <cp:revision>12</cp:revision>
  <dcterms:created xsi:type="dcterms:W3CDTF">2014-01-18T19:39:50Z</dcterms:created>
  <dcterms:modified xsi:type="dcterms:W3CDTF">2014-01-19T16:55:45Z</dcterms:modified>
</cp:coreProperties>
</file>