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61" r:id="rId4"/>
    <p:sldId id="271" r:id="rId5"/>
    <p:sldId id="269" r:id="rId6"/>
    <p:sldId id="270" r:id="rId7"/>
    <p:sldId id="263" r:id="rId8"/>
    <p:sldId id="264" r:id="rId9"/>
    <p:sldId id="265" r:id="rId10"/>
    <p:sldId id="266" r:id="rId11"/>
    <p:sldId id="273" r:id="rId12"/>
    <p:sldId id="258" r:id="rId13"/>
    <p:sldId id="268" r:id="rId14"/>
    <p:sldId id="259" r:id="rId15"/>
    <p:sldId id="276" r:id="rId16"/>
    <p:sldId id="267" r:id="rId17"/>
    <p:sldId id="274" r:id="rId18"/>
    <p:sldId id="275" r:id="rId19"/>
    <p:sldId id="257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013" autoAdjust="0"/>
    <p:restoredTop sz="95966" autoAdjust="0"/>
  </p:normalViewPr>
  <p:slideViewPr>
    <p:cSldViewPr>
      <p:cViewPr>
        <p:scale>
          <a:sx n="80" d="100"/>
          <a:sy n="80" d="100"/>
        </p:scale>
        <p:origin x="-5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B614-AFD9-43CC-88B1-8D7BA9B73DD2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AF3F-C8F4-460A-8010-2CA893FBE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0FB108-A4DD-4344-9EEF-886A827E8C1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B2D716-F557-48BF-912B-4A67A821D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tolko-v40.clan.su/forum/8-219-1" TargetMode="External"/><Relationship Id="rId3" Type="http://schemas.openxmlformats.org/officeDocument/2006/relationships/hyperlink" Target="http://www.chaconne.ru/author.php?id=11826" TargetMode="External"/><Relationship Id="rId7" Type="http://schemas.openxmlformats.org/officeDocument/2006/relationships/hyperlink" Target="http://cards.i.ua/user/951003/3/" TargetMode="External"/><Relationship Id="rId2" Type="http://schemas.openxmlformats.org/officeDocument/2006/relationships/hyperlink" Target="http://www.megatula.ru/news/newst/106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kov.ucoz.ru/news/2009-08-26-9" TargetMode="External"/><Relationship Id="rId5" Type="http://schemas.openxmlformats.org/officeDocument/2006/relationships/hyperlink" Target="http://sh15arzamas.ucoz.ru/index/0-14" TargetMode="External"/><Relationship Id="rId4" Type="http://schemas.openxmlformats.org/officeDocument/2006/relationships/hyperlink" Target="http://www.babyland.su/products.htm?catid=63&amp;do=more&amp;id=625" TargetMode="External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57166"/>
            <a:ext cx="7772400" cy="5929354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latin typeface="Georgia" pitchFamily="18" charset="0"/>
              </a:rPr>
              <a:t>Развитие </a:t>
            </a:r>
            <a:r>
              <a:rPr lang="ru-RU" sz="6600" i="1" dirty="0" err="1" smtClean="0">
                <a:latin typeface="Georgia" pitchFamily="18" charset="0"/>
              </a:rPr>
              <a:t>креативного</a:t>
            </a:r>
            <a:r>
              <a:rPr lang="ru-RU" sz="6600" i="1" dirty="0" smtClean="0">
                <a:latin typeface="Georgia" pitchFamily="18" charset="0"/>
              </a:rPr>
              <a:t> мышления  во внеурочной деятельности</a:t>
            </a:r>
            <a:endParaRPr lang="ru-RU" sz="6600" i="1" dirty="0">
              <a:latin typeface="Georgia" pitchFamily="18" charset="0"/>
            </a:endParaRPr>
          </a:p>
        </p:txBody>
      </p:sp>
      <p:pic>
        <p:nvPicPr>
          <p:cNvPr id="4" name="Рисунок 8" descr="animated fram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Занятие . Обобщение знаний по теме « Исследование»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0004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Организационный момент.</a:t>
            </a:r>
          </a:p>
          <a:p>
            <a:pPr marL="342900" indent="-342900"/>
            <a:r>
              <a:rPr lang="ru-RU" dirty="0" smtClean="0"/>
              <a:t>2. Актуализация знаний</a:t>
            </a:r>
          </a:p>
          <a:p>
            <a:pPr marL="342900" indent="-342900"/>
            <a:r>
              <a:rPr lang="ru-RU" dirty="0" smtClean="0"/>
              <a:t>-Давайте вспомним, что необходимо исследователям?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42873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Быть наблюдательными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Уметь задавать вопросы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Отбирать нужный материал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Работать с литературой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571745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Практическая работа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Наблюдение очевидного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Задай вопрос</a:t>
            </a:r>
          </a:p>
          <a:p>
            <a:r>
              <a:rPr lang="ru-RU" dirty="0" smtClean="0"/>
              <a:t>Здесь я предлагаю решить исследовательскую задачу про ежа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С детства знакомая картинка: ёж, несущий на своих иголках яблоко. Зоологи утверждают, что яблоки ежи не едят – они ведь насекомоядные! Тем более что на зиму никакое пропитание им не требуется – в это время они спят. И наконец, было замечено ,что ежи выбирают наиболее кислые яблоки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Дай характеристику герою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5000636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Защита исследовательской работы</a:t>
            </a:r>
          </a:p>
          <a:p>
            <a:r>
              <a:rPr lang="ru-RU" dirty="0" smtClean="0"/>
              <a:t>5. Итог занятия</a:t>
            </a:r>
          </a:p>
          <a:p>
            <a:r>
              <a:rPr lang="ru-RU" dirty="0" smtClean="0"/>
              <a:t>-Как вы думаете, трудно быть исследователем? Что показалось наиболее сложным, интересным? Для того, чтобы справиться с этими проблемами, вы пришли в школу учиться.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438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8" descr="animated fram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арианна\Рабочий стол\креативное мышление\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86124"/>
            <a:ext cx="3786214" cy="3200400"/>
          </a:xfrm>
          <a:prstGeom prst="rect">
            <a:avLst/>
          </a:prstGeom>
          <a:noFill/>
        </p:spPr>
      </p:pic>
      <p:pic>
        <p:nvPicPr>
          <p:cNvPr id="2" name="Picture 3" descr="C:\Documents and Settings\Марианна\Рабочий стол\Презентация Развитие креативных\Масленица 0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3929066"/>
            <a:ext cx="1714512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9"/>
            <a:ext cx="6357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Главная</a:t>
            </a:r>
            <a:r>
              <a:rPr lang="ru-RU" sz="2000" b="1" dirty="0" smtClean="0">
                <a:latin typeface="Georgia" pitchFamily="18" charset="0"/>
              </a:rPr>
              <a:t> цель </a:t>
            </a:r>
            <a:r>
              <a:rPr lang="ru-RU" sz="2000" dirty="0" smtClean="0">
                <a:latin typeface="Georgia" pitchFamily="18" charset="0"/>
              </a:rPr>
              <a:t>моей работы с детьми </a:t>
            </a:r>
            <a:r>
              <a:rPr lang="ru-RU" sz="2000" b="1" dirty="0" smtClean="0">
                <a:latin typeface="Georgia" pitchFamily="18" charset="0"/>
              </a:rPr>
              <a:t>научить учащихся мыслить.</a:t>
            </a:r>
            <a:r>
              <a:rPr lang="ru-RU" sz="2000" dirty="0" smtClean="0">
                <a:latin typeface="Georgia" pitchFamily="18" charset="0"/>
              </a:rPr>
              <a:t> Дети </a:t>
            </a:r>
            <a:r>
              <a:rPr lang="ru-RU" sz="2000" b="1" dirty="0" smtClean="0">
                <a:latin typeface="Georgia" pitchFamily="18" charset="0"/>
              </a:rPr>
              <a:t>всегда должны находиться в поиске, каждый раз открывая для себя что-то новое. </a:t>
            </a:r>
            <a:r>
              <a:rPr lang="ru-RU" sz="2000" dirty="0" smtClean="0">
                <a:latin typeface="Georgia" pitchFamily="18" charset="0"/>
              </a:rPr>
              <a:t>В творческой обстановке всегда рождаются новые идеи, замыслы, возникает атмосфера сотрудничества, которая в свою очередь рождает вкус к творчеству, делает его привлекательным для всех.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0722" name="Picture 2" descr="C:\Documents and Settings\Марианна\Рабочий стол\креативное мышление\геокон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929066"/>
            <a:ext cx="756000" cy="8157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928934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Примерные исследовательские задачи: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Яркое уличное освещение городов в вечернее время вредит деревьям и кустарникам. Особенно это вредное воздействие проявляется на севере.</a:t>
            </a:r>
          </a:p>
          <a:p>
            <a:r>
              <a:rPr lang="ru-RU" dirty="0" smtClean="0"/>
              <a:t>Почему? В чём выражается этот вред?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 весны некоторые сельские жители ловят жаб и выпускают их в огороды.</a:t>
            </a:r>
          </a:p>
          <a:p>
            <a:r>
              <a:rPr lang="ru-RU" dirty="0" smtClean="0"/>
              <a:t>Как вы думаете, зачем?</a:t>
            </a:r>
            <a:endParaRPr lang="ru-RU" dirty="0"/>
          </a:p>
        </p:txBody>
      </p:sp>
      <p:pic>
        <p:nvPicPr>
          <p:cNvPr id="8" name="Рисунок 8" descr="animated fram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Владимир\Рабочий стол\яяяяяяяяяя\педсовет по одарённости\kez_atveres_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2143116"/>
            <a:ext cx="6643688" cy="42402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творческий = </a:t>
            </a:r>
            <a:r>
              <a:rPr lang="ru-RU" sz="5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креативный</a:t>
            </a:r>
            <a:r>
              <a:rPr lang="ru-RU" sz="5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???</a:t>
            </a:r>
            <a:endParaRPr lang="ru-RU" sz="5400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8" descr="animated fram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animated fram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4414" y="400050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2857496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       Оригинальность и необычность высказанных идей, стремление к интеллектуальной новизне. Человек, способный к творчеству, почти всегда и везде стремиться найти своё собственное решение;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       Творческого человека отличает семантическая гибкость, т.е. способность видеть объект под разными углами зрения способность обнаружить возможность нового использования данного объекта;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       В третьих, творческому мышлению свойственна образная адаптивная гибкость, т.е. способность изменить восприятие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объекта таким образом, чтобы видеть его новые или скрытые стороны;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       Человек, с творческим мышлением отличается от других людей способностью продуцировать разнообразные идеи в неопределенной ситуации, в частности, в такой, которая, казалось бы, не содержит предпосылок и формирования новых идей. Такая способность творческого мышления была названа Дж.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Гилфордом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семантической, спонтанной гибкостью.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87447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Творческое мышление - высший уровень развития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личности.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Дж.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Гилфорд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считал, что уровень развития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креативности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(творческого мышления)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определяется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доминированием в мышлении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четырех особенностей: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0" name="Рисунок 8" descr="animated fram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9858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Georgia" pitchFamily="18" charset="0"/>
              </a:rPr>
              <a:t>“следует говорить о задаче формирования в школе </a:t>
            </a:r>
            <a:r>
              <a:rPr lang="ru-RU" sz="3200" b="1" i="1" dirty="0" smtClean="0">
                <a:latin typeface="Georgia" pitchFamily="18" charset="0"/>
              </a:rPr>
              <a:t>творческой личности</a:t>
            </a:r>
            <a:r>
              <a:rPr lang="ru-RU" sz="3200" dirty="0" smtClean="0">
                <a:latin typeface="Georgia" pitchFamily="18" charset="0"/>
              </a:rPr>
              <a:t>, а не просто о развитии творческих способностей. Именно творчество оживляет познавательный процесс, активизирует познающую личность и формирует ее. Творчество — норма детского развития.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                                                </a:t>
            </a:r>
            <a:r>
              <a:rPr lang="ru-RU" sz="3200" i="1" dirty="0" smtClean="0">
                <a:latin typeface="Georgia" pitchFamily="18" charset="0"/>
              </a:rPr>
              <a:t>Богоявленская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Рисунок 8" descr="animated fram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42984"/>
            <a:ext cx="36433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1)создание творческой группы</a:t>
            </a:r>
          </a:p>
          <a:p>
            <a:r>
              <a:rPr lang="ru-RU" sz="2000" dirty="0" smtClean="0"/>
              <a:t>2)определение целей и задач </a:t>
            </a:r>
          </a:p>
          <a:p>
            <a:r>
              <a:rPr lang="ru-RU" sz="2000" dirty="0" smtClean="0"/>
              <a:t>3)ярмарка идей </a:t>
            </a:r>
          </a:p>
          <a:p>
            <a:r>
              <a:rPr lang="ru-RU" sz="2000" dirty="0" smtClean="0"/>
              <a:t>4)написание сценария </a:t>
            </a:r>
          </a:p>
          <a:p>
            <a:r>
              <a:rPr lang="ru-RU" sz="2000" dirty="0" smtClean="0"/>
              <a:t>5)репетиционный период </a:t>
            </a:r>
          </a:p>
          <a:p>
            <a:r>
              <a:rPr lang="ru-RU" sz="2000" dirty="0" smtClean="0"/>
              <a:t>6)проведение мероприятия </a:t>
            </a:r>
          </a:p>
          <a:p>
            <a:r>
              <a:rPr lang="ru-RU" sz="2000" dirty="0" smtClean="0"/>
              <a:t>7)анализ мероприятия, выявление проблем и путей их решения. 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58082" y="46434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71435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Подготовка к мероприятиям проводится по схеме:</a:t>
            </a:r>
            <a:endParaRPr lang="ru-RU" sz="2400" dirty="0"/>
          </a:p>
        </p:txBody>
      </p:sp>
      <p:pic>
        <p:nvPicPr>
          <p:cNvPr id="31746" name="Picture 2" descr="C:\Documents and Settings\Марианна\Рабочий стол\Презентация Развитие креативных\Наталье Ивановне\Прогулка\Фото-03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4000504"/>
            <a:ext cx="3121152" cy="2340864"/>
          </a:xfrm>
          <a:prstGeom prst="rect">
            <a:avLst/>
          </a:prstGeom>
          <a:noFill/>
        </p:spPr>
      </p:pic>
      <p:pic>
        <p:nvPicPr>
          <p:cNvPr id="31747" name="Picture 3" descr="C:\Documents and Settings\Марианна\Рабочий стол\Презентация Развитие креативных\Наталье Ивановне\фото поход\DSCN30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000504"/>
            <a:ext cx="2088000" cy="2150765"/>
          </a:xfrm>
          <a:prstGeom prst="rect">
            <a:avLst/>
          </a:prstGeom>
          <a:noFill/>
        </p:spPr>
      </p:pic>
      <p:pic>
        <p:nvPicPr>
          <p:cNvPr id="31748" name="Picture 4" descr="C:\Documents and Settings\Марианна\Рабочий стол\Презентация Развитие креативных\Фото цирк\DSCN3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1357298"/>
            <a:ext cx="2400159" cy="2332032"/>
          </a:xfrm>
          <a:prstGeom prst="rect">
            <a:avLst/>
          </a:prstGeom>
          <a:noFill/>
        </p:spPr>
      </p:pic>
      <p:pic>
        <p:nvPicPr>
          <p:cNvPr id="31749" name="Picture 5" descr="C:\Documents and Settings\Марианна\Рабочий стол\Презентация Развитие креативных\Фото цирк\DSCN30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143380"/>
            <a:ext cx="2688000" cy="2016000"/>
          </a:xfrm>
          <a:prstGeom prst="rect">
            <a:avLst/>
          </a:prstGeom>
          <a:noFill/>
        </p:spPr>
      </p:pic>
      <p:pic>
        <p:nvPicPr>
          <p:cNvPr id="31750" name="Picture 6" descr="C:\Documents and Settings\Марианна\Рабочий стол\Презентация Развитие креативных\DSCN31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1285860"/>
            <a:ext cx="2133112" cy="2082970"/>
          </a:xfrm>
          <a:prstGeom prst="rect">
            <a:avLst/>
          </a:prstGeom>
          <a:noFill/>
        </p:spPr>
      </p:pic>
      <p:pic>
        <p:nvPicPr>
          <p:cNvPr id="12" name="Рисунок 8" descr="animated fram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рианна\Рабочий стол\Презентация Развитие креативных\DSCN31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8"/>
            <a:ext cx="3780000" cy="2821474"/>
          </a:xfrm>
          <a:prstGeom prst="rect">
            <a:avLst/>
          </a:prstGeom>
          <a:noFill/>
        </p:spPr>
      </p:pic>
      <p:pic>
        <p:nvPicPr>
          <p:cNvPr id="6147" name="Picture 3" descr="C:\Documents and Settings\Марианна\Рабочий стол\Презентация Развитие креативных\DSCN31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714752"/>
            <a:ext cx="3888000" cy="2729460"/>
          </a:xfrm>
          <a:prstGeom prst="rect">
            <a:avLst/>
          </a:prstGeom>
          <a:noFill/>
        </p:spPr>
      </p:pic>
      <p:pic>
        <p:nvPicPr>
          <p:cNvPr id="6148" name="Picture 4" descr="C:\Documents and Settings\Марианна\Рабочий стол\Презентация Развитие креативных\DSCN31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00438"/>
            <a:ext cx="3960000" cy="2966414"/>
          </a:xfrm>
          <a:prstGeom prst="rect">
            <a:avLst/>
          </a:prstGeom>
          <a:noFill/>
        </p:spPr>
      </p:pic>
      <p:pic>
        <p:nvPicPr>
          <p:cNvPr id="6149" name="Picture 5" descr="C:\Documents and Settings\Марианна\Рабочий стол\Презентация Развитие креативных\DSCN31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42852"/>
            <a:ext cx="2628000" cy="33575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785794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Наши таланты</a:t>
            </a:r>
            <a:endParaRPr lang="ru-RU" sz="3200" b="1" dirty="0"/>
          </a:p>
        </p:txBody>
      </p:sp>
      <p:pic>
        <p:nvPicPr>
          <p:cNvPr id="7" name="Рисунок 8" descr="animated fram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Марианна\Рабочий стол\Презентация Развитие креативных\DSCN3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857628"/>
            <a:ext cx="4071966" cy="2874844"/>
          </a:xfrm>
          <a:prstGeom prst="rect">
            <a:avLst/>
          </a:prstGeom>
          <a:noFill/>
        </p:spPr>
      </p:pic>
      <p:pic>
        <p:nvPicPr>
          <p:cNvPr id="29699" name="Picture 3" descr="C:\Documents and Settings\Марианна\Рабочий стол\Презентация Развитие креативных\Масленица 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57166"/>
            <a:ext cx="2925068" cy="2880000"/>
          </a:xfrm>
          <a:prstGeom prst="rect">
            <a:avLst/>
          </a:prstGeom>
          <a:noFill/>
        </p:spPr>
      </p:pic>
      <p:pic>
        <p:nvPicPr>
          <p:cNvPr id="29700" name="Picture 4" descr="C:\Documents and Settings\Марианна\Рабочий стол\Презентация Развитие креативных\Масленица 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643314"/>
            <a:ext cx="3384000" cy="3018548"/>
          </a:xfrm>
          <a:prstGeom prst="rect">
            <a:avLst/>
          </a:prstGeom>
          <a:noFill/>
        </p:spPr>
      </p:pic>
      <p:pic>
        <p:nvPicPr>
          <p:cNvPr id="29701" name="Picture 5" descr="C:\Documents and Settings\Марианна\Рабочий стол\Презентация Развитие креативных\DSCF10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285728"/>
            <a:ext cx="4000528" cy="327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857232"/>
            <a:ext cx="428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НАША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3643314"/>
            <a:ext cx="6133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ЖИЗНЬ</a:t>
            </a:r>
            <a:endParaRPr lang="ru-RU" sz="4000" b="1" dirty="0"/>
          </a:p>
        </p:txBody>
      </p:sp>
      <p:pic>
        <p:nvPicPr>
          <p:cNvPr id="10" name="Рисунок 8" descr="animated fram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85800"/>
            <a:r>
              <a:rPr lang="ru-RU" dirty="0" smtClean="0"/>
              <a:t>13. Пять принцев дружили между собой, но жили в пяти разных городах. Они решили проложить дороги так, чтобы из любого города можно было добраться в любой другой город (возможно, проезжая через другой). Сколько минимально дорог надо им проложить?     1) 6;   2)  5;   3) 4;   4) 3.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67300" y="0"/>
            <a:ext cx="4076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860800"/>
            <a:ext cx="25923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4000504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14. Анна, Маша и Оля написали письма Деду Морозу, в котором попросили новогодние подарки. Под новогодней елкой девочек ждали: платье «Золушки» для бал-маскарада, фигурные коньки, новая 3D детская энциклопедия. Кто какой подарок получил, если известно, что: Маша готовилась к школьной олимпиаде; Олиным кумиром был Евгений </a:t>
            </a:r>
            <a:r>
              <a:rPr lang="ru-RU" dirty="0" err="1" smtClean="0"/>
              <a:t>Плющенко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971457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71670" y="428604"/>
            <a:ext cx="2951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Примерные </a:t>
            </a:r>
          </a:p>
          <a:p>
            <a:r>
              <a:rPr lang="ru-RU" sz="2800" dirty="0" smtClean="0"/>
              <a:t>задания</a:t>
            </a:r>
            <a:endParaRPr lang="ru-RU" sz="2800" dirty="0"/>
          </a:p>
        </p:txBody>
      </p:sp>
      <p:pic>
        <p:nvPicPr>
          <p:cNvPr id="12" name="Рисунок 8" descr="animated fram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арианна\Рабочий стол\инфознайка дипломы\Чечелев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3500438"/>
            <a:ext cx="2340898" cy="3096000"/>
          </a:xfrm>
          <a:prstGeom prst="rect">
            <a:avLst/>
          </a:prstGeom>
          <a:noFill/>
        </p:spPr>
      </p:pic>
      <p:pic>
        <p:nvPicPr>
          <p:cNvPr id="1028" name="Picture 4" descr="C:\Documents and Settings\Марианна\Рабочий стол\инфознайка дипломы\Бекалдиев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14290"/>
            <a:ext cx="2360196" cy="3024000"/>
          </a:xfrm>
          <a:prstGeom prst="rect">
            <a:avLst/>
          </a:prstGeom>
          <a:noFill/>
        </p:spPr>
      </p:pic>
      <p:pic>
        <p:nvPicPr>
          <p:cNvPr id="1029" name="Picture 5" descr="C:\Documents and Settings\Марианна\Рабочий стол\Презентация Развитие креативных\DSCN31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242060" cy="3996000"/>
          </a:xfrm>
          <a:prstGeom prst="rect">
            <a:avLst/>
          </a:prstGeom>
          <a:noFill/>
        </p:spPr>
      </p:pic>
      <p:pic>
        <p:nvPicPr>
          <p:cNvPr id="1030" name="Picture 6" descr="C:\Documents and Settings\Марианна\Рабочий стол\Презентация Развитие креативных\Фото-04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643182"/>
            <a:ext cx="2786082" cy="39273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2198" y="285728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Наши </a:t>
            </a:r>
            <a:r>
              <a:rPr lang="ru-RU" sz="32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победители:</a:t>
            </a:r>
            <a:r>
              <a:rPr lang="ru-RU" sz="3200" b="1" i="1" dirty="0" err="1" smtClean="0"/>
              <a:t>Н</a:t>
            </a:r>
            <a:endParaRPr lang="ru-RU" sz="3200" b="1" i="1" dirty="0"/>
          </a:p>
        </p:txBody>
      </p:sp>
      <p:pic>
        <p:nvPicPr>
          <p:cNvPr id="8" name="Рисунок 8" descr="animated fram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Вся жизнь – открытая задача.</a:t>
            </a:r>
          </a:p>
          <a:p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И от того, насколько успешно  ты её решаешь,</a:t>
            </a:r>
          </a:p>
          <a:p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Зависит твоё настоящее и будущее…</a:t>
            </a:r>
            <a:endParaRPr lang="ru-RU" sz="48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8" descr="animated fram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Марианна\Рабочий стол\инфознайка дипломы\Rewarding.aspx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3" y="214293"/>
            <a:ext cx="2271004" cy="3201680"/>
          </a:xfrm>
          <a:prstGeom prst="rect">
            <a:avLst/>
          </a:prstGeom>
          <a:noFill/>
        </p:spPr>
      </p:pic>
      <p:pic>
        <p:nvPicPr>
          <p:cNvPr id="32771" name="Picture 3" descr="C:\Documents and Settings\Марианна\Рабочий стол\инфознайка дипломы\Карапетян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09" y="214287"/>
            <a:ext cx="2271004" cy="3201680"/>
          </a:xfrm>
          <a:prstGeom prst="rect">
            <a:avLst/>
          </a:prstGeom>
          <a:noFill/>
        </p:spPr>
      </p:pic>
      <p:pic>
        <p:nvPicPr>
          <p:cNvPr id="32772" name="Picture 4" descr="C:\Documents and Settings\Марианна\Рабочий стол\инфознайка дипломы\Тупольская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3" y="214287"/>
            <a:ext cx="2271004" cy="3201680"/>
          </a:xfrm>
          <a:prstGeom prst="rect">
            <a:avLst/>
          </a:prstGeom>
          <a:noFill/>
        </p:spPr>
      </p:pic>
      <p:pic>
        <p:nvPicPr>
          <p:cNvPr id="32773" name="Picture 5" descr="C:\Documents and Settings\Марианна\Рабочий стол\инфознайка дипломы\Конев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500438"/>
            <a:ext cx="2216932" cy="3125450"/>
          </a:xfrm>
          <a:prstGeom prst="rect">
            <a:avLst/>
          </a:prstGeom>
          <a:noFill/>
        </p:spPr>
      </p:pic>
      <p:pic>
        <p:nvPicPr>
          <p:cNvPr id="32774" name="Picture 6" descr="C:\Documents and Settings\Марианна\Рабочий стол\инфознайка дипломы\Морозов Саша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500438"/>
            <a:ext cx="2216932" cy="3125450"/>
          </a:xfrm>
          <a:prstGeom prst="rect">
            <a:avLst/>
          </a:prstGeom>
          <a:noFill/>
        </p:spPr>
      </p:pic>
      <p:pic>
        <p:nvPicPr>
          <p:cNvPr id="32775" name="Picture 7" descr="C:\Documents and Settings\Марианна\Рабочий стол\инфознайка дипломы\Павлова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22" y="3500438"/>
            <a:ext cx="2216932" cy="3125450"/>
          </a:xfrm>
          <a:prstGeom prst="rect">
            <a:avLst/>
          </a:prstGeom>
          <a:noFill/>
        </p:spPr>
      </p:pic>
      <p:pic>
        <p:nvPicPr>
          <p:cNvPr id="32776" name="Picture 8" descr="C:\Documents and Settings\Марианна\Рабочий стол\инфознайка дипломы\Коджешау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7068" y="3500438"/>
            <a:ext cx="2216932" cy="31254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29520" y="642918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5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accent5"/>
                </a:solidFill>
                <a:latin typeface="Georgia" pitchFamily="18" charset="0"/>
              </a:rPr>
              <a:t>ОЦЕНКА </a:t>
            </a:r>
            <a:r>
              <a:rPr lang="ru-RU" i="1" dirty="0" smtClean="0">
                <a:solidFill>
                  <a:schemeClr val="accent5"/>
                </a:solidFill>
                <a:latin typeface="Georgia" pitchFamily="18" charset="0"/>
              </a:rPr>
              <a:t>«отлично»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2" name="Рисунок 8" descr="animated fram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429132"/>
            <a:ext cx="45720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u="sng" dirty="0" smtClean="0">
                <a:hlinkClick r:id="rId2"/>
              </a:rPr>
              <a:t>Интернет - ресурсы</a:t>
            </a:r>
          </a:p>
          <a:p>
            <a:pPr>
              <a:lnSpc>
                <a:spcPct val="80000"/>
              </a:lnSpc>
            </a:pPr>
            <a:r>
              <a:rPr lang="ru-RU" i="1" u="sng" dirty="0" smtClean="0">
                <a:hlinkClick r:id="rId2"/>
              </a:rPr>
              <a:t>http://www.megatula.ru/news/newst/1064/</a:t>
            </a:r>
            <a:endParaRPr lang="ru-RU" i="1" u="sng" dirty="0" smtClean="0"/>
          </a:p>
          <a:p>
            <a:pPr>
              <a:lnSpc>
                <a:spcPct val="80000"/>
              </a:lnSpc>
            </a:pPr>
            <a:r>
              <a:rPr lang="ru-RU" i="1" u="sng" dirty="0" smtClean="0">
                <a:hlinkClick r:id="rId3"/>
              </a:rPr>
              <a:t>http://www.chaconne.ru/author.php?id=11826</a:t>
            </a:r>
            <a:endParaRPr lang="ru-RU" i="1" dirty="0" smtClean="0"/>
          </a:p>
          <a:p>
            <a:pPr>
              <a:lnSpc>
                <a:spcPct val="80000"/>
              </a:lnSpc>
            </a:pPr>
            <a:r>
              <a:rPr lang="ru-RU" i="1" u="sng" dirty="0" smtClean="0">
                <a:hlinkClick r:id="rId4"/>
              </a:rPr>
              <a:t>http://www.babyland.su/products.htm?catid=63&amp;do=more&amp;id=625</a:t>
            </a:r>
            <a:r>
              <a:rPr lang="ru-RU" i="1" dirty="0" smtClean="0"/>
              <a:t> </a:t>
            </a:r>
            <a:endParaRPr lang="ru-RU" i="1" u="sng" dirty="0" smtClean="0"/>
          </a:p>
          <a:p>
            <a:pPr>
              <a:lnSpc>
                <a:spcPct val="80000"/>
              </a:lnSpc>
            </a:pPr>
            <a:r>
              <a:rPr lang="ru-RU" i="1" u="sng" dirty="0" smtClean="0">
                <a:hlinkClick r:id="rId5"/>
              </a:rPr>
              <a:t>http://sh15arzamas.ucoz.ru/index/0-14</a:t>
            </a:r>
            <a:r>
              <a:rPr lang="ru-RU" i="1" u="sng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i="1" u="sng" dirty="0" smtClean="0">
                <a:hlinkClick r:id="rId6"/>
              </a:rPr>
              <a:t>http://vikov.ucoz.ru/news/2009-08-26-9</a:t>
            </a:r>
            <a:r>
              <a:rPr lang="ru-RU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i="1" u="sng" dirty="0" smtClean="0">
                <a:hlinkClick r:id="rId7"/>
              </a:rPr>
              <a:t>http://cards.i.ua/user/951003/3/</a:t>
            </a:r>
            <a:r>
              <a:rPr lang="ru-RU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i="1" u="sng" dirty="0" smtClean="0">
                <a:hlinkClick r:id="rId8"/>
              </a:rPr>
              <a:t>http://tolko-v40.clan.su/forum/8-219-1</a:t>
            </a:r>
            <a:endParaRPr lang="ru-RU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428736"/>
            <a:ext cx="757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Рекомендуемая литература:</a:t>
            </a:r>
          </a:p>
          <a:p>
            <a:r>
              <a:rPr lang="ru-RU" dirty="0" smtClean="0"/>
              <a:t>1.А. </a:t>
            </a:r>
            <a:r>
              <a:rPr lang="ru-RU" dirty="0" err="1" smtClean="0"/>
              <a:t>Гин</a:t>
            </a:r>
            <a:r>
              <a:rPr lang="ru-RU" dirty="0" smtClean="0"/>
              <a:t>, И. </a:t>
            </a:r>
            <a:r>
              <a:rPr lang="ru-RU" dirty="0" err="1" smtClean="0"/>
              <a:t>Андржеевская</a:t>
            </a:r>
            <a:r>
              <a:rPr lang="ru-RU" dirty="0" smtClean="0"/>
              <a:t> « 150 творческих задач о том, что нас окружает»</a:t>
            </a:r>
          </a:p>
          <a:p>
            <a:r>
              <a:rPr lang="ru-RU" dirty="0" smtClean="0"/>
              <a:t>Проект « Образование для Новой Эры. </a:t>
            </a:r>
            <a:r>
              <a:rPr lang="ru-RU" dirty="0" err="1" smtClean="0"/>
              <a:t>Креативное</a:t>
            </a:r>
            <a:r>
              <a:rPr lang="ru-RU" dirty="0" smtClean="0"/>
              <a:t> мышление»</a:t>
            </a:r>
          </a:p>
          <a:p>
            <a:r>
              <a:rPr lang="ru-RU" dirty="0" smtClean="0"/>
              <a:t>2.Е.В. Кривобок, О.Ю. </a:t>
            </a:r>
            <a:r>
              <a:rPr lang="ru-RU" dirty="0" err="1" smtClean="0"/>
              <a:t>Саранюк</a:t>
            </a:r>
            <a:r>
              <a:rPr lang="ru-RU" dirty="0" smtClean="0"/>
              <a:t> « Исследовательская деятельность младших школьников»</a:t>
            </a:r>
          </a:p>
          <a:p>
            <a:r>
              <a:rPr lang="ru-RU" dirty="0" smtClean="0"/>
              <a:t>3.И.В. </a:t>
            </a:r>
            <a:r>
              <a:rPr lang="ru-RU" dirty="0" err="1" smtClean="0"/>
              <a:t>Курбеко</a:t>
            </a:r>
            <a:r>
              <a:rPr lang="ru-RU" dirty="0" smtClean="0"/>
              <a:t> « Прогулки и экскурсии в режиме группы продленного дня»</a:t>
            </a:r>
          </a:p>
          <a:p>
            <a:r>
              <a:rPr lang="ru-RU" dirty="0" smtClean="0"/>
              <a:t>4. Н.М  Зубкова « Научные ответы на  детские « почему»</a:t>
            </a:r>
          </a:p>
          <a:p>
            <a:r>
              <a:rPr lang="ru-RU" dirty="0" smtClean="0"/>
              <a:t>5.А. И Шапиро Секреты знакомых предметов</a:t>
            </a:r>
            <a:endParaRPr lang="ru-RU" dirty="0"/>
          </a:p>
        </p:txBody>
      </p:sp>
      <p:pic>
        <p:nvPicPr>
          <p:cNvPr id="4" name="Рисунок 8" descr="animated fram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-1214470"/>
            <a:ext cx="7772400" cy="82153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Открытые задачи были нормой нашей дореволюционной школы. Как вам такая:</a:t>
            </a:r>
          </a:p>
          <a:p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« Сколько деревьев нужно срубить крестьянину, чтобы дров хватило до самой весны?»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Эта задача из учебника арифметики первого класса 1913 года выпуска.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Попробуйте её дать сегодняшнему первокласснику…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Даже не каждый пятиклассник сообразит, как подступиться к такой задаче.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К чему приводит решение таких – свободных  -  задач? К свободомыслию? К формированию предприимчивости? Случайность ли, что после революции подобные задачи постепенно исчезли из педагогической практики?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Время открытых задач снова пришло! Они служат психологическими кнопками, включающими исследовательский инстинкт…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На смену поколениям, умеющим работать в заданных условиях, должны прийти люди, способные самостоятельно ориентироваться и действовать в условиях, постоянно меняющихся…</a:t>
            </a:r>
          </a:p>
          <a:p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                        Алексей Кушнир ,руководитель Лаборатории методологии проектирования содержания и технологий обучения ФИРО, гл.редактор журнала « Народное образование.</a:t>
            </a: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8" descr="animated fram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7030A0"/>
                </a:solidFill>
                <a:latin typeface="Georgia" pitchFamily="18" charset="0"/>
              </a:rPr>
              <a:t>КОДЕКС  РЕШАТЕЛЯ:</a:t>
            </a:r>
            <a:r>
              <a:rPr lang="ru-RU" sz="2400" i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1.Чтобы победить задачу, сначала нужно её полюбить.</a:t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2. Достойно проигравший – победил.</a:t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3. Если ты всегда</a:t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побеждаешь – значит, </a:t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выбираешь слишком </a:t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простые задачи.</a:t>
            </a: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Picture 2" descr="C:\Documents and Settings\Марианна\Рабочий стол\Презентация Развитие креативных\27.01.12\фото6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857496"/>
            <a:ext cx="3986501" cy="3528692"/>
          </a:xfrm>
          <a:prstGeom prst="rect">
            <a:avLst/>
          </a:prstGeom>
          <a:noFill/>
        </p:spPr>
      </p:pic>
      <p:pic>
        <p:nvPicPr>
          <p:cNvPr id="5" name="Рисунок 8" descr="animated fram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Креативное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 мышление -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это мышление, результатом которого является открытие принципиально нового или иной задачи.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400" b="1" dirty="0" smtClean="0">
                <a:latin typeface="Georgia" pitchFamily="18" charset="0"/>
              </a:rPr>
              <a:t>ЦЕЛЬ: </a:t>
            </a:r>
            <a:r>
              <a:rPr lang="ru-RU" sz="7400" dirty="0" smtClean="0">
                <a:latin typeface="Georgia" pitchFamily="18" charset="0"/>
              </a:rPr>
              <a:t>Стимулировать развитие интеллектуально-творческого потенциала личности ребенка младшего школьного возраста путем совершенствования развития исследовательских способностей, навыков исследовательского поведения.</a:t>
            </a:r>
          </a:p>
          <a:p>
            <a:r>
              <a:rPr lang="ru-RU" sz="7400" b="1" dirty="0" smtClean="0">
                <a:latin typeface="Georgia" pitchFamily="18" charset="0"/>
              </a:rPr>
              <a:t>ЗАДАЧИ:</a:t>
            </a:r>
            <a:endParaRPr lang="ru-RU" sz="7400" dirty="0" smtClean="0">
              <a:latin typeface="Georgia" pitchFamily="18" charset="0"/>
            </a:endParaRPr>
          </a:p>
          <a:p>
            <a:r>
              <a:rPr lang="ru-RU" sz="7400" dirty="0" smtClean="0">
                <a:latin typeface="Georgia" pitchFamily="18" charset="0"/>
              </a:rPr>
              <a:t>1.     Поддержка развития творческой исследовательской активности детей.</a:t>
            </a:r>
          </a:p>
          <a:p>
            <a:r>
              <a:rPr lang="ru-RU" sz="7400" dirty="0" smtClean="0">
                <a:latin typeface="Georgia" pitchFamily="18" charset="0"/>
              </a:rPr>
              <a:t>2.            Стимулирование у младших школьников интереса к фундаментальным и прикладным наукам, ознакомление с научной картиной мира;</a:t>
            </a:r>
          </a:p>
          <a:p>
            <a:r>
              <a:rPr lang="ru-RU" sz="7400" dirty="0" smtClean="0">
                <a:latin typeface="Georgia" pitchFamily="18" charset="0"/>
              </a:rPr>
              <a:t>3.            Активное включение детей в процесс самообразования и саморазвития;</a:t>
            </a:r>
          </a:p>
          <a:p>
            <a:r>
              <a:rPr lang="ru-RU" sz="7400" dirty="0" smtClean="0">
                <a:latin typeface="Georgia" pitchFamily="18" charset="0"/>
              </a:rPr>
              <a:t>4.            Учить методам и приемам научного исследования;</a:t>
            </a:r>
          </a:p>
          <a:p>
            <a:r>
              <a:rPr lang="ru-RU" sz="7400" dirty="0" smtClean="0">
                <a:latin typeface="Georgia" pitchFamily="18" charset="0"/>
              </a:rPr>
              <a:t>5.            Учить работать с научной литературой.</a:t>
            </a:r>
          </a:p>
          <a:p>
            <a:endParaRPr lang="ru-RU" dirty="0"/>
          </a:p>
        </p:txBody>
      </p:sp>
      <p:pic>
        <p:nvPicPr>
          <p:cNvPr id="26626" name="Picture 2" descr="C:\Documents and Settings\Марианна\Рабочий стол\Презентация Развитие креативных\DSCN3272.JPG"/>
          <p:cNvPicPr>
            <a:picLocks noChangeAspect="1" noChangeArrowheads="1"/>
          </p:cNvPicPr>
          <p:nvPr/>
        </p:nvPicPr>
        <p:blipFill>
          <a:blip r:embed="rId2" cstate="email"/>
          <a:srcRect b="-952"/>
          <a:stretch>
            <a:fillRect/>
          </a:stretch>
        </p:blipFill>
        <p:spPr bwMode="auto">
          <a:xfrm>
            <a:off x="285720" y="1500174"/>
            <a:ext cx="3509738" cy="4357718"/>
          </a:xfrm>
          <a:prstGeom prst="rect">
            <a:avLst/>
          </a:prstGeom>
          <a:noFill/>
        </p:spPr>
      </p:pic>
      <p:pic>
        <p:nvPicPr>
          <p:cNvPr id="6" name="Рисунок 8" descr="animated fram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01281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Методы   работы  по активизации  творческого мышления  младших  школьников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ОСНОВНЫЕ НАПРАВЛЕНИЯ РАБОТЫ:</a:t>
            </a:r>
            <a:endParaRPr lang="ru-RU" dirty="0" smtClean="0"/>
          </a:p>
          <a:p>
            <a:r>
              <a:rPr lang="ru-RU" dirty="0" smtClean="0"/>
              <a:t>•        Включение в исследовательскую деятельность детей склонных к развитию уровня </a:t>
            </a:r>
            <a:r>
              <a:rPr lang="ru-RU" dirty="0" err="1" smtClean="0"/>
              <a:t>креативности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        Обучение учащихся работе с научной литературой;</a:t>
            </a:r>
          </a:p>
          <a:p>
            <a:r>
              <a:rPr lang="ru-RU" dirty="0" smtClean="0"/>
              <a:t>•        Подготовка, организация и проведение научно – практических турниров, конкурсов, олимпиад;</a:t>
            </a:r>
          </a:p>
          <a:p>
            <a:r>
              <a:rPr lang="ru-RU" dirty="0" smtClean="0"/>
              <a:t>•        Редактирование и издание научного сборника.</a:t>
            </a:r>
          </a:p>
          <a:p>
            <a:endParaRPr lang="ru-RU" dirty="0"/>
          </a:p>
        </p:txBody>
      </p:sp>
      <p:pic>
        <p:nvPicPr>
          <p:cNvPr id="27655" name="Picture 7" descr="C:\Documents and Settings\Марианна\Рабочий стол\Презентация Развитие креативных\9080196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1428736"/>
            <a:ext cx="3545174" cy="4857784"/>
          </a:xfrm>
          <a:prstGeom prst="rect">
            <a:avLst/>
          </a:prstGeom>
          <a:noFill/>
        </p:spPr>
      </p:pic>
      <p:pic>
        <p:nvPicPr>
          <p:cNvPr id="13" name="Рисунок 8" descr="animated fram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Дети младшего школьного возраста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природе своей исследователи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с большим интересом участвуют в различных исследовательских делах.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Успех исследования во многом зависит от её организации.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Организуя учебно-исследовательскую деятельность младших школьников, необходимо следовать методологии.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Поставленная проблема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обозначенная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тема должны быть актуальными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 ребёнка, исследовательская работа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должна быть выполнена им добровольно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быть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обеспечена необходимым оборудованием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средствами и материалами.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Итогом исследовательской работы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главным этапом обучения юного исследователя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является выступление на детской конференции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И здесь необходимо создать « ситуацию успеха» для каждого школьника. Все работы независимо от их качества необходимо похвалить , чтобы у детей возникло желание продолжать исследовательскую деятельность.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Марианна\Рабочий стол\Презентация Развитие креативных\Наталье Ивановне\фото поход\DSCN31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857628"/>
            <a:ext cx="4028188" cy="2786082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анна\Рабочий стол\Презентация Развитие креативных\Наталье Ивановне\фото поход\DSCN31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857628"/>
            <a:ext cx="3792751" cy="2844000"/>
          </a:xfrm>
          <a:prstGeom prst="rect">
            <a:avLst/>
          </a:prstGeom>
          <a:noFill/>
        </p:spPr>
      </p:pic>
      <p:pic>
        <p:nvPicPr>
          <p:cNvPr id="6" name="Рисунок 8" descr="animated fram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Листопад. (Прогулка-наблюдение)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785794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Цели: </a:t>
            </a:r>
          </a:p>
          <a:p>
            <a:r>
              <a:rPr lang="ru-RU" dirty="0" smtClean="0"/>
              <a:t>1.Развивать стремление к познанию;</a:t>
            </a:r>
          </a:p>
          <a:p>
            <a:r>
              <a:rPr lang="ru-RU" dirty="0" smtClean="0"/>
              <a:t>2.Формировать правильные представления об окружающем мире;</a:t>
            </a:r>
          </a:p>
          <a:p>
            <a:r>
              <a:rPr lang="ru-RU" dirty="0" smtClean="0"/>
              <a:t>3.Помочь изучению основных законов развития природы;</a:t>
            </a:r>
          </a:p>
          <a:p>
            <a:r>
              <a:rPr lang="ru-RU" dirty="0" smtClean="0"/>
              <a:t>4. Учить наблюдать за листопадом</a:t>
            </a:r>
          </a:p>
          <a:p>
            <a:r>
              <a:rPr lang="ru-RU" dirty="0" smtClean="0"/>
              <a:t>5.Развивать фантазию</a:t>
            </a:r>
            <a:r>
              <a:rPr lang="en-US" dirty="0" smtClean="0"/>
              <a:t>, </a:t>
            </a:r>
            <a:r>
              <a:rPr lang="ru-RU" dirty="0" smtClean="0"/>
              <a:t>связную речь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500306"/>
            <a:ext cx="79296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Ход прогулки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Вызов</a:t>
            </a:r>
          </a:p>
          <a:p>
            <a:pPr marL="342900" indent="-342900"/>
            <a:r>
              <a:rPr lang="ru-RU" dirty="0" smtClean="0"/>
              <a:t>Давайте вспомним известную песню </a:t>
            </a:r>
            <a:r>
              <a:rPr lang="ru-RU" dirty="0" err="1" smtClean="0"/>
              <a:t>Р.Паулса</a:t>
            </a:r>
            <a:r>
              <a:rPr lang="ru-RU" dirty="0" smtClean="0"/>
              <a:t> « Листья желтые»</a:t>
            </a:r>
          </a:p>
          <a:p>
            <a:pPr marL="342900" indent="-342900"/>
            <a:r>
              <a:rPr lang="ru-RU" dirty="0" smtClean="0"/>
              <a:t>-О каком природном явлении эта песня?</a:t>
            </a:r>
          </a:p>
          <a:p>
            <a:pPr marL="342900" indent="-342900"/>
            <a:r>
              <a:rPr lang="ru-RU" dirty="0" smtClean="0"/>
              <a:t>2</a:t>
            </a:r>
            <a:r>
              <a:rPr lang="ru-RU" i="1" dirty="0" smtClean="0"/>
              <a:t>. Осмысление (работа в группах</a:t>
            </a:r>
            <a:r>
              <a:rPr lang="ru-RU" dirty="0" smtClean="0"/>
              <a:t>)</a:t>
            </a:r>
          </a:p>
          <a:p>
            <a:pPr marL="342900" indent="-342900"/>
            <a:r>
              <a:rPr lang="ru-RU" dirty="0" smtClean="0"/>
              <a:t>Вопросы для обсуждения:</a:t>
            </a:r>
          </a:p>
          <a:p>
            <a:pPr marL="342900" indent="-342900"/>
            <a:r>
              <a:rPr lang="ru-RU" dirty="0" smtClean="0"/>
              <a:t>-Что такое листопад?</a:t>
            </a:r>
          </a:p>
          <a:p>
            <a:pPr marL="342900" indent="-342900"/>
            <a:r>
              <a:rPr lang="ru-RU" dirty="0" smtClean="0"/>
              <a:t>-Назовите деревья, сбрасывающие листву осенью?</a:t>
            </a:r>
          </a:p>
          <a:p>
            <a:pPr marL="342900" indent="-342900"/>
            <a:r>
              <a:rPr lang="ru-RU" dirty="0" smtClean="0"/>
              <a:t>-Когда в нашем крае начинается листопад?</a:t>
            </a:r>
          </a:p>
          <a:p>
            <a:pPr marL="342900" indent="-342900"/>
            <a:r>
              <a:rPr lang="ru-RU" dirty="0" smtClean="0"/>
              <a:t>-Как вы считаете, почему листья опадают с деревьев?3.</a:t>
            </a:r>
          </a:p>
          <a:p>
            <a:pPr marL="342900" indent="-342900"/>
            <a:r>
              <a:rPr lang="ru-RU" i="1" dirty="0" smtClean="0"/>
              <a:t>3.Подвижная игра «Тишина»</a:t>
            </a:r>
          </a:p>
          <a:p>
            <a:pPr marL="342900" indent="-342900"/>
            <a:r>
              <a:rPr lang="ru-RU" dirty="0" smtClean="0"/>
              <a:t>4. </a:t>
            </a:r>
            <a:r>
              <a:rPr lang="ru-RU" i="1" dirty="0" smtClean="0"/>
              <a:t>Рефлексия</a:t>
            </a:r>
          </a:p>
          <a:p>
            <a:pPr marL="342900" indent="-342900"/>
            <a:r>
              <a:rPr lang="ru-RU" dirty="0" smtClean="0"/>
              <a:t>Презентация работ детей.</a:t>
            </a:r>
          </a:p>
          <a:p>
            <a:pPr marL="342900" indent="-342900"/>
            <a:r>
              <a:rPr lang="ru-RU" dirty="0" smtClean="0"/>
              <a:t>Каждая группа представляет рассказ-миниатюру «Листья жёлтые ,скажите, что вам снится?»</a:t>
            </a:r>
          </a:p>
        </p:txBody>
      </p:sp>
      <p:pic>
        <p:nvPicPr>
          <p:cNvPr id="5" name="Рисунок 8" descr="animated fram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4" descr="i24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357562"/>
            <a:ext cx="2087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35716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9" name="Picture 3" descr="C:\Documents and Settings\Марианна\Рабочий стол\Презентация Развитие креативных\Наталье Ивановне\Прогулка\Фото-0285_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785794"/>
            <a:ext cx="3555064" cy="4644000"/>
          </a:xfrm>
          <a:prstGeom prst="rect">
            <a:avLst/>
          </a:prstGeom>
          <a:noFill/>
        </p:spPr>
      </p:pic>
      <p:pic>
        <p:nvPicPr>
          <p:cNvPr id="4100" name="Picture 4" descr="C:\Documents and Settings\Марианна\Рабочий стол\Презентация Развитие креативных\DSCN31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571480"/>
            <a:ext cx="3225808" cy="5857916"/>
          </a:xfrm>
          <a:prstGeom prst="rect">
            <a:avLst/>
          </a:prstGeom>
          <a:noFill/>
        </p:spPr>
      </p:pic>
      <p:pic>
        <p:nvPicPr>
          <p:cNvPr id="7" name="Рисунок 6" descr="bouquetrose7wi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animated fram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4">
      <a:dk1>
        <a:srgbClr val="000000"/>
      </a:dk1>
      <a:lt1>
        <a:srgbClr val="000000"/>
      </a:lt1>
      <a:dk2>
        <a:srgbClr val="365BB0"/>
      </a:dk2>
      <a:lt2>
        <a:srgbClr val="C9C2D1"/>
      </a:lt2>
      <a:accent1>
        <a:srgbClr val="CEB966"/>
      </a:accent1>
      <a:accent2>
        <a:srgbClr val="9CB084"/>
      </a:accent2>
      <a:accent3>
        <a:srgbClr val="E1D5A3"/>
      </a:accent3>
      <a:accent4>
        <a:srgbClr val="343336"/>
      </a:accent4>
      <a:accent5>
        <a:srgbClr val="F2F2F2"/>
      </a:accent5>
      <a:accent6>
        <a:srgbClr val="0C0C0C"/>
      </a:accent6>
      <a:hlink>
        <a:srgbClr val="410082"/>
      </a:hlink>
      <a:folHlink>
        <a:srgbClr val="932968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899</TotalTime>
  <Words>1067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Слайд 1</vt:lpstr>
      <vt:lpstr>Слайд 2</vt:lpstr>
      <vt:lpstr>Слайд 3</vt:lpstr>
      <vt:lpstr>КОДЕКС  РЕШАТЕЛЯ: 1.Чтобы победить задачу, сначала нужно её полюбить. 2. Достойно проигравший – победил. 3. Если ты всегда побеждаешь – значит,  выбираешь слишком  простые задачи. </vt:lpstr>
      <vt:lpstr>«Креативное  мышление - это мышление, результатом которого является открытие принципиально нового или иной задачи.</vt:lpstr>
      <vt:lpstr>Методы   работы  по активизации  творческого мышления  младших  школьников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“следует говорить о задаче формирования в школе творческой личности, а не просто о развитии творческих способностей. Именно творчество оживляет познавательный процесс, активизирует познающую личность и формирует ее. Творчество — норма детского развития.                                                 Богоявленская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SKRDU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Marianna</dc:creator>
  <cp:lastModifiedBy>Marianna</cp:lastModifiedBy>
  <cp:revision>92</cp:revision>
  <dcterms:created xsi:type="dcterms:W3CDTF">2012-03-26T09:38:18Z</dcterms:created>
  <dcterms:modified xsi:type="dcterms:W3CDTF">2014-03-01T17:02:05Z</dcterms:modified>
</cp:coreProperties>
</file>