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59" r:id="rId16"/>
    <p:sldId id="272" r:id="rId17"/>
    <p:sldId id="276" r:id="rId18"/>
    <p:sldId id="278" r:id="rId19"/>
    <p:sldId id="277" r:id="rId20"/>
    <p:sldId id="282" r:id="rId21"/>
    <p:sldId id="283" r:id="rId22"/>
    <p:sldId id="285" r:id="rId23"/>
    <p:sldId id="279" r:id="rId24"/>
    <p:sldId id="275" r:id="rId25"/>
    <p:sldId id="280" r:id="rId26"/>
    <p:sldId id="284" r:id="rId27"/>
    <p:sldId id="274" r:id="rId28"/>
    <p:sldId id="27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76" autoAdjust="0"/>
  </p:normalViewPr>
  <p:slideViewPr>
    <p:cSldViewPr>
      <p:cViewPr>
        <p:scale>
          <a:sx n="50" d="100"/>
          <a:sy n="50" d="100"/>
        </p:scale>
        <p:origin x="9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912A-5473-4FF0-A98D-8FD4F8343CDE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3D95E-6AAB-4221-9670-4FA6243B1FB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megalife.com.ua</a:t>
            </a:r>
            <a:r>
              <a:rPr lang="ru-RU" smtClean="0"/>
              <a:t>, </a:t>
            </a:r>
            <a:r>
              <a:rPr lang="en-US" smtClean="0"/>
              <a:t>http://www.pravostok.ru/upload/information_system_1/3/0/2/item_3022/information_items_3022.jpg</a:t>
            </a: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91BBAB-2B72-42F0-BF0B-276581ECEF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http://misterdavid.typepad.com/.a/6a00d8341f4baf53ef016764119dda970b-800wi</a:t>
            </a: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C5BFB-091D-4A34-B352-FA0E2FA56AD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http://kotejka.com/wp-content/uploads/2012/06/Cute_Kitten.jpg</a:t>
            </a: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013628-CD02-48F7-9236-5327678A84E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Французский художник </a:t>
            </a:r>
            <a:r>
              <a:rPr lang="en-US" smtClean="0"/>
              <a:t>Emile Munier</a:t>
            </a:r>
            <a:r>
              <a:rPr lang="ru-RU" smtClean="0"/>
              <a:t>.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9B4F16-0B05-4CA3-9FB1-77381258F7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Изображения с сайтов: </a:t>
            </a:r>
            <a:r>
              <a:rPr lang="en-US" smtClean="0"/>
              <a:t>http://www.moth.ru/pictures/koti/3.jpg</a:t>
            </a:r>
            <a:r>
              <a:rPr lang="ru-RU" smtClean="0"/>
              <a:t>, </a:t>
            </a:r>
            <a:r>
              <a:rPr lang="en-US" smtClean="0"/>
              <a:t>http://img-fotki.yandex.ru/get/4402/gon-zinaida.11/0_4126b_24d8f882_XL</a:t>
            </a: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AE0FFB-5B09-480D-A362-E072F5DD1C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http://www.livejournal.ru/static/files/photos/zoom/788_100.jpg</a:t>
            </a: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527B2-C183-4D05-911D-FA62B9B4C5F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Христос и богатый юноша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C0F55-7963-4432-8D42-E4693C8FAB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Милосердный самаритянин.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23DDEA-A8B7-45BE-B58F-581312782C7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C52868-BC36-4B43-9D70-D997BE99A40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vecherka.su</a:t>
            </a: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E6179D-6518-487A-A885-43C7892C19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FB559-C4E2-414C-B10C-0AD3B4706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49541-8A30-4070-9C72-044AE3F12E2A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9F49F-DC22-404B-8708-64DEF54AD7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Милосердие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Урок № 25 по курсу ОРКСЭ (модуль «Основы светской этики», Дрофа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Составила учитель истории МКОУ «</a:t>
            </a:r>
            <a:r>
              <a:rPr lang="ru-RU" dirty="0" err="1" smtClean="0">
                <a:solidFill>
                  <a:schemeClr val="tx1"/>
                </a:solidFill>
              </a:rPr>
              <a:t>Гауфская</a:t>
            </a:r>
            <a:r>
              <a:rPr lang="ru-RU" dirty="0" smtClean="0">
                <a:solidFill>
                  <a:schemeClr val="tx1"/>
                </a:solidFill>
              </a:rPr>
              <a:t> СОШ» </a:t>
            </a:r>
            <a:r>
              <a:rPr lang="ru-RU" dirty="0" err="1" smtClean="0">
                <a:solidFill>
                  <a:schemeClr val="tx1"/>
                </a:solidFill>
              </a:rPr>
              <a:t>Кущенко</a:t>
            </a:r>
            <a:r>
              <a:rPr lang="ru-RU" dirty="0" smtClean="0">
                <a:solidFill>
                  <a:schemeClr val="tx1"/>
                </a:solidFill>
              </a:rPr>
              <a:t> Г.В.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0"/>
            <a:ext cx="370790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8313" y="1649413"/>
            <a:ext cx="34163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solidFill>
                  <a:srgbClr val="C00000"/>
                </a:solidFill>
                <a:latin typeface="+mn-lt"/>
                <a:cs typeface="+mn-cs"/>
              </a:rPr>
              <a:t>МИЛОСТЬ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750" y="476250"/>
            <a:ext cx="32718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atin typeface="+mn-lt"/>
                <a:cs typeface="+mn-cs"/>
              </a:rPr>
              <a:t>ЖАЛОСТЬ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168900"/>
            <a:ext cx="297973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atin typeface="+mn-lt"/>
                <a:cs typeface="+mn-cs"/>
              </a:rPr>
              <a:t>РАДОСТЬ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625" y="3995738"/>
            <a:ext cx="47307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atin typeface="+mn-lt"/>
                <a:cs typeface="+mn-cs"/>
              </a:rPr>
              <a:t>СОСТРАДАНИЕ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8488" y="2822575"/>
            <a:ext cx="31559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300" dirty="0">
                <a:latin typeface="+mn-lt"/>
                <a:cs typeface="+mn-cs"/>
              </a:rPr>
              <a:t>УЧАСТИЕ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9388" y="171450"/>
            <a:ext cx="532923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solidFill>
                  <a:srgbClr val="0000CC"/>
                </a:solidFill>
                <a:latin typeface="+mn-lt"/>
                <a:cs typeface="+mn-cs"/>
              </a:rPr>
              <a:t>МИЛ</a:t>
            </a:r>
            <a:r>
              <a:rPr lang="ru-RU" sz="6000" b="1" spc="300" dirty="0">
                <a:latin typeface="+mn-lt"/>
                <a:cs typeface="+mn-cs"/>
              </a:rPr>
              <a:t>О</a:t>
            </a:r>
            <a:r>
              <a:rPr lang="ru-RU" sz="6000" b="1" spc="300" dirty="0">
                <a:solidFill>
                  <a:srgbClr val="C00000"/>
                </a:solidFill>
                <a:latin typeface="+mn-lt"/>
                <a:cs typeface="+mn-cs"/>
              </a:rPr>
              <a:t>СЕРД</a:t>
            </a:r>
            <a:r>
              <a:rPr lang="ru-RU" sz="6000" b="1" spc="300" dirty="0">
                <a:latin typeface="+mn-lt"/>
                <a:cs typeface="+mn-cs"/>
              </a:rPr>
              <a:t>ИЕ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19138" y="1700213"/>
            <a:ext cx="27003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</a:rPr>
              <a:t>Сердце</a:t>
            </a:r>
            <a:r>
              <a:rPr lang="ru-RU" sz="5400" b="1"/>
              <a:t> </a:t>
            </a:r>
            <a:r>
              <a:rPr lang="ru-RU" sz="5400" b="1">
                <a:solidFill>
                  <a:srgbClr val="0000CC"/>
                </a:solidFill>
              </a:rPr>
              <a:t>милует любит жалеет</a:t>
            </a:r>
            <a:endParaRPr lang="ru-RU" sz="5400" b="1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Работаем со словарем (с.145)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Милосердие </a:t>
            </a:r>
            <a:r>
              <a:rPr lang="ru-RU" b="1" dirty="0">
                <a:solidFill>
                  <a:srgbClr val="FF0000"/>
                </a:solidFill>
              </a:rPr>
              <a:t>— проявление сочувствия и </a:t>
            </a:r>
            <a:r>
              <a:rPr lang="ru-RU" b="1" dirty="0" smtClean="0">
                <a:solidFill>
                  <a:srgbClr val="FF0000"/>
                </a:solidFill>
              </a:rPr>
              <a:t>любви </a:t>
            </a:r>
            <a:r>
              <a:rPr lang="ru-RU" b="1" dirty="0">
                <a:solidFill>
                  <a:srgbClr val="FF0000"/>
                </a:solidFill>
              </a:rPr>
              <a:t>к ближнему, готовность делать добро </a:t>
            </a:r>
            <a:r>
              <a:rPr lang="ru-RU" b="1" dirty="0" smtClean="0">
                <a:solidFill>
                  <a:srgbClr val="FF0000"/>
                </a:solidFill>
              </a:rPr>
              <a:t>всякому человеку </a:t>
            </a:r>
            <a:r>
              <a:rPr lang="ru-RU" b="1" dirty="0">
                <a:solidFill>
                  <a:srgbClr val="FF0000"/>
                </a:solidFill>
              </a:rPr>
              <a:t>независимо от того, кто он и какой он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b="1" dirty="0" smtClean="0"/>
              <a:t>Приведите примеры милосердных поступков.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908721"/>
            <a:ext cx="8963025" cy="56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90488" y="5832475"/>
            <a:ext cx="8963025" cy="768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</a:rPr>
              <a:t>Люби ближнего как самого себя.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3612"/>
            <a:ext cx="8532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Христианство о милосердии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975" y="119063"/>
            <a:ext cx="8528050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07975" y="5229225"/>
            <a:ext cx="8528050" cy="14462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chemeClr val="bg1"/>
                </a:solidFill>
              </a:rPr>
              <a:t>Ближний - это тот, кто нуждается в твоей помощи.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7171" name="Rectangle 5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2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"/>
            <a:ext cx="4028256" cy="6324600"/>
          </a:xfr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Человек всего более должен учиться милосердию</a:t>
            </a:r>
            <a:r>
              <a:rPr lang="ru-RU" sz="3600" dirty="0" smtClean="0">
                <a:solidFill>
                  <a:schemeClr val="bg1"/>
                </a:solidFill>
              </a:rPr>
              <a:t>. Кто </a:t>
            </a:r>
            <a:r>
              <a:rPr lang="ru-RU" sz="3600" dirty="0" smtClean="0">
                <a:solidFill>
                  <a:schemeClr val="bg1"/>
                </a:solidFill>
              </a:rPr>
              <a:t>не имеет милосердия, тот перестает быть человеком.</a:t>
            </a:r>
          </a:p>
          <a:p>
            <a:pPr algn="ctr" eaLnBrk="1" hangingPunct="1">
              <a:defRPr/>
            </a:pPr>
            <a:r>
              <a:rPr lang="ru-RU" sz="2800" i="1" dirty="0" smtClean="0">
                <a:solidFill>
                  <a:schemeClr val="bg1"/>
                </a:solidFill>
              </a:rPr>
              <a:t>Иоанн Златоуст</a:t>
            </a:r>
          </a:p>
        </p:txBody>
      </p:sp>
      <p:pic>
        <p:nvPicPr>
          <p:cNvPr id="7173" name="Picture 7" descr="atta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научиться быть милосердным?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Представьте себя в самых обычных ситуациях, продолжите высказывание так, чтоб ваши слова и поступки можно было назвать милосердными:</a:t>
            </a:r>
          </a:p>
          <a:p>
            <a:r>
              <a:rPr lang="ru-RU" b="1" dirty="0" smtClean="0"/>
              <a:t>1. Когда я пришел домой, мама жарила блины на кухне. Я спросил…</a:t>
            </a:r>
          </a:p>
          <a:p>
            <a:r>
              <a:rPr lang="ru-RU" b="1" dirty="0" smtClean="0"/>
              <a:t>2. Маленькая сестренка пожаловалась, что ребятишки на улице с ней не играют. Я пошел к ним и…</a:t>
            </a:r>
          </a:p>
          <a:p>
            <a:r>
              <a:rPr lang="ru-RU" b="1" dirty="0" smtClean="0"/>
              <a:t>3. В классе был мальчишка, которого почему-то не любили и я…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995738" y="0"/>
            <a:ext cx="46799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920000"/>
                </a:solidFill>
              </a:rPr>
              <a:t>Всякому просящему</a:t>
            </a:r>
          </a:p>
          <a:p>
            <a:pPr algn="ctr"/>
            <a:r>
              <a:rPr lang="ru-RU" sz="5400" b="1">
                <a:solidFill>
                  <a:srgbClr val="920000"/>
                </a:solidFill>
              </a:rPr>
              <a:t>у тебя - дай.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 rot="-1401270">
            <a:off x="42863" y="3836988"/>
            <a:ext cx="4770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5A9E"/>
                </a:solidFill>
              </a:rPr>
              <a:t>БЛАГО</a:t>
            </a:r>
            <a:r>
              <a:rPr lang="ru-RU" sz="4800" b="1">
                <a:solidFill>
                  <a:srgbClr val="00B0F0"/>
                </a:solidFill>
              </a:rPr>
              <a:t>ТВОРЕНИЕ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47667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Благотворительность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691157"/>
            <a:ext cx="8604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Благотворительность — пожертвования на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</a:rPr>
              <a:t>нужды неимущих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Проверка домашнего задания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Какая речь считается правильной во всех религиях?</a:t>
            </a:r>
          </a:p>
          <a:p>
            <a:r>
              <a:rPr lang="ru-RU" dirty="0" smtClean="0"/>
              <a:t>2. Как </a:t>
            </a:r>
            <a:r>
              <a:rPr lang="ru-RU" dirty="0"/>
              <a:t>вы думаете, зависят ли наши поступки </a:t>
            </a:r>
            <a:r>
              <a:rPr lang="ru-RU" dirty="0" smtClean="0"/>
              <a:t>от мыслей </a:t>
            </a:r>
            <a:r>
              <a:rPr lang="ru-RU" dirty="0"/>
              <a:t>и слов? Обоснуйте свой ответ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</a:t>
            </a:r>
            <a:r>
              <a:rPr lang="ru-RU" dirty="0"/>
              <a:t> Л. Н. </a:t>
            </a:r>
            <a:r>
              <a:rPr lang="ru-RU" dirty="0" smtClean="0"/>
              <a:t>Толстой сказал</a:t>
            </a:r>
            <a:r>
              <a:rPr lang="ru-RU" dirty="0"/>
              <a:t>: «Думай хорошо, и мысли созреют </a:t>
            </a:r>
            <a:r>
              <a:rPr lang="ru-RU" dirty="0" smtClean="0"/>
              <a:t>в добрые </a:t>
            </a:r>
            <a:r>
              <a:rPr lang="ru-RU" dirty="0"/>
              <a:t>поступки</a:t>
            </a:r>
            <a:r>
              <a:rPr lang="ru-RU" dirty="0" smtClean="0"/>
              <a:t>». Объясните</a:t>
            </a:r>
            <a:r>
              <a:rPr lang="ru-RU" dirty="0"/>
              <a:t>, как вы понимаете смысл </a:t>
            </a:r>
            <a:r>
              <a:rPr lang="ru-RU" dirty="0" smtClean="0"/>
              <a:t>изречения </a:t>
            </a:r>
            <a:r>
              <a:rPr lang="ru-RU" dirty="0"/>
              <a:t>Льва Николаевича Толстого.</a:t>
            </a:r>
            <a:r>
              <a:rPr lang="ru-RU" dirty="0" smtClean="0"/>
              <a:t> </a:t>
            </a:r>
          </a:p>
          <a:p>
            <a:r>
              <a:rPr lang="ru-RU" dirty="0" smtClean="0"/>
              <a:t>4. Прочтите наизусть  стихотворение В</a:t>
            </a:r>
            <a:r>
              <a:rPr lang="ru-RU" dirty="0"/>
              <a:t>. А. Солоухина «Слово о словах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5. Сдайте на проверку свое мини-сочинение.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Неожиданная помощь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/>
              <a:t>Иван Андреевич проводил врача и вернулся в комнату жены. Подошел к столу и решительным движением взял рецепт. «Вот увидишь, дорогая моя Лизонька, — обращаясь к жене, ласково произнес он, — ты поправишься. Я сейчас схожу за лекарством».</a:t>
            </a:r>
          </a:p>
          <a:p>
            <a:pPr lvl="0"/>
            <a:r>
              <a:rPr lang="ru-RU" dirty="0"/>
              <a:t>Иван Андреевич открыл дверцу шкафа, в котором они много лет хранили свои деньги, и опустил руку в старенькую шкатулку. На дне лежала стопочка мелких купюр. «Ну вот, и не хватает, — сосчитав деньги, мысленно произнес он. — Ничего, зайду к соседям. Одолжу. Не много ведь надо», — успокоил себя Иван Андреевич. Вышел на площадку и позвонил в дверь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Но к кому бы из соседей не обращался Иван Андреевич, все ему отказывали: один копил деньги на дорогую покупку, другой торопился, третий советовал зайти попозже…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260350"/>
            <a:ext cx="8496944" cy="659765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После </a:t>
            </a:r>
            <a:r>
              <a:rPr lang="ru-RU" dirty="0"/>
              <a:t>этих слов ноги Ивана Андреевича потяжелели, а к горлу подступил комок. «Ну что же я стою, ведь в аптеке бывают скидки, пойду, может, и хватит», — подбодрил он себя.</a:t>
            </a:r>
          </a:p>
          <a:p>
            <a:pPr lvl="0"/>
            <a:r>
              <a:rPr lang="ru-RU" dirty="0"/>
              <a:t>«На это лекарство скидки не распространяются», — ответила кассир очередной аптеки, в которую вошел уставший Иван Андреевич. Сердце защемило и гулко застучало. Он вышел на улицу. Холодный ветер погнал по лицу густые слезы.</a:t>
            </a:r>
          </a:p>
          <a:p>
            <a:r>
              <a:rPr lang="ru-RU" dirty="0"/>
              <a:t>«Мужик, ты чего плачешь, а?» — сквозь шум ветра донеслось до него. Иван Андреевич повернул голову и внизу, рядом с собой, увидел безногого инвалида на тележке, который просил милостыню. Прохожие иногда бросали ему в пластиковый стаканчик медь и мелкие купюры. «Жена у меня тяжело больна, нужно лекарство, а денег не хватает», — сказал Иван Андреевич. — «Жена»,- протяжно произнес нищий, — была у меня жена. Умерла. Теперь я здесь». После этих слов он пошарил по карманам, вытянул горсть измятых купюр и протянул их Ивану Андреевичу. «На, бери. Мне помогут», — сказал он. Иван Андреевич наклонился, взял деньги и поцеловал нищего в щеку. «Да ладно, иди», — мягко произнес тот.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кого получил помощь Иван Андреевич?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Почему здоровые и сильные люди ему не помогли, а нищий откликнулся </a:t>
            </a:r>
            <a:r>
              <a:rPr lang="ru-RU" dirty="0"/>
              <a:t>?</a:t>
            </a:r>
          </a:p>
        </p:txBody>
      </p:sp>
      <p:pic>
        <p:nvPicPr>
          <p:cNvPr id="4098" name="Picture 2" descr="C:\Users\Галина\Desktop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132856"/>
            <a:ext cx="3412009" cy="2358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1074738" y="5805488"/>
            <a:ext cx="6994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/>
              <a:t>Дорога милостыня в скудости.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Ислам о благотворительности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197708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«Приближайтесь к Аллаху, помогая своим братьям» (</a:t>
            </a:r>
            <a:r>
              <a:rPr lang="ru-RU" dirty="0" err="1"/>
              <a:t>Джафери</a:t>
            </a:r>
            <a:r>
              <a:rPr lang="ru-RU" dirty="0"/>
              <a:t> Садик</a:t>
            </a:r>
            <a:r>
              <a:rPr lang="ru-RU" dirty="0" smtClean="0"/>
              <a:t>)</a:t>
            </a:r>
          </a:p>
          <a:p>
            <a:r>
              <a:rPr lang="ru-RU" dirty="0"/>
              <a:t>«Стремитесь же опередить друг друга в добрых делах!» (</a:t>
            </a:r>
            <a:r>
              <a:rPr lang="ru-RU" dirty="0" err="1"/>
              <a:t>аль-Бакара</a:t>
            </a:r>
            <a:r>
              <a:rPr lang="ru-RU" dirty="0"/>
              <a:t>, 148)</a:t>
            </a:r>
          </a:p>
        </p:txBody>
      </p:sp>
      <p:pic>
        <p:nvPicPr>
          <p:cNvPr id="5122" name="Picture 2" descr="C:\Users\Галина\Desktop\i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3" y="1556792"/>
            <a:ext cx="3072341" cy="2304256"/>
          </a:xfrm>
          <a:prstGeom prst="rect">
            <a:avLst/>
          </a:prstGeom>
          <a:noFill/>
        </p:spPr>
      </p:pic>
      <p:pic>
        <p:nvPicPr>
          <p:cNvPr id="5123" name="Picture 3" descr="C:\Users\Галина\Desktop\Новая папка (2)\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311" y="1340768"/>
            <a:ext cx="342950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Иудаизм о помощи ближнему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2420888"/>
            <a:ext cx="3610744" cy="3705275"/>
          </a:xfrm>
        </p:spPr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Цдака</a:t>
            </a:r>
            <a:r>
              <a:rPr lang="ru-RU" dirty="0"/>
              <a:t> по своей важности равна </a:t>
            </a:r>
            <a:r>
              <a:rPr lang="ru-RU" dirty="0" smtClean="0"/>
              <a:t>всем остальным </a:t>
            </a:r>
            <a:r>
              <a:rPr lang="ru-RU" dirty="0"/>
              <a:t>заповедям, вместе </a:t>
            </a:r>
            <a:r>
              <a:rPr lang="ru-RU" dirty="0" smtClean="0"/>
              <a:t>взятым»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99746"/>
            <a:ext cx="2592288" cy="313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4869160"/>
            <a:ext cx="3672408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Цдака</a:t>
            </a:r>
            <a:r>
              <a:rPr lang="ru-RU" b="1" dirty="0" smtClean="0"/>
              <a:t> – шкатулка для сбора пожертвований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Светские благотворительные организации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484784"/>
            <a:ext cx="4546848" cy="4641379"/>
          </a:xfrm>
        </p:spPr>
        <p:txBody>
          <a:bodyPr>
            <a:normAutofit/>
          </a:bodyPr>
          <a:lstStyle/>
          <a:p>
            <a:r>
              <a:rPr lang="ru-RU" dirty="0"/>
              <a:t>Светская этика и законы жизни в </a:t>
            </a:r>
            <a:r>
              <a:rPr lang="ru-RU" dirty="0" smtClean="0"/>
              <a:t>миру подразумевают </a:t>
            </a:r>
            <a:r>
              <a:rPr lang="ru-RU" dirty="0"/>
              <a:t>помощь ближнему и </a:t>
            </a:r>
            <a:r>
              <a:rPr lang="ru-RU" dirty="0" smtClean="0"/>
              <a:t>заботу о </a:t>
            </a:r>
            <a:r>
              <a:rPr lang="ru-RU" dirty="0"/>
              <a:t>нём: всем миром строятся дома, </a:t>
            </a:r>
            <a:r>
              <a:rPr lang="ru-RU" dirty="0" smtClean="0"/>
              <a:t>собираются </a:t>
            </a:r>
            <a:r>
              <a:rPr lang="ru-RU" dirty="0"/>
              <a:t>деньги и вещи на помощь нуждающимся.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880320" cy="293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4581128"/>
            <a:ext cx="21050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44550" y="3549650"/>
            <a:ext cx="38338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</a:rPr>
              <a:t>МИЛОСЕРДИЕ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37100" y="2125663"/>
            <a:ext cx="2674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ЗЛОРАДСТВО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64238" y="1293813"/>
            <a:ext cx="284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СОСТРАДАНИЕ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15138" y="3860800"/>
            <a:ext cx="19446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ЖАЛОСТЬ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53225" y="4968875"/>
            <a:ext cx="18923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ЛЮБОВЬ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764704"/>
            <a:ext cx="23397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БЛАГОСТЬ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39813" y="4683125"/>
            <a:ext cx="2395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ПРОЩЕНИЕ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825" y="5562600"/>
            <a:ext cx="2038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ПОМОЩЬ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rot="10800000" flipV="1">
            <a:off x="7308304" y="2026798"/>
            <a:ext cx="18356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/>
              <a:t>РАДОСТЬ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82825" y="2744788"/>
            <a:ext cx="1952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ДОВЕРИЕ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62250" y="1125538"/>
            <a:ext cx="2808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БЕСКОРЫСТИЕ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543175" y="1831975"/>
            <a:ext cx="15033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МЕСТЬ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859338" y="3441700"/>
            <a:ext cx="16462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ОБИДА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05525" y="5876925"/>
            <a:ext cx="22494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ЖАДНОСТЬ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043363" y="4391025"/>
            <a:ext cx="2771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РАВНОДУШИЕ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0" y="2754313"/>
            <a:ext cx="18129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УЧАСТИЕ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92550" y="5146675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ДОБРОТА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925763" y="5884863"/>
            <a:ext cx="181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СЧАСТЬЕ</a:t>
            </a:r>
          </a:p>
        </p:txBody>
      </p:sp>
      <p:sp>
        <p:nvSpPr>
          <p:cNvPr id="23" name="Прямоугольник 22"/>
          <p:cNvSpPr/>
          <p:nvPr/>
        </p:nvSpPr>
        <p:spPr>
          <a:xfrm rot="10800000" flipV="1">
            <a:off x="2286000" y="230833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Закрепление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Прочти текст Ур</a:t>
            </a:r>
            <a:r>
              <a:rPr lang="ru-RU" dirty="0"/>
              <a:t>.№</a:t>
            </a:r>
            <a:r>
              <a:rPr lang="ru-RU" dirty="0" smtClean="0"/>
              <a:t>25</a:t>
            </a:r>
          </a:p>
          <a:p>
            <a:r>
              <a:rPr lang="ru-RU" dirty="0" smtClean="0"/>
              <a:t>2. Перескажи текст рассказа «Нищий», ответь на вопросы после рассказа.</a:t>
            </a:r>
          </a:p>
          <a:p>
            <a:r>
              <a:rPr lang="ru-RU" dirty="0" smtClean="0"/>
              <a:t>3. Подбери  </a:t>
            </a:r>
            <a:r>
              <a:rPr lang="ru-RU" dirty="0"/>
              <a:t>сообщения о деятельности благотворителей из </a:t>
            </a:r>
            <a:r>
              <a:rPr lang="ru-RU" dirty="0" smtClean="0"/>
              <a:t>СМИ (газет, журналов, Интернета)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Целеполагание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Задание:</a:t>
            </a:r>
          </a:p>
          <a:p>
            <a:r>
              <a:rPr lang="ru-RU" sz="4800" dirty="0" smtClean="0"/>
              <a:t>Прослушайте рассказ «Случай на остановке» и ответьте на вопросы к нему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Случай на остановке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176464"/>
          </a:xfrm>
        </p:spPr>
        <p:txBody>
          <a:bodyPr>
            <a:noAutofit/>
          </a:bodyPr>
          <a:lstStyle/>
          <a:p>
            <a:r>
              <a:rPr lang="ru-RU" sz="2200" dirty="0" smtClean="0"/>
              <a:t>Я стоял </a:t>
            </a:r>
            <a:r>
              <a:rPr lang="ru-RU" sz="2200" dirty="0"/>
              <a:t>на </a:t>
            </a:r>
            <a:r>
              <a:rPr lang="ru-RU" sz="2200" dirty="0" smtClean="0"/>
              <a:t>остановке. </a:t>
            </a:r>
            <a:r>
              <a:rPr lang="ru-RU" sz="2200" dirty="0"/>
              <a:t>Мне надо было ехать домой в Кохтла-Ярве. Кроме меня, на остановке стояла молодая семья с ребенком, две женщины, компания молодых людей. А на скамейке, в углу под крышей, сидел бездомный в рукавицах и грязном, рваном пальто. На него никто не обращал внимания. 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Спустя минут пять на остановку подошли парень с девушкой, им было лет по 14-15. Встали неподалеку от бездомного и начали разговаривать о своем, периодически бросая взгляды в его сторону. Затем парень неожиданно ушел, бросив «скоро приду», девушка осталась стоять на остановке. Вскоре парень вернулся, в руках у него была пластмассовая тарелка с горячей картошкой и салатом. </a:t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Он подошел к бездомному и протянул ему эту самую тарелку. Если бы вы только видели, как просияло лицо этого человека, он стал </a:t>
            </a:r>
            <a:r>
              <a:rPr lang="ru-RU" sz="2200" dirty="0" smtClean="0"/>
              <a:t>что-то объяснять </a:t>
            </a:r>
            <a:r>
              <a:rPr lang="ru-RU" sz="2200" dirty="0"/>
              <a:t>парню, а затем зубами стянул рукавицы, и я увидел, что у него нет кистей рук. </a:t>
            </a:r>
            <a:br>
              <a:rPr lang="ru-RU" sz="22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800" dirty="0"/>
              <a:t>Парень, как, наверно, и все, кто наблюдали за происходящим, испытал шок. Тут к парню и бездомному подошла женщина из молодой семьи, протянула парню несколько спичек и сказала: «На, держи, их можно использовать как вилку. Просто цепляй на них аккуратно — и все». Парень это с успехом проделал. </a:t>
            </a:r>
            <a:br>
              <a:rPr lang="ru-RU" sz="3800" dirty="0"/>
            </a:br>
            <a:r>
              <a:rPr lang="ru-RU" sz="3800" dirty="0"/>
              <a:t/>
            </a:r>
            <a:br>
              <a:rPr lang="ru-RU" sz="3800" dirty="0"/>
            </a:br>
            <a:r>
              <a:rPr lang="ru-RU" sz="3800" dirty="0"/>
              <a:t>Подошел автобус, спутница парня подошла к нему и начала торопить: «Пошли уже, оставь ему тарелку и пусть ест». А парень ответил: «Янка, следующий автобус буквально минут через 15 придет. А человек ведь не может сам кушать». Девушка: «Ну и что? Макс, какое тебе до него дело? Купил пожрать ему — и все! Ты его еще давай, сам покорми». «Вот и покормлю», — резко заявил парень. И молодые люди все же остались ждать следующего автобуса. Яна снова отошла в сторону, а Максим остался рядом с бездомным, достал из кармана спички и, накалывая на них еду, принялся кормить </a:t>
            </a:r>
            <a:r>
              <a:rPr lang="ru-RU" sz="3800" dirty="0" smtClean="0"/>
              <a:t>инвалида.</a:t>
            </a:r>
            <a:r>
              <a:rPr lang="ru-RU" sz="3800" dirty="0"/>
              <a:t> Я стоял, смотрел, и у меня дрожь пробегала по телу! Совсем еще мальчик, а </a:t>
            </a:r>
            <a:r>
              <a:rPr lang="ru-RU" sz="3800" dirty="0" smtClean="0"/>
              <a:t>какое сердце!</a:t>
            </a:r>
            <a:r>
              <a:rPr lang="ru-RU" sz="3800" dirty="0"/>
              <a:t> </a:t>
            </a:r>
            <a:br>
              <a:rPr lang="ru-RU" sz="3800" dirty="0"/>
            </a:br>
            <a:r>
              <a:rPr lang="ru-RU" sz="3800" dirty="0"/>
              <a:t/>
            </a:r>
            <a:br>
              <a:rPr lang="ru-RU" sz="3800" dirty="0"/>
            </a:br>
            <a:endParaRPr lang="ru-RU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5536" y="0"/>
            <a:ext cx="8496944" cy="6858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Кто главные герои рассказа?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Что с ними произошло?</a:t>
            </a:r>
          </a:p>
          <a:p>
            <a:r>
              <a:rPr lang="ru-RU" dirty="0" smtClean="0"/>
              <a:t>Оцените поступок паренька. Девушки.</a:t>
            </a:r>
          </a:p>
          <a:p>
            <a:r>
              <a:rPr lang="ru-RU" dirty="0" smtClean="0"/>
              <a:t>Почему  паренек  так поступил? Как можно понять восклицание автора «Какое сердце!»?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>Попробуйте определить тему нашего сегодняшнего урока.</a:t>
            </a:r>
          </a:p>
        </p:txBody>
      </p:sp>
      <p:pic>
        <p:nvPicPr>
          <p:cNvPr id="3074" name="Picture 2" descr="C:\Users\Галина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488" y="619124"/>
            <a:ext cx="3362456" cy="2521843"/>
          </a:xfrm>
          <a:prstGeom prst="rect">
            <a:avLst/>
          </a:prstGeom>
          <a:noFill/>
        </p:spPr>
      </p:pic>
      <p:pic>
        <p:nvPicPr>
          <p:cNvPr id="3075" name="Picture 3" descr="C:\Users\Галина\Desktop\3.jpg"/>
          <p:cNvPicPr>
            <a:picLocks noChangeAspect="1" noChangeArrowheads="1"/>
          </p:cNvPicPr>
          <p:nvPr/>
        </p:nvPicPr>
        <p:blipFill>
          <a:blip r:embed="rId3" cstate="print"/>
          <a:srcRect l="4990" t="3030" r="5975" b="21212"/>
          <a:stretch>
            <a:fillRect/>
          </a:stretch>
        </p:blipFill>
        <p:spPr bwMode="auto">
          <a:xfrm>
            <a:off x="4572000" y="620688"/>
            <a:ext cx="3721373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" y="476250"/>
            <a:ext cx="7602538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47971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Благотворительность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338" y="1340768"/>
            <a:ext cx="35290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300" dirty="0">
                <a:solidFill>
                  <a:srgbClr val="C00000"/>
                </a:solidFill>
                <a:latin typeface="+mn-lt"/>
                <a:cs typeface="+mn-cs"/>
              </a:rPr>
              <a:t>МИЛ</a:t>
            </a:r>
            <a:r>
              <a:rPr lang="ru-RU" sz="6600" b="1" spc="300" dirty="0">
                <a:latin typeface="+mn-lt"/>
                <a:cs typeface="+mn-cs"/>
              </a:rPr>
              <a:t>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50" y="2348880"/>
            <a:ext cx="29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atin typeface="+mn-lt"/>
                <a:cs typeface="+mn-cs"/>
              </a:rPr>
              <a:t>услада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550" y="3155950"/>
            <a:ext cx="2952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atin typeface="+mn-lt"/>
                <a:cs typeface="+mn-cs"/>
              </a:rPr>
              <a:t>радость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388" y="4437063"/>
            <a:ext cx="4537075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spc="300" dirty="0">
                <a:latin typeface="+mn-lt"/>
                <a:cs typeface="+mn-cs"/>
              </a:rPr>
              <a:t>удовольствие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0"/>
            <a:ext cx="7920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Что такое милосердие?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12775" y="481013"/>
            <a:ext cx="3171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atin typeface="+mn-lt"/>
                <a:cs typeface="+mn-cs"/>
              </a:rPr>
              <a:t>МИЛАЯ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875" y="1946275"/>
            <a:ext cx="3603625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solidFill>
                  <a:srgbClr val="C00000"/>
                </a:solidFill>
                <a:latin typeface="+mn-lt"/>
                <a:cs typeface="+mn-cs"/>
              </a:rPr>
              <a:t>МИЛУЕТ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75" y="4873625"/>
            <a:ext cx="3603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atin typeface="+mn-lt"/>
                <a:cs typeface="+mn-cs"/>
              </a:rPr>
              <a:t>ДАРИТ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875" y="3409950"/>
            <a:ext cx="36036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300" dirty="0">
                <a:latin typeface="+mn-lt"/>
                <a:cs typeface="+mn-cs"/>
              </a:rPr>
              <a:t>ДОВЕРИЕ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605</Words>
  <Application>Microsoft Office PowerPoint</Application>
  <PresentationFormat>Экран (4:3)</PresentationFormat>
  <Paragraphs>127</Paragraphs>
  <Slides>28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Милосердие</vt:lpstr>
      <vt:lpstr>Проверка домашнего задания</vt:lpstr>
      <vt:lpstr>Целеполагание</vt:lpstr>
      <vt:lpstr>Случай на остановке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Работаем со словарем (с.145)</vt:lpstr>
      <vt:lpstr>Слайд 13</vt:lpstr>
      <vt:lpstr>Слайд 14</vt:lpstr>
      <vt:lpstr>Слайд 15</vt:lpstr>
      <vt:lpstr>Как научиться быть милосердным?</vt:lpstr>
      <vt:lpstr>Слайд 17</vt:lpstr>
      <vt:lpstr>Слайд 18</vt:lpstr>
      <vt:lpstr>Слайд 19</vt:lpstr>
      <vt:lpstr>Неожиданная помощь</vt:lpstr>
      <vt:lpstr>Слайд 21</vt:lpstr>
      <vt:lpstr>Слайд 22</vt:lpstr>
      <vt:lpstr>Слайд 23</vt:lpstr>
      <vt:lpstr>Ислам о благотворительности</vt:lpstr>
      <vt:lpstr>Иудаизм о помощи ближнему </vt:lpstr>
      <vt:lpstr>Светские благотворительные организации</vt:lpstr>
      <vt:lpstr>Слайд 27</vt:lpstr>
      <vt:lpstr>Домашнее задание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Милосердие</dc:title>
  <dc:creator>Галина</dc:creator>
  <cp:lastModifiedBy>Галина</cp:lastModifiedBy>
  <cp:revision>19</cp:revision>
  <dcterms:created xsi:type="dcterms:W3CDTF">2013-04-08T12:40:31Z</dcterms:created>
  <dcterms:modified xsi:type="dcterms:W3CDTF">2013-04-08T15:33:07Z</dcterms:modified>
</cp:coreProperties>
</file>