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1" r:id="rId2"/>
    <p:sldId id="283" r:id="rId3"/>
    <p:sldId id="257" r:id="rId4"/>
    <p:sldId id="258" r:id="rId5"/>
    <p:sldId id="285" r:id="rId6"/>
    <p:sldId id="259" r:id="rId7"/>
    <p:sldId id="28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http://www.release-me.ru/history/img/karelin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hyperlink" Target="http://ru.wikipedia.org/wiki/%D0%A4%D0%B0%D0%B9%D0%BB:Thermae_boxer_Massimo_Inv1055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политики</a:t>
            </a:r>
            <a:br>
              <a:rPr lang="ru-RU" sz="1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Кургана  «Лицей №12»</a:t>
            </a:r>
            <a:endParaRPr lang="ru-RU" sz="13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iki.saripkro.ru/images/J_issledov-20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571612"/>
            <a:ext cx="3714776" cy="14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edsovet.su/_ld/140/34343672.jpg"/>
          <p:cNvPicPr/>
          <p:nvPr/>
        </p:nvPicPr>
        <p:blipFill>
          <a:blip r:embed="rId3"/>
          <a:srcRect l="-288"/>
          <a:stretch>
            <a:fillRect/>
          </a:stretch>
        </p:blipFill>
        <p:spPr bwMode="auto">
          <a:xfrm>
            <a:off x="1071538" y="3643314"/>
            <a:ext cx="4143404" cy="24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edsovet.su/_ld/140/3434367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285992"/>
            <a:ext cx="28209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3000372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 К НПК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6215082"/>
            <a:ext cx="235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Arial" charset="0"/>
              </a:rPr>
              <a:t>Автор: Колесник А.П.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РАБОТА С ОБУЧАЮЩИМИСЯ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Исследовательская деятельность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(4 класс)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Кружок </a:t>
            </a:r>
          </a:p>
          <a:p>
            <a:pPr algn="ctr">
              <a:buNone/>
            </a:pPr>
            <a:r>
              <a:rPr lang="ru-RU" b="1" dirty="0" smtClean="0"/>
              <a:t>«Я – исследователь»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zankov.ru/images/_user/Oblozki/Obl_Issledovatel_NEW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214710" cy="46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zankov.ru/images/photos/47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429132"/>
            <a:ext cx="2796655" cy="189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РАБОТА С ОБУЧАЮЩИМИСЯ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:\НПК\нпк 016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20" y="1571612"/>
            <a:ext cx="34322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E:\НПК\нпк 017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429256" y="1571612"/>
            <a:ext cx="34322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elochka6.ru/u/7e/1b5c7c716511e2b79fa21b6f6b2996/-/ia%20issledovatel%20kartinka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357694"/>
            <a:ext cx="1830446" cy="205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РАБОТА С ОБУЧАЮЩИМИСЯ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:\НПК\нпк 018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00174"/>
            <a:ext cx="314327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E:\НПК\нпк 019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1428736"/>
            <a:ext cx="314327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s.homegate.ru/file/25377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3643314"/>
            <a:ext cx="162643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ПОДГОТОВКА К ЗАЩИТЕ ИССЛЕДОВАТЕЛЬСКОЙ РАБОТЫ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281518" cy="44291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Текст доклада</a:t>
            </a:r>
          </a:p>
          <a:p>
            <a:pPr algn="ctr">
              <a:buNone/>
            </a:pPr>
            <a:endParaRPr lang="ru-RU" sz="3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выбрана эта тема.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цель преследовало исследование.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ставились задачи, какие гипотезы проверялись.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 был план исследования.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результаты получены.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выводы сделаны по итогам исследования.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можно исследовать в этом направлении дальше.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43362" cy="407196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</a:p>
          <a:p>
            <a:pPr algn="ctr">
              <a:buNone/>
            </a:pPr>
            <a:endParaRPr lang="ru-RU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Ораторское мастерство.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Эрудированность автора в рассматриваемой области.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Владение научным аппаратом в рассматриваемой области.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Аргументированность ответов на вопросы.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презентации материала.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714612" y="5786454"/>
            <a:ext cx="403860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Презентация 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3938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СПИСОК ТЕМ ИССЛЕДОВАТЕЛЬСКИХ РАБОТ 3 КЛАССА В (2012-2013)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142984"/>
          <a:ext cx="8286810" cy="5500721"/>
        </p:xfrm>
        <a:graphic>
          <a:graphicData uri="http://schemas.openxmlformats.org/drawingml/2006/table">
            <a:tbl>
              <a:tblPr/>
              <a:tblGrid>
                <a:gridCol w="469847"/>
                <a:gridCol w="1917853"/>
                <a:gridCol w="4642665"/>
                <a:gridCol w="1256445"/>
              </a:tblGrid>
              <a:tr h="289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1.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Алехина Евгения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«Плавание – это здорово»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Большаков Роман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«Человек и сон».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Волков Максим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«Компьютерная игра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Майнкрафт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Губенко Ирина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«Кошки – Сфинксы»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Залипугина Дарья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«Кошки»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Кизина Арина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«Почему дует ветер?»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Корнийченко Ксения 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«Достопримечательности  ОАЭ – как пример достижений  и возможностей человека»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Коровина Анастасия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«Лошади»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Кузнецов Сергей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«Велосипед от прошлого к современности»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Кузнецова Елизавета 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«Как создаются мультфильмы»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11.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Курылёва Владислава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«Домашние кошки»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Лавриненко Дмитрий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«Что такое хлебное дерево»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13.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Макагонова Ксения 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Шоколад. Вред или польза?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813" y="0"/>
            <a:ext cx="8358187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СПИСОК ТЕМ ИССЛЕДОВАТЕЛЬСКИХ РАБОТ </a:t>
            </a:r>
            <a:br>
              <a:rPr lang="ru-RU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3 КЛАССА В (2012-2013)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285860"/>
          <a:ext cx="8143932" cy="5143536"/>
        </p:xfrm>
        <a:graphic>
          <a:graphicData uri="http://schemas.openxmlformats.org/drawingml/2006/table">
            <a:tbl>
              <a:tblPr/>
              <a:tblGrid>
                <a:gridCol w="461746"/>
                <a:gridCol w="1884786"/>
                <a:gridCol w="4562617"/>
                <a:gridCol w="1234783"/>
              </a:tblGrid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14.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Мельников Илья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«История игры «Шахматы»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15.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Падерин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Кирилл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«Мой дом – моя крепость»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16.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Петрова Александра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«Загадки природы. Акула- молот»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17.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Подорожнова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Софья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«Мои любимые куклы»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18.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Рябова Милана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«Подводный мир Красного моря»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19.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Санин Степан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«Философский камень. Реальность или вымысел»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20.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Семёнов Роман  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21.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Сердюков Кирилл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«Конструктор «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Лего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22.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Фёдоров Кирилл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«Влияние компьютера на зрение школьников»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23.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Хохлов Дмитрий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«Магнит и его роль в </a:t>
                      </a:r>
                      <a:br>
                        <a:rPr lang="ru-RU" sz="16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жизни человека»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24.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Шалангин Иван    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«Рыба в природе и дома»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25.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Шушунов Никита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«Производство   бумаги»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ПК\DSC00909.JPG"/>
          <p:cNvPicPr/>
          <p:nvPr/>
        </p:nvPicPr>
        <p:blipFill>
          <a:blip r:embed="rId2" cstate="screen"/>
          <a:srcRect r="-2745"/>
          <a:stretch>
            <a:fillRect/>
          </a:stretch>
        </p:blipFill>
        <p:spPr bwMode="auto">
          <a:xfrm>
            <a:off x="571472" y="1071546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НПК\DSC0091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4071942"/>
            <a:ext cx="35512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F:\НПК\DSC009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071546"/>
            <a:ext cx="3643338" cy="2732504"/>
          </a:xfrm>
          <a:prstGeom prst="rect">
            <a:avLst/>
          </a:prstGeom>
          <a:noFill/>
        </p:spPr>
      </p:pic>
      <p:pic>
        <p:nvPicPr>
          <p:cNvPr id="32771" name="Picture 3" descr="F:\НПК\DSC009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929066"/>
            <a:ext cx="3619493" cy="271462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ЗАЩИТА РАБОТ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НПК\DSC009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071546"/>
            <a:ext cx="4357718" cy="3268289"/>
          </a:xfrm>
          <a:prstGeom prst="rect">
            <a:avLst/>
          </a:prstGeom>
          <a:noFill/>
        </p:spPr>
      </p:pic>
      <p:pic>
        <p:nvPicPr>
          <p:cNvPr id="31747" name="Picture 3" descr="F:\НПК\DSC009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3976683" cy="298251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ПОБЕДИТЕЛИ!!!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/>
                <a:ea typeface="Times New Roman"/>
              </a:rPr>
              <a:t>   «Мой дом – </a:t>
            </a:r>
          </a:p>
          <a:p>
            <a:pPr>
              <a:buNone/>
            </a:pPr>
            <a:r>
              <a:rPr lang="ru-RU" b="1" dirty="0" smtClean="0">
                <a:latin typeface="Times New Roman"/>
                <a:ea typeface="Times New Roman"/>
              </a:rPr>
              <a:t>    моя крепость»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786" y="4786322"/>
            <a:ext cx="2857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«Как создаются мультфильмы»</a:t>
            </a:r>
            <a:endParaRPr lang="ru-RU" sz="2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 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ОБУЧАЮЩИЕ НАУЧАТСЯ: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видеть проблемы;</a:t>
            </a:r>
          </a:p>
          <a:p>
            <a:pPr lvl="0"/>
            <a:r>
              <a:rPr lang="ru-RU" dirty="0" smtClean="0"/>
              <a:t> ставить вопросы;</a:t>
            </a:r>
          </a:p>
          <a:p>
            <a:pPr lvl="0"/>
            <a:r>
              <a:rPr lang="ru-RU" dirty="0" smtClean="0"/>
              <a:t> выдвигать гипотезы;</a:t>
            </a:r>
          </a:p>
          <a:p>
            <a:pPr lvl="0"/>
            <a:r>
              <a:rPr lang="ru-RU" dirty="0" smtClean="0"/>
              <a:t> давать определение понятиям;</a:t>
            </a:r>
          </a:p>
          <a:p>
            <a:pPr lvl="0"/>
            <a:r>
              <a:rPr lang="ru-RU" dirty="0" smtClean="0"/>
              <a:t> классифицировать;</a:t>
            </a:r>
          </a:p>
          <a:p>
            <a:pPr lvl="0"/>
            <a:r>
              <a:rPr lang="ru-RU" dirty="0" smtClean="0"/>
              <a:t> наблюдать;</a:t>
            </a:r>
          </a:p>
          <a:p>
            <a:pPr lvl="0"/>
            <a:r>
              <a:rPr lang="ru-RU" dirty="0" smtClean="0"/>
              <a:t> проводить эксперименты;</a:t>
            </a:r>
          </a:p>
          <a:p>
            <a:pPr lvl="0"/>
            <a:r>
              <a:rPr lang="ru-RU" dirty="0" smtClean="0"/>
              <a:t> делать умозаключения и выводы;</a:t>
            </a:r>
          </a:p>
          <a:p>
            <a:pPr lvl="0"/>
            <a:r>
              <a:rPr lang="ru-RU" dirty="0" smtClean="0"/>
              <a:t> структурировать материал;</a:t>
            </a:r>
          </a:p>
          <a:p>
            <a:pPr lvl="0"/>
            <a:r>
              <a:rPr lang="ru-RU" dirty="0" smtClean="0"/>
              <a:t> готовить тексты собственных докладов;</a:t>
            </a:r>
          </a:p>
          <a:p>
            <a:r>
              <a:rPr lang="ru-RU" dirty="0" smtClean="0"/>
              <a:t> объяснять, доказывать и защищать свои идеи.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НПК\нпк 00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643182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education.simcat.ru/school200/img/1319531738_popova_ri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357554" cy="291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НПК ( 2006- 2007 )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НПК\нпк 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571744"/>
            <a:ext cx="2500330" cy="3643338"/>
          </a:xfrm>
          <a:prstGeom prst="rect">
            <a:avLst/>
          </a:prstGeom>
          <a:noFill/>
        </p:spPr>
      </p:pic>
      <p:pic>
        <p:nvPicPr>
          <p:cNvPr id="1027" name="Picture 3" descr="E:\НПК\нпк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1428736"/>
            <a:ext cx="2428892" cy="3571900"/>
          </a:xfrm>
          <a:prstGeom prst="rect">
            <a:avLst/>
          </a:prstGeom>
          <a:noFill/>
        </p:spPr>
      </p:pic>
      <p:pic>
        <p:nvPicPr>
          <p:cNvPr id="1028" name="Picture 4" descr="E:\НПК\нпк 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500306"/>
            <a:ext cx="257176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3 класс В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НПК\нпк 0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85860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лицейской конференции (2009-2010)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3000" b="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4843474" cy="781040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endParaRPr lang="ru-RU" sz="9600" dirty="0" smtClean="0">
              <a:solidFill>
                <a:schemeClr val="tx1"/>
              </a:solidFill>
            </a:endParaRPr>
          </a:p>
          <a:p>
            <a:endParaRPr lang="ru-RU" sz="7400" dirty="0"/>
          </a:p>
        </p:txBody>
      </p:sp>
      <p:pic>
        <p:nvPicPr>
          <p:cNvPr id="3" name="Рисунок 2" descr="E:\НПК\нпк 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НПК\нпк 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НПК\нпк 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785926"/>
            <a:ext cx="1357322" cy="19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НПК\нпк 0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142984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НПК\нпк 00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071678"/>
            <a:ext cx="1285884" cy="18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8"/>
          <p:cNvSpPr txBox="1">
            <a:spLocks/>
          </p:cNvSpPr>
          <p:nvPr/>
        </p:nvSpPr>
        <p:spPr>
          <a:xfrm>
            <a:off x="5286380" y="5000636"/>
            <a:ext cx="3286148" cy="781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«Венецианские маски»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8"/>
          <p:cNvSpPr txBox="1">
            <a:spLocks/>
          </p:cNvSpPr>
          <p:nvPr/>
        </p:nvSpPr>
        <p:spPr>
          <a:xfrm>
            <a:off x="4929190" y="4000504"/>
            <a:ext cx="378621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</a:rPr>
              <a:t>«История греко-римской 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</a:rPr>
              <a:t>борьбы»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8"/>
          <p:cNvSpPr txBox="1">
            <a:spLocks/>
          </p:cNvSpPr>
          <p:nvPr/>
        </p:nvSpPr>
        <p:spPr>
          <a:xfrm>
            <a:off x="5357818" y="5429264"/>
            <a:ext cx="2986086" cy="781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 12 месяцев 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5643578"/>
            <a:ext cx="4071934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«Тайное оружие растений.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Хищные растения»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143380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«Граффити как вид 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молодежной культуры»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 ГОРОДСКОЙ КОНФЕРЕНЦИИ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1214422"/>
            <a:ext cx="5043494" cy="505461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Департамент социальной политики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Муниципальное общеобразовательное учреждение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г.Кургана «Лицей №12»</a:t>
            </a:r>
          </a:p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УЧЕБНО-ИССЛЕДОВАТЕЛЬСКАЯ РАБОТА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 «История греко-римской борьбы»</a:t>
            </a:r>
          </a:p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                                 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     Автор: Мещеряков Вячеслав,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                                    обучающийся 3 класса В                                                       Руководитель: Колесник А.П.,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                                         учитель начальных классов</a:t>
            </a:r>
          </a:p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Курган, 2010 год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6" name="Рисунок 5" descr="E:\НПК\нп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latin typeface="Times New Roman" pitchFamily="18" charset="0"/>
              </a:rPr>
              <a:t>ИСТОРИЯ ГРЕКО- РИМСКОЙ БОРЬБЫ</a:t>
            </a:r>
            <a:r>
              <a:rPr lang="ru-RU" sz="2700" b="0" dirty="0" smtClean="0">
                <a:latin typeface="Times New Roman" pitchFamily="18" charset="0"/>
              </a:rPr>
              <a:t/>
            </a:r>
            <a:br>
              <a:rPr lang="ru-RU" sz="2700" b="0" dirty="0" smtClean="0">
                <a:latin typeface="Times New Roman" pitchFamily="18" charset="0"/>
              </a:rPr>
            </a:br>
            <a:endParaRPr lang="ru-RU" sz="2700" b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5" name="Picture 5" descr="DSC00561"/>
          <p:cNvPicPr>
            <a:picLocks noChangeAspect="1" noChangeArrowheads="1"/>
          </p:cNvPicPr>
          <p:nvPr/>
        </p:nvPicPr>
        <p:blipFill>
          <a:blip r:embed="rId2" cstate="screen">
            <a:lum bright="32000" contrast="54000"/>
          </a:blip>
          <a:srcRect/>
          <a:stretch>
            <a:fillRect/>
          </a:stretch>
        </p:blipFill>
        <p:spPr bwMode="auto">
          <a:xfrm>
            <a:off x="5643570" y="4214818"/>
            <a:ext cx="3357586" cy="248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>
            <a:lum bright="22000" contrast="34000"/>
          </a:blip>
          <a:srcRect/>
          <a:stretch>
            <a:fillRect/>
          </a:stretch>
        </p:blipFill>
        <p:spPr bwMode="auto">
          <a:xfrm>
            <a:off x="2071670" y="4214818"/>
            <a:ext cx="3500462" cy="24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2009_gorbenko"/>
          <p:cNvPicPr>
            <a:picLocks noChangeAspect="1" noChangeArrowheads="1"/>
          </p:cNvPicPr>
          <p:nvPr/>
        </p:nvPicPr>
        <p:blipFill>
          <a:blip r:embed="rId4">
            <a:lum contrast="14000"/>
          </a:blip>
          <a:srcRect/>
          <a:stretch>
            <a:fillRect/>
          </a:stretch>
        </p:blipFill>
        <p:spPr>
          <a:xfrm>
            <a:off x="142844" y="4214818"/>
            <a:ext cx="1840891" cy="2475513"/>
          </a:xfrm>
          <a:prstGeom prst="rect">
            <a:avLst/>
          </a:prstGeom>
          <a:noFill/>
        </p:spPr>
      </p:pic>
      <p:pic>
        <p:nvPicPr>
          <p:cNvPr id="10" name="Picture 4" descr="Poddub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4546" y="1142984"/>
            <a:ext cx="2019622" cy="2597146"/>
          </a:xfrm>
          <a:prstGeom prst="rect">
            <a:avLst/>
          </a:prstGeom>
          <a:noFill/>
        </p:spPr>
      </p:pic>
      <p:pic>
        <p:nvPicPr>
          <p:cNvPr id="11" name="i-main-pic" descr="Картинка 14 из 1201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429124" y="1142984"/>
            <a:ext cx="1857388" cy="255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mg77"/>
          <p:cNvPicPr>
            <a:picLocks noChangeAspect="1" noChangeArrowheads="1"/>
          </p:cNvPicPr>
          <p:nvPr/>
        </p:nvPicPr>
        <p:blipFill>
          <a:blip r:embed="rId8">
            <a:lum bright="-6000" contrast="10000"/>
          </a:blip>
          <a:srcRect/>
          <a:stretch>
            <a:fillRect/>
          </a:stretch>
        </p:blipFill>
        <p:spPr bwMode="auto">
          <a:xfrm>
            <a:off x="6500826" y="1142984"/>
            <a:ext cx="204683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hermae boxer Massimo Inv1055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282" y="1142984"/>
            <a:ext cx="1887163" cy="2666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1285860"/>
          <a:ext cx="8572562" cy="5358036"/>
        </p:xfrm>
        <a:graphic>
          <a:graphicData uri="http://schemas.openxmlformats.org/drawingml/2006/table">
            <a:tbl>
              <a:tblPr/>
              <a:tblGrid>
                <a:gridCol w="2730081"/>
                <a:gridCol w="2823776"/>
                <a:gridCol w="3018705"/>
              </a:tblGrid>
              <a:tr h="34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Предлагаемый порядок действий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Методы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Возможные результаты («выходы»)  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Сбор  информации в энциклопедиях, справочных книгах и др.Знакомство с информационными ресурсами электронных библиотек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 Поиск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информации в электронных энциклопедиях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 Экскурсии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музеи, либо на действующие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предприятия. Участие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устном диалоге на заданную тему. Знакомство 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мультимедийными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презентациями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 Оформление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работ докладов, реферат, плакат, презентация, видеофильм по теме исследования.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выступления на уроках, семинарах.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latin typeface="Times New Roman"/>
                          <a:ea typeface="Times New Roman"/>
                          <a:cs typeface="Times New Roman"/>
                        </a:rPr>
                        <a:t>Методы проведения уроков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: Беседа, игра, практическая работа, эксперимент, наблюдение, экспресс-исследование, коллективные и индивидуальные исследования, самостоятельная работа, защита исследовательских работ, мини-конференция, консультация.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latin typeface="Times New Roman"/>
                          <a:ea typeface="Times New Roman"/>
                          <a:cs typeface="Times New Roman"/>
                        </a:rPr>
                        <a:t>Методы контроля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: консультация доклад, защита исследовательских работ,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выступление, выставка, презентация, мини-конференция, научно-исследовательская конференция, участие в конкурсах исследовательских работ.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Рисунок, открытка, поделка, скульптура, игрушка, макет, рассказ, считалка, загадка, концерт, спектакль, викторина,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КВНы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газета, книга, модель, костюм, фотоальбом, оформление стендов, выставок, доклад, конференция, электронная презентация, праздник ,альбом, газета, гербарий, журнал, книжка-раскладушка, коллаж, коллекция, костюм, макет, модель, музыкальная подборка, наглядные пособия, паспарту, плакат, план, серия иллюстраций, сказка, справочник, стенгазета, сувенир-поделка, сценарий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,праздника,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учебное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пособие, экскурсия.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2875" y="457200"/>
            <a:ext cx="9001125" cy="838200"/>
          </a:xfrm>
        </p:spPr>
        <p:txBody>
          <a:bodyPr>
            <a:noAutofit/>
          </a:bodyPr>
          <a:lstStyle/>
          <a:p>
            <a:pPr algn="l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РАБОТА С ОБУЧАЮЩИМИСЯ В 1-2 КЛАССАХ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u="sng" dirty="0" smtClean="0"/>
              <a:t>Родительское собрание</a:t>
            </a:r>
            <a:r>
              <a:rPr lang="ru-RU" dirty="0" smtClean="0"/>
              <a:t> «Что такое НПК?»  </a:t>
            </a:r>
            <a:r>
              <a:rPr lang="ru-RU" sz="2400" dirty="0" smtClean="0"/>
              <a:t>(ценность исследовательской деятельности, актуальность, основные задачи конференции)</a:t>
            </a:r>
          </a:p>
          <a:p>
            <a:endParaRPr lang="ru-RU" u="sng" dirty="0" smtClean="0"/>
          </a:p>
          <a:p>
            <a:r>
              <a:rPr lang="ru-RU" u="sng" dirty="0" smtClean="0"/>
              <a:t>Родительское собрание </a:t>
            </a:r>
            <a:r>
              <a:rPr lang="ru-RU" dirty="0" smtClean="0"/>
              <a:t>«Этапы исследовательской деятельности» </a:t>
            </a:r>
          </a:p>
          <a:p>
            <a:pPr>
              <a:buNone/>
            </a:pPr>
            <a:r>
              <a:rPr lang="ru-RU" dirty="0" smtClean="0"/>
              <a:t>   (</a:t>
            </a:r>
            <a:r>
              <a:rPr lang="ru-RU" sz="2400" b="1" dirty="0" smtClean="0"/>
              <a:t>первый этап</a:t>
            </a:r>
            <a:r>
              <a:rPr lang="ru-RU" sz="2400" dirty="0" smtClean="0"/>
              <a:t> – стадия накопления знаний и фактов; </a:t>
            </a:r>
            <a:r>
              <a:rPr lang="ru-RU" sz="2400" b="1" dirty="0" smtClean="0"/>
              <a:t>второй этап</a:t>
            </a:r>
            <a:r>
              <a:rPr lang="ru-RU" sz="2400" dirty="0" smtClean="0"/>
              <a:t> – стадия теоретического осмысливания фактов ; </a:t>
            </a:r>
            <a:r>
              <a:rPr lang="ru-RU" sz="2400" b="1" dirty="0" smtClean="0"/>
              <a:t>третий этап</a:t>
            </a:r>
            <a:r>
              <a:rPr lang="ru-RU" sz="2400" dirty="0" smtClean="0"/>
              <a:t> – опытно-экспериментальная работа ; </a:t>
            </a:r>
            <a:r>
              <a:rPr lang="ru-RU" sz="2400" b="1" dirty="0" smtClean="0"/>
              <a:t>четвертый этап</a:t>
            </a:r>
            <a:r>
              <a:rPr lang="ru-RU" sz="2400" dirty="0" smtClean="0"/>
              <a:t> – анализ и оформление результатов исследования; </a:t>
            </a:r>
            <a:r>
              <a:rPr lang="ru-RU" sz="2400" b="1" dirty="0" smtClean="0"/>
              <a:t>пятый этап</a:t>
            </a:r>
            <a:r>
              <a:rPr lang="ru-RU" sz="2400" dirty="0" smtClean="0"/>
              <a:t> – пропаганда и внедрение результатов исследования)</a:t>
            </a:r>
            <a:endParaRPr lang="ru-RU" sz="2400" dirty="0"/>
          </a:p>
        </p:txBody>
      </p:sp>
      <p:pic>
        <p:nvPicPr>
          <p:cNvPr id="4" name="Рисунок 3" descr="http://liceybru.moy.su/_ld/0/1203857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92" y="2000240"/>
            <a:ext cx="1714512" cy="19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4840303"/>
          </a:xfrm>
        </p:spPr>
        <p:txBody>
          <a:bodyPr/>
          <a:lstStyle/>
          <a:p>
            <a:r>
              <a:rPr lang="ru-RU" dirty="0" smtClean="0"/>
              <a:t>Памятка  «Требования к НПК» </a:t>
            </a:r>
            <a:r>
              <a:rPr lang="ru-RU" sz="2800" dirty="0" smtClean="0"/>
              <a:t>(формулирование темы, цели и задач; оформление работы;</a:t>
            </a:r>
            <a:r>
              <a:rPr lang="ru-RU" sz="2800" b="1" dirty="0" smtClean="0"/>
              <a:t> </a:t>
            </a:r>
            <a:r>
              <a:rPr lang="ru-RU" sz="2800" dirty="0" smtClean="0"/>
              <a:t>содержание научно- исследовательской работы; образец титульного листа;</a:t>
            </a:r>
            <a:r>
              <a:rPr lang="ru-RU" sz="2800" b="1" dirty="0" smtClean="0"/>
              <a:t> </a:t>
            </a:r>
            <a:r>
              <a:rPr lang="ru-RU" sz="2800" dirty="0" smtClean="0"/>
              <a:t>защита исследовательской работы; критерии оценивания защиты научно-исследовательской работы  )</a:t>
            </a:r>
          </a:p>
          <a:p>
            <a:endParaRPr lang="ru-RU" dirty="0" smtClean="0"/>
          </a:p>
          <a:p>
            <a:r>
              <a:rPr lang="ru-RU" dirty="0" smtClean="0"/>
              <a:t>Индивидуальные консультации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885</Words>
  <PresentationFormat>Экран (4:3)</PresentationFormat>
  <Paragraphs>197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Департамент социальной политики Муниципальное бюджетное общеобразовательное учреждение  г. Кургана  «Лицей №12»</vt:lpstr>
      <vt:lpstr>НПК ( 2006- 2007 )</vt:lpstr>
      <vt:lpstr>3 класс В</vt:lpstr>
      <vt:lpstr>участники лицейской конференции (2009-2010)         </vt:lpstr>
      <vt:lpstr>УЧАСТНИК ГОРОДСКОЙ КОНФЕРЕНЦИИ</vt:lpstr>
      <vt:lpstr>ИСТОРИЯ ГРЕКО- РИМСКОЙ БОРЬБЫ </vt:lpstr>
      <vt:lpstr>РАБОТА С ОБУЧАЮЩИМИСЯ В 1-2 КЛАССАХ</vt:lpstr>
      <vt:lpstr>Работа с родителями</vt:lpstr>
      <vt:lpstr>Работа с родителями</vt:lpstr>
      <vt:lpstr>РАБОТА С ОБУЧАЮЩИМИСЯ</vt:lpstr>
      <vt:lpstr>РАБОТА С ОБУЧАЮЩИМИСЯ</vt:lpstr>
      <vt:lpstr>РАБОТА С ОБУЧАЮЩИМИСЯ</vt:lpstr>
      <vt:lpstr>ПОДГОТОВКА К ЗАЩИТЕ ИССЛЕДОВАТЕЛЬСКОЙ РАБОТЫ</vt:lpstr>
      <vt:lpstr>СПИСОК ТЕМ ИССЛЕДОВАТЕЛЬСКИХ РАБОТ 3 КЛАССА В (2012-2013) </vt:lpstr>
      <vt:lpstr>СПИСОК ТЕМ ИССЛЕДОВАТЕЛЬСКИХ РАБОТ  3 КЛАССА В (2012-2013)</vt:lpstr>
      <vt:lpstr>ЗАЩИТА РАБОТ </vt:lpstr>
      <vt:lpstr>ПОБЕДИТЕЛИ!!!</vt:lpstr>
      <vt:lpstr>Предполагаемые результаты , ОБУЧАЮЩИЕ НАУЧАТСЯ: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НПК ( 2006 год)</dc:title>
  <dc:creator>Ученик</dc:creator>
  <cp:lastModifiedBy>Нина</cp:lastModifiedBy>
  <cp:revision>37</cp:revision>
  <dcterms:created xsi:type="dcterms:W3CDTF">2013-11-06T14:24:06Z</dcterms:created>
  <dcterms:modified xsi:type="dcterms:W3CDTF">2013-11-11T05:21:27Z</dcterms:modified>
</cp:coreProperties>
</file>