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  <p:sldId id="262" r:id="rId4"/>
    <p:sldId id="269" r:id="rId5"/>
    <p:sldId id="256" r:id="rId6"/>
    <p:sldId id="260" r:id="rId7"/>
    <p:sldId id="263" r:id="rId8"/>
    <p:sldId id="266" r:id="rId9"/>
    <p:sldId id="270" r:id="rId10"/>
    <p:sldId id="267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10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A003-00EC-4988-BD3B-3FEA4AE7E03C}" type="datetimeFigureOut">
              <a:rPr lang="ru-RU" smtClean="0"/>
              <a:pPr/>
              <a:t>26.06.2013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7A5520-A3B3-4015-AD0F-D56F9537E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A003-00EC-4988-BD3B-3FEA4AE7E03C}" type="datetimeFigureOut">
              <a:rPr lang="ru-RU" smtClean="0"/>
              <a:pPr/>
              <a:t>26.06.2013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5520-A3B3-4015-AD0F-D56F9537E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A003-00EC-4988-BD3B-3FEA4AE7E03C}" type="datetimeFigureOut">
              <a:rPr lang="ru-RU" smtClean="0"/>
              <a:pPr/>
              <a:t>26.06.2013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5520-A3B3-4015-AD0F-D56F9537E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A003-00EC-4988-BD3B-3FEA4AE7E03C}" type="datetimeFigureOut">
              <a:rPr lang="ru-RU" smtClean="0"/>
              <a:pPr/>
              <a:t>26.06.2013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7A5520-A3B3-4015-AD0F-D56F9537E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A003-00EC-4988-BD3B-3FEA4AE7E03C}" type="datetimeFigureOut">
              <a:rPr lang="ru-RU" smtClean="0"/>
              <a:pPr/>
              <a:t>26.06.2013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5520-A3B3-4015-AD0F-D56F9537EF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A003-00EC-4988-BD3B-3FEA4AE7E03C}" type="datetimeFigureOut">
              <a:rPr lang="ru-RU" smtClean="0"/>
              <a:pPr/>
              <a:t>26.06.2013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5520-A3B3-4015-AD0F-D56F9537E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A003-00EC-4988-BD3B-3FEA4AE7E03C}" type="datetimeFigureOut">
              <a:rPr lang="ru-RU" smtClean="0"/>
              <a:pPr/>
              <a:t>26.06.2013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37A5520-A3B3-4015-AD0F-D56F9537EF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A003-00EC-4988-BD3B-3FEA4AE7E03C}" type="datetimeFigureOut">
              <a:rPr lang="ru-RU" smtClean="0"/>
              <a:pPr/>
              <a:t>26.06.2013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5520-A3B3-4015-AD0F-D56F9537E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A003-00EC-4988-BD3B-3FEA4AE7E03C}" type="datetimeFigureOut">
              <a:rPr lang="ru-RU" smtClean="0"/>
              <a:pPr/>
              <a:t>26.06.2013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5520-A3B3-4015-AD0F-D56F9537E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A003-00EC-4988-BD3B-3FEA4AE7E03C}" type="datetimeFigureOut">
              <a:rPr lang="ru-RU" smtClean="0"/>
              <a:pPr/>
              <a:t>26.06.2013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5520-A3B3-4015-AD0F-D56F9537E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A003-00EC-4988-BD3B-3FEA4AE7E03C}" type="datetimeFigureOut">
              <a:rPr lang="ru-RU" smtClean="0"/>
              <a:pPr/>
              <a:t>26.06.2013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5520-A3B3-4015-AD0F-D56F9537EF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6F8A003-00EC-4988-BD3B-3FEA4AE7E03C}" type="datetimeFigureOut">
              <a:rPr lang="ru-RU" smtClean="0"/>
              <a:pPr/>
              <a:t>26.06.2013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37A5520-A3B3-4015-AD0F-D56F9537EF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Урок Русского языка</a:t>
            </a:r>
            <a:endParaRPr lang="ru-RU" sz="32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Разбор глагола по составу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Picture 2" descr="D:\Школа\Математика\0020-020-Peterson-matematika-2-klass.jpg"/>
          <p:cNvPicPr>
            <a:picLocks noChangeAspect="1" noChangeArrowheads="1"/>
          </p:cNvPicPr>
          <p:nvPr/>
        </p:nvPicPr>
        <p:blipFill>
          <a:blip r:embed="rId2"/>
          <a:srcRect l="65311" t="49316"/>
          <a:stretch>
            <a:fillRect/>
          </a:stretch>
        </p:blipFill>
        <p:spPr bwMode="auto">
          <a:xfrm>
            <a:off x="7160801" y="0"/>
            <a:ext cx="1983199" cy="1643075"/>
          </a:xfrm>
          <a:prstGeom prst="rect">
            <a:avLst/>
          </a:prstGeom>
          <a:noFill/>
        </p:spPr>
      </p:pic>
      <p:pic>
        <p:nvPicPr>
          <p:cNvPr id="8" name="Содержимое 8" descr="iCA4AB03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20522176">
            <a:off x="704368" y="3199313"/>
            <a:ext cx="2238375" cy="30686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624786" cy="68578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самостоятельная работа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Выпишите глаголы.</a:t>
            </a:r>
          </a:p>
          <a:p>
            <a:pPr>
              <a:buNone/>
            </a:pPr>
            <a:r>
              <a:rPr lang="ru-RU" dirty="0" smtClean="0"/>
              <a:t>Определите форму глаголов.</a:t>
            </a:r>
          </a:p>
          <a:p>
            <a:pPr>
              <a:buNone/>
            </a:pPr>
            <a:r>
              <a:rPr lang="ru-RU" dirty="0" smtClean="0"/>
              <a:t>Разберите глаголы по составу.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071810"/>
            <a:ext cx="9144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800" i="1" dirty="0" smtClean="0">
                <a:solidFill>
                  <a:srgbClr val="002060"/>
                </a:solidFill>
              </a:rPr>
              <a:t>Пожалели дети </a:t>
            </a:r>
            <a:r>
              <a:rPr lang="ru-RU" sz="3800" i="1" dirty="0" err="1" smtClean="0">
                <a:solidFill>
                  <a:srgbClr val="002060"/>
                </a:solidFill>
              </a:rPr>
              <a:t>Бармалея</a:t>
            </a:r>
            <a:r>
              <a:rPr lang="ru-RU" sz="3800" i="1" dirty="0" smtClean="0">
                <a:solidFill>
                  <a:srgbClr val="002060"/>
                </a:solidFill>
              </a:rPr>
              <a:t>,</a:t>
            </a:r>
          </a:p>
          <a:p>
            <a:pPr>
              <a:buNone/>
            </a:pPr>
            <a:r>
              <a:rPr lang="ru-RU" sz="3800" i="1" dirty="0" smtClean="0">
                <a:solidFill>
                  <a:srgbClr val="002060"/>
                </a:solidFill>
              </a:rPr>
              <a:t>Крокодилу дети говорят:</a:t>
            </a:r>
          </a:p>
          <a:p>
            <a:pPr>
              <a:buNone/>
            </a:pPr>
            <a:r>
              <a:rPr lang="ru-RU" sz="3800" i="1" dirty="0" smtClean="0">
                <a:solidFill>
                  <a:srgbClr val="002060"/>
                </a:solidFill>
              </a:rPr>
              <a:t>«Если он и вправду сделался добрее,</a:t>
            </a:r>
          </a:p>
          <a:p>
            <a:pPr>
              <a:buNone/>
            </a:pPr>
            <a:r>
              <a:rPr lang="ru-RU" sz="3800" i="1" dirty="0" smtClean="0">
                <a:solidFill>
                  <a:srgbClr val="002060"/>
                </a:solidFill>
              </a:rPr>
              <a:t>Надо отпустить его назад!»</a:t>
            </a:r>
          </a:p>
        </p:txBody>
      </p:sp>
      <p:pic>
        <p:nvPicPr>
          <p:cNvPr id="6" name="Picture 2" descr="D:\Школа\Математика\0020-020-Peterson-matematika-2-klass.jpg"/>
          <p:cNvPicPr>
            <a:picLocks noChangeAspect="1" noChangeArrowheads="1"/>
          </p:cNvPicPr>
          <p:nvPr/>
        </p:nvPicPr>
        <p:blipFill>
          <a:blip r:embed="rId2"/>
          <a:srcRect l="65311" t="49316"/>
          <a:stretch>
            <a:fillRect/>
          </a:stretch>
        </p:blipFill>
        <p:spPr bwMode="auto">
          <a:xfrm>
            <a:off x="7715272" y="0"/>
            <a:ext cx="1428728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Упр.297,</a:t>
            </a:r>
          </a:p>
          <a:p>
            <a:r>
              <a:rPr lang="ru-RU" sz="4800" dirty="0" smtClean="0"/>
              <a:t> правило стр. 97-98</a:t>
            </a:r>
            <a:endParaRPr lang="ru-RU" sz="4800" dirty="0"/>
          </a:p>
        </p:txBody>
      </p:sp>
      <p:pic>
        <p:nvPicPr>
          <p:cNvPr id="4" name="Picture 2" descr="D:\Школа\Математика\0020-020-Peterson-matematika-2-klass.jpg"/>
          <p:cNvPicPr>
            <a:picLocks noChangeAspect="1" noChangeArrowheads="1"/>
          </p:cNvPicPr>
          <p:nvPr/>
        </p:nvPicPr>
        <p:blipFill>
          <a:blip r:embed="rId2"/>
          <a:srcRect l="65311" t="49316"/>
          <a:stretch>
            <a:fillRect/>
          </a:stretch>
        </p:blipFill>
        <p:spPr bwMode="auto">
          <a:xfrm>
            <a:off x="7715272" y="0"/>
            <a:ext cx="1428728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43887" cy="13144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800" dirty="0" smtClean="0">
                <a:solidFill>
                  <a:srgbClr val="FF0000"/>
                </a:solidFill>
              </a:rPr>
              <a:t>Спасибо за урок!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43" name="Содержимое 4" descr="post-70101-1236449698_thumb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1050" y="1844675"/>
            <a:ext cx="4681538" cy="4032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чистописание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i="1" dirty="0" smtClean="0"/>
              <a:t>Не на пользу книги </a:t>
            </a:r>
            <a:r>
              <a:rPr lang="ru-RU" sz="3600" i="1" dirty="0" err="1" smtClean="0"/>
              <a:t>ч</a:t>
            </a:r>
            <a:r>
              <a:rPr lang="ru-RU" sz="3600" i="1" dirty="0" err="1" smtClean="0">
                <a:solidFill>
                  <a:srgbClr val="FF0000"/>
                </a:solidFill>
              </a:rPr>
              <a:t>?</a:t>
            </a:r>
            <a:r>
              <a:rPr lang="ru-RU" sz="3600" i="1" dirty="0" err="1" smtClean="0"/>
              <a:t>тать</a:t>
            </a:r>
            <a:r>
              <a:rPr lang="ru-RU" sz="3600" i="1" dirty="0" smtClean="0"/>
              <a:t>, когда только </a:t>
            </a:r>
            <a:r>
              <a:rPr lang="ru-RU" sz="3600" i="1" dirty="0" err="1" smtClean="0"/>
              <a:t>в</a:t>
            </a:r>
            <a:r>
              <a:rPr lang="ru-RU" sz="3600" i="1" dirty="0" err="1" smtClean="0">
                <a:solidFill>
                  <a:srgbClr val="FF0000"/>
                </a:solidFill>
              </a:rPr>
              <a:t>?</a:t>
            </a:r>
            <a:r>
              <a:rPr lang="ru-RU" sz="3600" i="1" dirty="0" err="1" smtClean="0"/>
              <a:t>ршки</a:t>
            </a:r>
            <a:r>
              <a:rPr lang="ru-RU" sz="3600" i="1" dirty="0" smtClean="0"/>
              <a:t> с них </a:t>
            </a:r>
            <a:r>
              <a:rPr lang="ru-RU" sz="3600" i="1" dirty="0" err="1" smtClean="0"/>
              <a:t>хв</a:t>
            </a:r>
            <a:r>
              <a:rPr lang="ru-RU" sz="3600" i="1" dirty="0" err="1" smtClean="0">
                <a:solidFill>
                  <a:srgbClr val="FF0000"/>
                </a:solidFill>
              </a:rPr>
              <a:t>?</a:t>
            </a:r>
            <a:r>
              <a:rPr lang="ru-RU" sz="3600" i="1" dirty="0" err="1" smtClean="0"/>
              <a:t>тать</a:t>
            </a:r>
            <a:r>
              <a:rPr lang="ru-RU" sz="3600" i="1" dirty="0" smtClean="0"/>
              <a:t>.</a:t>
            </a:r>
            <a:endParaRPr lang="ru-RU" sz="3600" dirty="0" smtClean="0"/>
          </a:p>
          <a:p>
            <a:endParaRPr lang="ru-RU" dirty="0"/>
          </a:p>
        </p:txBody>
      </p:sp>
      <p:pic>
        <p:nvPicPr>
          <p:cNvPr id="7" name="Picture 2" descr="D:\Школа\Математика\0020-020-Peterson-matematika-2-klass.jpg"/>
          <p:cNvPicPr>
            <a:picLocks noChangeAspect="1" noChangeArrowheads="1"/>
          </p:cNvPicPr>
          <p:nvPr/>
        </p:nvPicPr>
        <p:blipFill>
          <a:blip r:embed="rId2"/>
          <a:srcRect l="65311" t="49316"/>
          <a:stretch>
            <a:fillRect/>
          </a:stretch>
        </p:blipFill>
        <p:spPr bwMode="auto">
          <a:xfrm>
            <a:off x="7160801" y="5214925"/>
            <a:ext cx="1983199" cy="16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Расскажите о глаголе по плану.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Глагол</a:t>
            </a:r>
            <a:r>
              <a:rPr lang="en-US" dirty="0" smtClean="0"/>
              <a:t>-</a:t>
            </a:r>
            <a:r>
              <a:rPr lang="ru-RU" dirty="0" smtClean="0"/>
              <a:t>это…</a:t>
            </a:r>
          </a:p>
          <a:p>
            <a:r>
              <a:rPr lang="ru-RU" dirty="0" smtClean="0"/>
              <a:t>Обозначает…</a:t>
            </a:r>
          </a:p>
          <a:p>
            <a:r>
              <a:rPr lang="ru-RU" dirty="0" smtClean="0"/>
              <a:t>Вопросы…</a:t>
            </a:r>
          </a:p>
          <a:p>
            <a:r>
              <a:rPr lang="ru-RU" dirty="0" smtClean="0"/>
              <a:t>Изменяется по…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D:\Школа\Математика\0020-020-Peterson-matematika-2-klass.jpg"/>
          <p:cNvPicPr>
            <a:picLocks noChangeAspect="1" noChangeArrowheads="1"/>
          </p:cNvPicPr>
          <p:nvPr/>
        </p:nvPicPr>
        <p:blipFill>
          <a:blip r:embed="rId2"/>
          <a:srcRect l="65311" t="49316"/>
          <a:stretch>
            <a:fillRect/>
          </a:stretch>
        </p:blipFill>
        <p:spPr bwMode="auto">
          <a:xfrm>
            <a:off x="7160801" y="4929199"/>
            <a:ext cx="1983199" cy="19288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чистописание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i="1" dirty="0" smtClean="0"/>
              <a:t>Не на пользу книги ч</a:t>
            </a:r>
            <a:r>
              <a:rPr lang="ru-RU" sz="3600" i="1" dirty="0" smtClean="0">
                <a:solidFill>
                  <a:srgbClr val="FF0000"/>
                </a:solidFill>
              </a:rPr>
              <a:t>и</a:t>
            </a:r>
            <a:r>
              <a:rPr lang="ru-RU" sz="3600" i="1" dirty="0" smtClean="0"/>
              <a:t>тать, когда только в</a:t>
            </a:r>
            <a:r>
              <a:rPr lang="ru-RU" sz="3600" i="1" dirty="0" smtClean="0">
                <a:solidFill>
                  <a:srgbClr val="FF0000"/>
                </a:solidFill>
              </a:rPr>
              <a:t>е</a:t>
            </a:r>
            <a:r>
              <a:rPr lang="ru-RU" sz="3600" i="1" dirty="0" smtClean="0"/>
              <a:t>ршки с них хв</a:t>
            </a:r>
            <a:r>
              <a:rPr lang="ru-RU" sz="3600" i="1" dirty="0" smtClean="0">
                <a:solidFill>
                  <a:srgbClr val="FF0000"/>
                </a:solidFill>
              </a:rPr>
              <a:t>а</a:t>
            </a:r>
            <a:r>
              <a:rPr lang="ru-RU" sz="3600" i="1" dirty="0" smtClean="0"/>
              <a:t>тать.</a:t>
            </a:r>
            <a:endParaRPr lang="ru-RU" sz="3600" dirty="0" smtClean="0"/>
          </a:p>
          <a:p>
            <a:endParaRPr lang="ru-RU" dirty="0"/>
          </a:p>
        </p:txBody>
      </p:sp>
      <p:pic>
        <p:nvPicPr>
          <p:cNvPr id="7" name="Picture 2" descr="D:\Школа\Математика\0020-020-Peterson-matematika-2-klass.jpg"/>
          <p:cNvPicPr>
            <a:picLocks noChangeAspect="1" noChangeArrowheads="1"/>
          </p:cNvPicPr>
          <p:nvPr/>
        </p:nvPicPr>
        <p:blipFill>
          <a:blip r:embed="rId2"/>
          <a:srcRect l="65311" t="49316"/>
          <a:stretch>
            <a:fillRect/>
          </a:stretch>
        </p:blipFill>
        <p:spPr bwMode="auto">
          <a:xfrm>
            <a:off x="7160801" y="5214925"/>
            <a:ext cx="1983199" cy="16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5000" dirty="0" smtClean="0">
                <a:latin typeface="Arial"/>
                <a:cs typeface="Arial"/>
              </a:rPr>
              <a:t>¬</a:t>
            </a:r>
            <a:r>
              <a:rPr lang="en-US" sz="15000" dirty="0" smtClean="0">
                <a:latin typeface="Arial"/>
                <a:cs typeface="Arial"/>
              </a:rPr>
              <a:t>        ^</a:t>
            </a:r>
            <a:endParaRPr lang="ru-RU" sz="15000" dirty="0" smtClean="0">
              <a:latin typeface="Arial"/>
              <a:cs typeface="Arial"/>
            </a:endParaRPr>
          </a:p>
          <a:p>
            <a:pPr>
              <a:buNone/>
            </a:pPr>
            <a:endParaRPr lang="ru-RU" sz="36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ru-RU" sz="3600" dirty="0" smtClean="0">
                <a:latin typeface="Arial"/>
                <a:cs typeface="Arial"/>
              </a:rPr>
              <a:t>1.Рассказала</a:t>
            </a:r>
          </a:p>
          <a:p>
            <a:pPr marL="742950" indent="-742950">
              <a:buNone/>
            </a:pPr>
            <a:r>
              <a:rPr lang="ru-RU" sz="3600" dirty="0" smtClean="0">
                <a:latin typeface="Arial"/>
                <a:cs typeface="Arial"/>
              </a:rPr>
              <a:t>2.Подумать</a:t>
            </a:r>
          </a:p>
          <a:p>
            <a:pPr marL="742950" indent="-742950">
              <a:buNone/>
            </a:pPr>
            <a:r>
              <a:rPr lang="ru-RU" sz="3600" dirty="0" smtClean="0">
                <a:latin typeface="Arial"/>
                <a:cs typeface="Arial"/>
              </a:rPr>
              <a:t>3.Пригородный</a:t>
            </a:r>
          </a:p>
          <a:p>
            <a:pPr marL="742950" indent="-742950">
              <a:buNone/>
            </a:pPr>
            <a:r>
              <a:rPr lang="ru-RU" sz="3600" dirty="0" smtClean="0">
                <a:latin typeface="Arial"/>
                <a:cs typeface="Arial"/>
              </a:rPr>
              <a:t>4.Сделаешь</a:t>
            </a:r>
          </a:p>
          <a:p>
            <a:pPr marL="742950" indent="-742950">
              <a:buNone/>
            </a:pPr>
            <a:endParaRPr lang="ru-RU" sz="3600" dirty="0"/>
          </a:p>
        </p:txBody>
      </p:sp>
      <p:sp>
        <p:nvSpPr>
          <p:cNvPr id="7" name="Дуга 6"/>
          <p:cNvSpPr/>
          <p:nvPr/>
        </p:nvSpPr>
        <p:spPr>
          <a:xfrm>
            <a:off x="1643042" y="214290"/>
            <a:ext cx="4071966" cy="1357322"/>
          </a:xfrm>
          <a:prstGeom prst="arc">
            <a:avLst>
              <a:gd name="adj1" fmla="val 10523566"/>
              <a:gd name="adj2" fmla="val 339659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929454" y="571480"/>
            <a:ext cx="1285884" cy="928694"/>
          </a:xfrm>
          <a:prstGeom prst="rect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1357298"/>
            <a:ext cx="5286412" cy="714380"/>
          </a:xfrm>
          <a:prstGeom prst="rect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285860"/>
            <a:ext cx="6286512" cy="50006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D:\Школа\Математика\0020-020-Peterson-matematika-2-klass.jpg"/>
          <p:cNvPicPr>
            <a:picLocks noChangeAspect="1" noChangeArrowheads="1"/>
          </p:cNvPicPr>
          <p:nvPr/>
        </p:nvPicPr>
        <p:blipFill>
          <a:blip r:embed="rId2"/>
          <a:srcRect l="65311" t="49316"/>
          <a:stretch>
            <a:fillRect/>
          </a:stretch>
        </p:blipFill>
        <p:spPr bwMode="auto">
          <a:xfrm>
            <a:off x="7160801" y="5214925"/>
            <a:ext cx="1983199" cy="1643075"/>
          </a:xfrm>
          <a:prstGeom prst="rect">
            <a:avLst/>
          </a:prstGeom>
          <a:noFill/>
        </p:spPr>
      </p:pic>
      <p:sp>
        <p:nvSpPr>
          <p:cNvPr id="18" name="Правая круглая скобка 17"/>
          <p:cNvSpPr/>
          <p:nvPr/>
        </p:nvSpPr>
        <p:spPr>
          <a:xfrm rot="5400000">
            <a:off x="1750199" y="2607463"/>
            <a:ext cx="214314" cy="2000264"/>
          </a:xfrm>
          <a:prstGeom prst="rightBracke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авая круглая скобка 18"/>
          <p:cNvSpPr/>
          <p:nvPr/>
        </p:nvSpPr>
        <p:spPr>
          <a:xfrm rot="5400000">
            <a:off x="1607323" y="3464719"/>
            <a:ext cx="214314" cy="1714512"/>
          </a:xfrm>
          <a:prstGeom prst="rightBracket">
            <a:avLst>
              <a:gd name="adj" fmla="val 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авая круглая скобка 19"/>
          <p:cNvSpPr/>
          <p:nvPr/>
        </p:nvSpPr>
        <p:spPr>
          <a:xfrm rot="5400000">
            <a:off x="1893075" y="3750471"/>
            <a:ext cx="214314" cy="2286016"/>
          </a:xfrm>
          <a:prstGeom prst="rightBracket">
            <a:avLst>
              <a:gd name="adj" fmla="val 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авая круглая скобка 20"/>
          <p:cNvSpPr/>
          <p:nvPr/>
        </p:nvSpPr>
        <p:spPr>
          <a:xfrm rot="5400000">
            <a:off x="1469209" y="5112555"/>
            <a:ext cx="285752" cy="1204922"/>
          </a:xfrm>
          <a:prstGeom prst="rightBracket">
            <a:avLst>
              <a:gd name="adj" fmla="val 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4071934" y="2428869"/>
            <a:ext cx="507206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900" b="1" dirty="0" smtClean="0"/>
              <a:t>-ТИ, -ТЬ</a:t>
            </a:r>
          </a:p>
          <a:p>
            <a:r>
              <a:rPr lang="ru-RU" sz="3900" b="1" dirty="0" smtClean="0"/>
              <a:t>-Л-</a:t>
            </a:r>
          </a:p>
          <a:p>
            <a:r>
              <a:rPr lang="ru-RU" sz="3900" b="1" dirty="0" smtClean="0"/>
              <a:t>-СЯ, -СЬ</a:t>
            </a:r>
          </a:p>
          <a:p>
            <a:r>
              <a:rPr lang="ru-RU" sz="3900" b="1" dirty="0" smtClean="0"/>
              <a:t>-А-,-Я-,-О-,-И-,-Я-,-У-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142852"/>
            <a:ext cx="8686800" cy="593727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Arial"/>
                <a:cs typeface="Arial"/>
              </a:rPr>
              <a:t>Определить форму глагола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Arial"/>
                <a:cs typeface="Arial"/>
              </a:rPr>
              <a:t>Окончание и суффиксы, не входящие в основу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Arial"/>
                <a:cs typeface="Arial"/>
              </a:rPr>
              <a:t>Основа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Arial"/>
                <a:cs typeface="Arial"/>
              </a:rPr>
              <a:t>Корень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Arial"/>
                <a:cs typeface="Arial"/>
              </a:rPr>
              <a:t>Приставка, суффикс </a:t>
            </a:r>
            <a:endParaRPr lang="ru-RU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buNone/>
            </a:pPr>
            <a:endParaRPr lang="ru-RU" dirty="0" smtClean="0">
              <a:latin typeface="Arial"/>
              <a:cs typeface="Arial"/>
            </a:endParaRPr>
          </a:p>
          <a:p>
            <a:pPr>
              <a:buNone/>
            </a:pPr>
            <a:endParaRPr lang="ru-RU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ru-RU" sz="4000" dirty="0" smtClean="0">
                <a:latin typeface="Arial"/>
                <a:cs typeface="Arial"/>
              </a:rPr>
              <a:t>1.Рассказала</a:t>
            </a:r>
          </a:p>
          <a:p>
            <a:pPr marL="742950" indent="-742950">
              <a:buNone/>
            </a:pPr>
            <a:r>
              <a:rPr lang="ru-RU" sz="4000" dirty="0" smtClean="0">
                <a:latin typeface="Arial"/>
                <a:cs typeface="Arial"/>
              </a:rPr>
              <a:t>2.Подумать</a:t>
            </a:r>
          </a:p>
          <a:p>
            <a:pPr marL="742950" indent="-742950">
              <a:buNone/>
            </a:pPr>
            <a:r>
              <a:rPr lang="ru-RU" sz="4000" dirty="0" smtClean="0">
                <a:latin typeface="Arial"/>
                <a:cs typeface="Arial"/>
              </a:rPr>
              <a:t>3.Сделаешь</a:t>
            </a:r>
          </a:p>
          <a:p>
            <a:endParaRPr lang="ru-RU" dirty="0"/>
          </a:p>
        </p:txBody>
      </p:sp>
      <p:pic>
        <p:nvPicPr>
          <p:cNvPr id="3" name="Picture 2" descr="D:\Школа\Математика\0020-020-Peterson-matematika-2-klass.jpg"/>
          <p:cNvPicPr>
            <a:picLocks noChangeAspect="1" noChangeArrowheads="1"/>
          </p:cNvPicPr>
          <p:nvPr/>
        </p:nvPicPr>
        <p:blipFill>
          <a:blip r:embed="rId2"/>
          <a:srcRect l="65311" t="49316"/>
          <a:stretch>
            <a:fillRect/>
          </a:stretch>
        </p:blipFill>
        <p:spPr bwMode="auto">
          <a:xfrm>
            <a:off x="7160801" y="5214925"/>
            <a:ext cx="1983199" cy="16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>
            <a:noAutofit/>
          </a:bodyPr>
          <a:lstStyle/>
          <a:p>
            <a:pPr algn="ctr"/>
            <a:r>
              <a:rPr lang="ru-RU" sz="3200" u="sng" dirty="0" smtClean="0"/>
              <a:t>Эталон для </a:t>
            </a:r>
            <a:br>
              <a:rPr lang="ru-RU" sz="3200" u="sng" dirty="0" smtClean="0"/>
            </a:br>
            <a:r>
              <a:rPr lang="ru-RU" sz="3200" u="sng" dirty="0" smtClean="0"/>
              <a:t>самопроверки работы №1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4937141"/>
          </a:xfrm>
          <a:ln>
            <a:solidFill>
              <a:schemeClr val="bg2"/>
            </a:solidFill>
          </a:ln>
        </p:spPr>
        <p:txBody>
          <a:bodyPr/>
          <a:lstStyle/>
          <a:p>
            <a:endParaRPr lang="ru-RU" u="sng" dirty="0" smtClean="0"/>
          </a:p>
          <a:p>
            <a:r>
              <a:rPr lang="ru-RU" dirty="0" err="1" smtClean="0"/>
              <a:t>ПОДСКАЖЕШЬ,-</a:t>
            </a:r>
            <a:r>
              <a:rPr lang="ru-RU" sz="2400" i="1" dirty="0" err="1" smtClean="0"/>
              <a:t>глаг.,буд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вр</a:t>
            </a:r>
            <a:r>
              <a:rPr lang="ru-RU" sz="2400" i="1" dirty="0" smtClean="0"/>
              <a:t>., 2-е </a:t>
            </a:r>
            <a:r>
              <a:rPr lang="ru-RU" sz="2400" i="1" dirty="0" err="1" smtClean="0"/>
              <a:t>л.,ед.ч</a:t>
            </a:r>
            <a:r>
              <a:rPr lang="ru-RU" sz="2400" i="1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УКОЛОТЬСЯ,-</a:t>
            </a:r>
            <a:r>
              <a:rPr lang="ru-RU" sz="2400" i="1" dirty="0" err="1" smtClean="0"/>
              <a:t>н.ф.г</a:t>
            </a:r>
            <a:r>
              <a:rPr lang="ru-RU" sz="2400" i="1" dirty="0" smtClean="0"/>
              <a:t>., </a:t>
            </a:r>
            <a:r>
              <a:rPr lang="ru-RU" sz="2400" i="1" dirty="0" err="1" smtClean="0"/>
              <a:t>возврат.форма</a:t>
            </a:r>
            <a:endParaRPr lang="ru-RU" sz="2400" i="1" dirty="0" smtClean="0"/>
          </a:p>
          <a:p>
            <a:r>
              <a:rPr lang="ru-RU" dirty="0" err="1" smtClean="0"/>
              <a:t>ДЕРЖАТЬ</a:t>
            </a:r>
            <a:r>
              <a:rPr lang="ru-RU" i="1" dirty="0" err="1" smtClean="0"/>
              <a:t>,-</a:t>
            </a:r>
            <a:r>
              <a:rPr lang="ru-RU" sz="2400" i="1" dirty="0" err="1" smtClean="0"/>
              <a:t>н.ф.г</a:t>
            </a:r>
            <a:r>
              <a:rPr lang="ru-RU" sz="2400" i="1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РАЗУЧИЛАСЬ</a:t>
            </a:r>
            <a:r>
              <a:rPr lang="ru-RU" i="1" dirty="0" err="1" smtClean="0"/>
              <a:t>,-</a:t>
            </a:r>
            <a:r>
              <a:rPr lang="ru-RU" sz="2400" i="1" dirty="0" err="1" smtClean="0"/>
              <a:t>глаг</a:t>
            </a:r>
            <a:r>
              <a:rPr lang="ru-RU" sz="2400" i="1" dirty="0" smtClean="0"/>
              <a:t>., </a:t>
            </a:r>
            <a:r>
              <a:rPr lang="ru-RU" sz="2400" i="1" dirty="0" err="1" smtClean="0"/>
              <a:t>прош.вр.,ж.р</a:t>
            </a:r>
            <a:r>
              <a:rPr lang="ru-RU" sz="2400" i="1" dirty="0" smtClean="0"/>
              <a:t>., ед.ч., </a:t>
            </a:r>
            <a:r>
              <a:rPr lang="ru-RU" sz="2400" i="1" dirty="0" err="1" smtClean="0"/>
              <a:t>возвр.ф</a:t>
            </a:r>
            <a:r>
              <a:rPr lang="ru-RU" sz="2400" i="1" dirty="0" smtClean="0"/>
              <a:t>.</a:t>
            </a:r>
          </a:p>
          <a:p>
            <a:r>
              <a:rPr lang="ru-RU" dirty="0" smtClean="0"/>
              <a:t>ВЫНЕС        </a:t>
            </a:r>
            <a:r>
              <a:rPr lang="ru-RU" i="1" dirty="0" smtClean="0"/>
              <a:t>-</a:t>
            </a:r>
            <a:r>
              <a:rPr lang="ru-RU" sz="2400" i="1" dirty="0" err="1" smtClean="0"/>
              <a:t>глаг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прош.вр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м.р</a:t>
            </a:r>
            <a:r>
              <a:rPr lang="ru-RU" sz="2400" i="1" dirty="0" smtClean="0"/>
              <a:t>, ед.ч.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4348" y="1643050"/>
            <a:ext cx="92869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571604" y="1714488"/>
            <a:ext cx="14287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Дуга 8"/>
          <p:cNvSpPr/>
          <p:nvPr/>
        </p:nvSpPr>
        <p:spPr>
          <a:xfrm>
            <a:off x="1643042" y="1643050"/>
            <a:ext cx="1071570" cy="285752"/>
          </a:xfrm>
          <a:prstGeom prst="arc">
            <a:avLst>
              <a:gd name="adj1" fmla="val 10941373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786050" y="1785926"/>
            <a:ext cx="928694" cy="57150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42910" y="2285992"/>
            <a:ext cx="207170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642910" y="2214554"/>
            <a:ext cx="14287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2678893" y="2250273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42910" y="4143380"/>
            <a:ext cx="92869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28596" y="4714884"/>
            <a:ext cx="92869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857224" y="2857496"/>
            <a:ext cx="21431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964381" y="2964653"/>
            <a:ext cx="21431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1465241" y="4178305"/>
            <a:ext cx="21431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1179489" y="4821247"/>
            <a:ext cx="21431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Дуга 31"/>
          <p:cNvSpPr/>
          <p:nvPr/>
        </p:nvSpPr>
        <p:spPr>
          <a:xfrm>
            <a:off x="1071538" y="2857496"/>
            <a:ext cx="866780" cy="295276"/>
          </a:xfrm>
          <a:prstGeom prst="arc">
            <a:avLst>
              <a:gd name="adj1" fmla="val 10941373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уга 34"/>
          <p:cNvSpPr/>
          <p:nvPr/>
        </p:nvSpPr>
        <p:spPr>
          <a:xfrm>
            <a:off x="714348" y="3500438"/>
            <a:ext cx="1143008" cy="214314"/>
          </a:xfrm>
          <a:prstGeom prst="arc">
            <a:avLst>
              <a:gd name="adj1" fmla="val 10810012"/>
              <a:gd name="adj2" fmla="val 18356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>
            <a:off x="1643042" y="4071942"/>
            <a:ext cx="500066" cy="357190"/>
          </a:xfrm>
          <a:prstGeom prst="arc">
            <a:avLst>
              <a:gd name="adj1" fmla="val 10168643"/>
              <a:gd name="adj2" fmla="val 18356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уга 36"/>
          <p:cNvSpPr/>
          <p:nvPr/>
        </p:nvSpPr>
        <p:spPr>
          <a:xfrm>
            <a:off x="1428728" y="4572008"/>
            <a:ext cx="714380" cy="571504"/>
          </a:xfrm>
          <a:prstGeom prst="arc">
            <a:avLst>
              <a:gd name="adj1" fmla="val 10168643"/>
              <a:gd name="adj2" fmla="val 18356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857224" y="3357562"/>
            <a:ext cx="135732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786050" y="3357562"/>
            <a:ext cx="57150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 flipH="1" flipV="1">
            <a:off x="1893075" y="2821777"/>
            <a:ext cx="285752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6200000" flipH="1">
            <a:off x="2071670" y="2857496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 flipH="1" flipV="1">
            <a:off x="2250265" y="2821777"/>
            <a:ext cx="214314" cy="1428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16200000" flipV="1">
            <a:off x="2393141" y="2821777"/>
            <a:ext cx="285752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10800000">
            <a:off x="3071802" y="2786058"/>
            <a:ext cx="357190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2786050" y="2786058"/>
            <a:ext cx="285752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 flipH="1" flipV="1">
            <a:off x="2071670" y="4071942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 flipH="1" flipV="1">
            <a:off x="1893075" y="3464719"/>
            <a:ext cx="214314" cy="1428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16200000" flipH="1">
            <a:off x="2035951" y="3464719"/>
            <a:ext cx="214314" cy="1428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357422" y="3429000"/>
            <a:ext cx="285752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16200000" flipH="1">
            <a:off x="2214546" y="4071942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 flipH="1" flipV="1">
            <a:off x="2357422" y="4071942"/>
            <a:ext cx="285752" cy="1428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16200000" flipH="1">
            <a:off x="2536017" y="4036223"/>
            <a:ext cx="214314" cy="1428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Прямоугольник 95"/>
          <p:cNvSpPr/>
          <p:nvPr/>
        </p:nvSpPr>
        <p:spPr>
          <a:xfrm>
            <a:off x="2714612" y="4143380"/>
            <a:ext cx="285752" cy="428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>
            <a:off x="3143240" y="4000504"/>
            <a:ext cx="285752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rot="5400000" flipH="1" flipV="1">
            <a:off x="2964645" y="4036223"/>
            <a:ext cx="214314" cy="1428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714348" y="3929066"/>
            <a:ext cx="114300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785786" y="4572008"/>
            <a:ext cx="164307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3000364" y="4643446"/>
            <a:ext cx="64294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714348" y="5214950"/>
            <a:ext cx="157163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Прямоугольник 112"/>
          <p:cNvSpPr/>
          <p:nvPr/>
        </p:nvSpPr>
        <p:spPr>
          <a:xfrm>
            <a:off x="2357422" y="4857760"/>
            <a:ext cx="571504" cy="357190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5" name="Picture 2" descr="D:\Школа\Математика\0020-020-Peterson-matematika-2-klass.jpg"/>
          <p:cNvPicPr>
            <a:picLocks noChangeAspect="1" noChangeArrowheads="1"/>
          </p:cNvPicPr>
          <p:nvPr/>
        </p:nvPicPr>
        <p:blipFill>
          <a:blip r:embed="rId2"/>
          <a:srcRect l="65311" t="49316"/>
          <a:stretch>
            <a:fillRect/>
          </a:stretch>
        </p:blipFill>
        <p:spPr bwMode="auto">
          <a:xfrm>
            <a:off x="7160801" y="5214925"/>
            <a:ext cx="1983199" cy="1643075"/>
          </a:xfrm>
          <a:prstGeom prst="rect">
            <a:avLst/>
          </a:prstGeom>
          <a:noFill/>
        </p:spPr>
      </p:pic>
      <p:cxnSp>
        <p:nvCxnSpPr>
          <p:cNvPr id="46" name="Прямая соединительная линия 45"/>
          <p:cNvCxnSpPr/>
          <p:nvPr/>
        </p:nvCxnSpPr>
        <p:spPr>
          <a:xfrm rot="5400000">
            <a:off x="2178827" y="3464719"/>
            <a:ext cx="285752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7030A0"/>
                </a:solidFill>
              </a:rPr>
              <a:t>УПР. 301.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bg2"/>
            </a:solidFill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Записать глаголы в указанных формах.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Разобрать их по составу.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***Составить предложение с одной из групп глаголов.</a:t>
            </a:r>
            <a:endParaRPr lang="ru-RU" dirty="0"/>
          </a:p>
        </p:txBody>
      </p:sp>
      <p:pic>
        <p:nvPicPr>
          <p:cNvPr id="4" name="Picture 2" descr="D:\Школа\Математика\0020-020-Peterson-matematika-2-klass.jpg"/>
          <p:cNvPicPr>
            <a:picLocks noChangeAspect="1" noChangeArrowheads="1"/>
          </p:cNvPicPr>
          <p:nvPr/>
        </p:nvPicPr>
        <p:blipFill>
          <a:blip r:embed="rId2"/>
          <a:srcRect l="65311" t="49316"/>
          <a:stretch>
            <a:fillRect/>
          </a:stretch>
        </p:blipFill>
        <p:spPr bwMode="auto">
          <a:xfrm>
            <a:off x="7160801" y="5214925"/>
            <a:ext cx="1983199" cy="16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Тренировочное 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i="1" u="sng" dirty="0" smtClean="0"/>
              <a:t>1.Определи форму  глагола:</a:t>
            </a:r>
            <a:endParaRPr lang="ru-RU" i="1" u="sng" dirty="0" smtClean="0"/>
          </a:p>
          <a:p>
            <a:pPr>
              <a:buNone/>
            </a:pPr>
            <a:r>
              <a:rPr lang="ru-RU" dirty="0" smtClean="0"/>
              <a:t>Прощала -…..                               заговорят-…        </a:t>
            </a:r>
          </a:p>
          <a:p>
            <a:pPr>
              <a:buNone/>
            </a:pPr>
            <a:r>
              <a:rPr lang="ru-RU" dirty="0" smtClean="0"/>
              <a:t>Берёшься-…                                 проведать-…</a:t>
            </a:r>
          </a:p>
          <a:p>
            <a:pPr>
              <a:buNone/>
            </a:pPr>
            <a:r>
              <a:rPr lang="ru-RU" b="1" i="1" dirty="0" smtClean="0"/>
              <a:t>2.Повтори правило на странице в учебнике 97,98</a:t>
            </a:r>
            <a:endParaRPr lang="ru-RU" i="1" dirty="0" smtClean="0"/>
          </a:p>
          <a:p>
            <a:pPr>
              <a:buNone/>
            </a:pPr>
            <a:r>
              <a:rPr lang="ru-RU" b="1" i="1" u="sng" dirty="0" smtClean="0"/>
              <a:t>3. разбери глаголы по составу.</a:t>
            </a:r>
            <a:endParaRPr lang="ru-RU" i="1" u="sng" dirty="0" smtClean="0"/>
          </a:p>
          <a:p>
            <a:pPr>
              <a:buNone/>
            </a:pPr>
            <a:r>
              <a:rPr lang="ru-RU" dirty="0" smtClean="0"/>
              <a:t>Прощала -…..                               заговорят-…        </a:t>
            </a:r>
          </a:p>
          <a:p>
            <a:pPr>
              <a:buNone/>
            </a:pPr>
            <a:r>
              <a:rPr lang="ru-RU" dirty="0" smtClean="0"/>
              <a:t>Берёшься-…                                 проведать-…</a:t>
            </a:r>
          </a:p>
          <a:p>
            <a:endParaRPr lang="ru-RU" dirty="0"/>
          </a:p>
        </p:txBody>
      </p:sp>
      <p:pic>
        <p:nvPicPr>
          <p:cNvPr id="4" name="Picture 2" descr="D:\Школа\Математика\0020-020-Peterson-matematika-2-klass.jpg"/>
          <p:cNvPicPr>
            <a:picLocks noChangeAspect="1" noChangeArrowheads="1"/>
          </p:cNvPicPr>
          <p:nvPr/>
        </p:nvPicPr>
        <p:blipFill>
          <a:blip r:embed="rId2"/>
          <a:srcRect l="65311" t="49316"/>
          <a:stretch>
            <a:fillRect/>
          </a:stretch>
        </p:blipFill>
        <p:spPr bwMode="auto">
          <a:xfrm>
            <a:off x="7858148" y="1"/>
            <a:ext cx="1285852" cy="1857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1103</TotalTime>
  <Words>259</Words>
  <Application>Microsoft Office PowerPoint</Application>
  <PresentationFormat>Экран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Разбор глагола по составу </vt:lpstr>
      <vt:lpstr>чистописание</vt:lpstr>
      <vt:lpstr>Расскажите о глаголе по плану. </vt:lpstr>
      <vt:lpstr>чистописание</vt:lpstr>
      <vt:lpstr>Слайд 5</vt:lpstr>
      <vt:lpstr>Слайд 6</vt:lpstr>
      <vt:lpstr>Эталон для  самопроверки работы №1 </vt:lpstr>
      <vt:lpstr>УПР. 301.</vt:lpstr>
      <vt:lpstr>Тренировочное  задание</vt:lpstr>
      <vt:lpstr>самостоятельная работа №2</vt:lpstr>
      <vt:lpstr>Домашнее задание</vt:lpstr>
      <vt:lpstr>Спасибо за урок! </vt:lpstr>
    </vt:vector>
  </TitlesOfParts>
  <Company>Wolfish 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109</cp:revision>
  <dcterms:created xsi:type="dcterms:W3CDTF">2013-04-25T17:45:23Z</dcterms:created>
  <dcterms:modified xsi:type="dcterms:W3CDTF">2013-06-26T15:05:18Z</dcterms:modified>
</cp:coreProperties>
</file>