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3" r:id="rId5"/>
    <p:sldId id="270" r:id="rId6"/>
    <p:sldId id="272" r:id="rId7"/>
    <p:sldId id="274" r:id="rId8"/>
    <p:sldId id="273" r:id="rId9"/>
    <p:sldId id="276" r:id="rId10"/>
    <p:sldId id="277" r:id="rId11"/>
    <p:sldId id="265" r:id="rId12"/>
    <p:sldId id="278" r:id="rId13"/>
    <p:sldId id="279" r:id="rId14"/>
    <p:sldId id="266" r:id="rId15"/>
    <p:sldId id="289" r:id="rId16"/>
    <p:sldId id="267" r:id="rId17"/>
    <p:sldId id="290" r:id="rId18"/>
    <p:sldId id="268" r:id="rId19"/>
    <p:sldId id="291" r:id="rId20"/>
    <p:sldId id="269" r:id="rId21"/>
    <p:sldId id="292" r:id="rId22"/>
    <p:sldId id="280" r:id="rId23"/>
    <p:sldId id="293" r:id="rId24"/>
    <p:sldId id="286" r:id="rId25"/>
    <p:sldId id="283" r:id="rId26"/>
    <p:sldId id="284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0BD084-B4BC-4DB3-83B5-74580F2785ED}">
          <p14:sldIdLst>
            <p14:sldId id="256"/>
            <p14:sldId id="257"/>
            <p14:sldId id="258"/>
            <p14:sldId id="263"/>
            <p14:sldId id="270"/>
            <p14:sldId id="272"/>
            <p14:sldId id="274"/>
            <p14:sldId id="273"/>
            <p14:sldId id="276"/>
            <p14:sldId id="277"/>
            <p14:sldId id="265"/>
            <p14:sldId id="278"/>
            <p14:sldId id="279"/>
          </p14:sldIdLst>
        </p14:section>
        <p14:section name="Раздел без заголовка" id="{B38A22CA-7A8A-4878-BBAF-E680B5D4359A}">
          <p14:sldIdLst>
            <p14:sldId id="266"/>
            <p14:sldId id="289"/>
            <p14:sldId id="267"/>
            <p14:sldId id="290"/>
            <p14:sldId id="268"/>
            <p14:sldId id="291"/>
            <p14:sldId id="269"/>
            <p14:sldId id="292"/>
            <p14:sldId id="280"/>
            <p14:sldId id="293"/>
            <p14:sldId id="286"/>
            <p14:sldId id="283"/>
            <p14:sldId id="284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CE240CE-3436-4EA2-8412-E08DF17382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600EF3-F169-42E4-80FD-30FD7CE783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344816" cy="295232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«Реализация </a:t>
            </a:r>
            <a:r>
              <a:rPr lang="ru-RU" sz="4800" b="1" dirty="0">
                <a:solidFill>
                  <a:srgbClr val="0070C0"/>
                </a:solidFill>
                <a:latin typeface="Comic Sans MS" pitchFamily="66" charset="0"/>
              </a:rPr>
              <a:t>с</a:t>
            </a:r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истемно </a:t>
            </a:r>
            <a:r>
              <a:rPr lang="ru-RU" sz="4800" b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800" b="1" dirty="0" err="1" smtClean="0">
                <a:solidFill>
                  <a:srgbClr val="0070C0"/>
                </a:solidFill>
                <a:latin typeface="Comic Sans MS" pitchFamily="66" charset="0"/>
              </a:rPr>
              <a:t>деятельностного</a:t>
            </a:r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 подхода на уроках в начальной школе »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Admin\Мои документы\Мои рисунки\Изображение\ШКОЛА\Фото\1 сентября\DSC0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49" y="3212976"/>
            <a:ext cx="4089453" cy="3067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17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Системно-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деятельностный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подход на уроке окружающего мира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48363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815766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Я хотела бы познакомить вас с одним интересным человечком.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Чем он интересен? Что же в нем странного?</a:t>
            </a:r>
            <a:r>
              <a:rPr lang="ru-RU" sz="2400" b="1" dirty="0"/>
              <a:t> </a:t>
            </a:r>
            <a:endParaRPr lang="ru-RU" sz="2400" dirty="0"/>
          </a:p>
          <a:p>
            <a:r>
              <a:rPr lang="ru-RU" sz="24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283968" y="4034535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 этого человечка нет лица. У него нет ушей, глаз, рта, носа, рук)</a:t>
            </a:r>
          </a:p>
        </p:txBody>
      </p:sp>
    </p:spTree>
    <p:extLst>
      <p:ext uri="{BB962C8B-B14F-4D97-AF65-F5344CB8AC3E}">
        <p14:creationId xmlns:p14="http://schemas.microsoft.com/office/powerpoint/2010/main" val="36363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80093"/>
            <a:ext cx="7920880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А нужны они ему? 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Как, одним словом можем назвать эти органы?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52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659" y="548680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Как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вы думаете, какая у нас будет тема урока?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конце урока вы мне ответите на вопрос: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Почему органы чувств называют нашими помощниками?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Давайте вместе сформулируем цели сегодняшнего урока: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Познакомиться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с……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органами чувств)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Узнать….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для чего они нужны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95736" y="1109966"/>
            <a:ext cx="5472608" cy="51993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4063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Найдите на рисунке 6 поросят и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раскрасьте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их в розовый цвет.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38" y="1465371"/>
            <a:ext cx="4353003" cy="4488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6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497397" cy="129614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Поможем нашему человечку увидеть красоту звёздного неба!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5" y="1916832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Определить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, какая вода в стаканах.</a:t>
            </a:r>
          </a:p>
        </p:txBody>
      </p:sp>
      <p:pic>
        <p:nvPicPr>
          <p:cNvPr id="5122" name="Picture 2" descr="http://www.znaikak.ru/design/pic/visred/P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955367" cy="29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znaikak.ru/design/pic/visred/P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462387"/>
            <a:ext cx="2955367" cy="29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znaikak.ru/design/pic/visred/P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58916"/>
            <a:ext cx="2955367" cy="29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Поможем нашему человечку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почувствовать вкус спелых фруктов!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://www.muslmah.net/imgpost/11/b3dd8a2f71ace35ef2f383b50fc234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904656" cy="3808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37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27280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Не глядя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определите, что находится в коробочках.</a:t>
            </a:r>
            <a:endParaRPr lang="ru-RU" sz="2800" b="1" dirty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755576" y="3212976"/>
            <a:ext cx="1944216" cy="1944216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3419872" y="3140853"/>
            <a:ext cx="1944216" cy="1944216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6084168" y="3140853"/>
            <a:ext cx="1944216" cy="1944216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Поможем нашему человечку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почувствовать запах полевых цветов!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f1.live4fun.ru/pictures/img_17311932_2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4" y="2027238"/>
            <a:ext cx="3157959" cy="4210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32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80920" cy="528394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600" b="1" dirty="0" smtClean="0">
                <a:latin typeface="Comic Sans MS" pitchFamily="66" charset="0"/>
              </a:rPr>
              <a:t>Системно-</a:t>
            </a:r>
            <a:r>
              <a:rPr lang="ru-RU" sz="3600" b="1" dirty="0" err="1" smtClean="0">
                <a:latin typeface="Comic Sans MS" pitchFamily="66" charset="0"/>
              </a:rPr>
              <a:t>деятельностный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подход - это … </a:t>
            </a:r>
          </a:p>
          <a:p>
            <a:pPr marL="68580" indent="0">
              <a:buNone/>
            </a:pPr>
            <a:r>
              <a:rPr lang="ru-RU" sz="3600" b="1" dirty="0" smtClean="0">
                <a:latin typeface="Comic Sans MS" pitchFamily="66" charset="0"/>
              </a:rPr>
              <a:t>содержание учебного процесса, в  котором главное место отводится  активной и разносторонней, в     максимальной степени </a:t>
            </a:r>
            <a:r>
              <a:rPr lang="ru-RU" sz="3600" b="1" dirty="0" err="1" smtClean="0">
                <a:latin typeface="Comic Sans MS" pitchFamily="66" charset="0"/>
              </a:rPr>
              <a:t>самостоя</a:t>
            </a:r>
            <a:r>
              <a:rPr lang="ru-RU" sz="3600" b="1" dirty="0" smtClean="0">
                <a:latin typeface="Comic Sans MS" pitchFamily="66" charset="0"/>
              </a:rPr>
              <a:t>-тельной познавательной деятель-</a:t>
            </a:r>
            <a:r>
              <a:rPr lang="ru-RU" sz="3600" b="1" dirty="0" err="1" smtClean="0">
                <a:latin typeface="Comic Sans MS" pitchFamily="66" charset="0"/>
              </a:rPr>
              <a:t>ности</a:t>
            </a:r>
            <a:r>
              <a:rPr lang="ru-RU" sz="3600" b="1" dirty="0" smtClean="0">
                <a:latin typeface="Comic Sans MS" pitchFamily="66" charset="0"/>
              </a:rPr>
              <a:t> школьника.</a:t>
            </a:r>
            <a:endParaRPr lang="ru-RU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718" y="90872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 коробке 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находятся предметы, определить их на ощупь.</a:t>
            </a:r>
          </a:p>
        </p:txBody>
      </p:sp>
      <p:pic>
        <p:nvPicPr>
          <p:cNvPr id="6146" name="Picture 2" descr="http://gamesforevent.ru/image/cache/data/10427_i_article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27238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71614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Поможем нашему человечку почувствовать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мягкость лесных мхов!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img0.liveinternet.ru/images/attach/c/4/84/56/8405607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761">
            <a:off x="1835696" y="1958412"/>
            <a:ext cx="5181600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94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2372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Times New Roman"/>
                <a:cs typeface="Times New Roman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пределить, какие предметы издают звуки.</a:t>
            </a:r>
            <a:endParaRPr lang="ru-RU" sz="2800" b="1" dirty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481115" cy="29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5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Поможем нашему человечку 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услышать пенье птиц!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img0.liveinternet.ru/images/attach/c/5/88/246/88246198_306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8492"/>
            <a:ext cx="4715036" cy="3536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85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14" y="764703"/>
            <a:ext cx="5591706" cy="550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344816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Вспомните, какую цель мы ставили в начале урока?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Сколько  у человека органов чувств?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На какой вопрос мы должны были ответить?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Можем мы органы чувств назвать нашими помощниками? Докажите.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Посмотрите на нашего человечка. Что можете сказать? </a:t>
            </a:r>
            <a:endParaRPr lang="ru-RU" sz="2800" b="1" dirty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28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7056784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Поднимите руку, кто доволен собой, потому, что он был активным на уроке и у него всё получалось.</a:t>
            </a: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omic Sans MS" pitchFamily="66" charset="0"/>
                <a:ea typeface="Times New Roman"/>
                <a:cs typeface="Times New Roman"/>
              </a:rPr>
              <a:t>- Поднимите руку, кто считает, что  у него ещё не всё получается, и он обязательно будет стараться на следующих уроках.</a:t>
            </a:r>
            <a:endParaRPr lang="ru-RU" sz="2800" b="1" dirty="0">
              <a:solidFill>
                <a:srgbClr val="00206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6901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РЕФЛЕКСИЯ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49739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Китайская мудрость гласит: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6858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"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Скажи мне и я забуду. 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Покажи мне 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и я запомню. Дай мне действовать самому и я научусь."</a:t>
            </a:r>
          </a:p>
        </p:txBody>
      </p:sp>
    </p:spTree>
    <p:extLst>
      <p:ext uri="{BB962C8B-B14F-4D97-AF65-F5344CB8AC3E}">
        <p14:creationId xmlns:p14="http://schemas.microsoft.com/office/powerpoint/2010/main" val="1344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09" y="2204864"/>
            <a:ext cx="4896543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6372" y="498664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Методы создания проблемной ситуации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21920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633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Основные методы постановки учебной проблемы: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Побуждающий от проблемной ситуации диалог.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Подводящий к теме диалог.</a:t>
            </a:r>
          </a:p>
          <a:p>
            <a:pPr marL="514350" indent="-514350">
              <a:buFontTx/>
              <a:buAutoNum type="arabicPeriod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Сообщение темы с мотивирующим приёмом.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264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Побуждающий от проблемной ситуации диалог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Этот метод требует последовательного осуществления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 действий: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Создания проблемной ситуации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Побуждение к осознанию противоречия проблемной ситуации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Побуждение к формулированию учебной проблемы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Принятие предлагаемых учениками формулировок учебной проблемы</a:t>
            </a:r>
          </a:p>
          <a:p>
            <a:pPr marL="457200" indent="-457200">
              <a:buFontTx/>
              <a:buAutoNum type="arabicPeriod"/>
            </a:pPr>
            <a:endParaRPr lang="ru-RU" sz="2000" dirty="0">
              <a:solidFill>
                <a:srgbClr val="1F497D">
                  <a:lumMod val="75000"/>
                </a:srgbClr>
              </a:solidFill>
            </a:endParaRPr>
          </a:p>
          <a:p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264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8" name="Picture 6" descr="http://i066.radikal.ru/1210/4a/350495ed6ea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787494"/>
            <a:ext cx="5256584" cy="4828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7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7966"/>
            <a:ext cx="8424936" cy="62291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460" name="Picture 4" descr="http://megadevice.com.ua/images/product_images/popup_images/452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879721"/>
            <a:ext cx="1944216" cy="1944216"/>
          </a:xfrm>
          <a:prstGeom prst="rect">
            <a:avLst/>
          </a:prstGeom>
          <a:noFill/>
        </p:spPr>
      </p:pic>
      <p:pic>
        <p:nvPicPr>
          <p:cNvPr id="19462" name="Picture 6" descr="http://sp007.ru/sites/default/files/imagecache/product_list/images/products/serafimovskaya-pushinka/puhovaya-podushka-myagkaya-serafimovskaya-pushinka-50x68-sm-p1-57s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209256" cy="4209256"/>
          </a:xfrm>
          <a:prstGeom prst="rect">
            <a:avLst/>
          </a:prstGeom>
          <a:noFill/>
        </p:spPr>
      </p:pic>
      <p:pic>
        <p:nvPicPr>
          <p:cNvPr id="19464" name="Picture 8" descr="http://torgoborud.com.ua/components/com_virtuemart/shop_image/product/_________________4d69834a555f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81127"/>
            <a:ext cx="2592288" cy="19859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700513">
            <a:off x="2198703" y="5720170"/>
            <a:ext cx="8200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1 кг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692696"/>
            <a:ext cx="56886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Что тяжелее?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73" y="548680"/>
            <a:ext cx="8424936" cy="6120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Подводящий к теме диалог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1556792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Учитель:   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Ученики:</a:t>
            </a:r>
          </a:p>
          <a:p>
            <a:pPr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Спишите из упражнения слова                      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- записывают</a:t>
            </a:r>
          </a:p>
          <a:p>
            <a:r>
              <a:rPr lang="ru-RU" i="1" dirty="0">
                <a:solidFill>
                  <a:prstClr val="black"/>
                </a:solidFill>
                <a:latin typeface="Comic Sans MS" pitchFamily="66" charset="0"/>
              </a:rPr>
              <a:t>забег, поход, подкоп</a:t>
            </a:r>
            <a:r>
              <a:rPr lang="ru-RU" i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endParaRPr lang="ru-RU" i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Поставьте ударение и подчеркните           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- ставят ударение и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безударные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гласные.                               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       безударные гласные 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                                                                  подчёркивают</a:t>
            </a: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-Какое правило о безударных гласных  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        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- о безударной </a:t>
            </a:r>
          </a:p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гласной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корне мы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уже знаем? </a:t>
            </a:r>
            <a:endParaRPr lang="ru-RU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- В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какой части слова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находятся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безударные    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- в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приставке</a:t>
            </a: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  гласные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  <a:p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-Значит какая сегодня тема урока?          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  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безударные гласные</a:t>
            </a:r>
          </a:p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                                                                            в приставках   </a:t>
            </a:r>
          </a:p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                                                                                 </a:t>
            </a: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264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015281"/>
            <a:ext cx="604867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Сообщение темы с мотивирующим приёмом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426" y="2968789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«яркое пятно»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Использование сказок, загадок, мифов, исторического материала,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целью заинтересовать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3122677"/>
            <a:ext cx="33843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«актуальность»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Понимание учащимися практической значимости знаний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211918" y="2227050"/>
            <a:ext cx="288032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88224" y="2357893"/>
            <a:ext cx="288032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E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464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Остин</vt:lpstr>
      <vt:lpstr>«Реализация системно  деятельностного подхода на уроках в начальной школе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проблемного обучения»</dc:title>
  <dc:creator>Admin</dc:creator>
  <cp:lastModifiedBy>Admin</cp:lastModifiedBy>
  <cp:revision>37</cp:revision>
  <dcterms:created xsi:type="dcterms:W3CDTF">2014-02-26T16:43:52Z</dcterms:created>
  <dcterms:modified xsi:type="dcterms:W3CDTF">2014-03-04T21:38:35Z</dcterms:modified>
</cp:coreProperties>
</file>