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58" r:id="rId4"/>
    <p:sldId id="259" r:id="rId5"/>
    <p:sldId id="261" r:id="rId6"/>
    <p:sldId id="269" r:id="rId7"/>
    <p:sldId id="262" r:id="rId8"/>
    <p:sldId id="270" r:id="rId9"/>
    <p:sldId id="263" r:id="rId10"/>
    <p:sldId id="271" r:id="rId11"/>
    <p:sldId id="264" r:id="rId12"/>
    <p:sldId id="272" r:id="rId13"/>
    <p:sldId id="273" r:id="rId14"/>
    <p:sldId id="268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87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35DAF1-32DD-4814-B94F-2932A5B66E27}" type="datetime9">
              <a:rPr lang="ru-RU"/>
              <a:pPr>
                <a:defRPr/>
              </a:pPr>
              <a:t>09.03.2014 18:11:59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3316E5-1A9E-441F-9079-D746E5B0F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0466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D3F570-A737-471C-BE54-9C57054DE086}" type="datetime9">
              <a:rPr lang="ru-RU"/>
              <a:pPr>
                <a:defRPr/>
              </a:pPr>
              <a:t>09.03.2014 18:11:58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8E52F8-FF41-46CB-B899-0F41DF5C6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45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798D2-D438-4F73-B65E-AD302AC61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E52F8-FF41-46CB-B899-0F41DF5C655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843F-5B0D-4EB9-80DD-4DCD9D128F6C}" type="datetime1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0454-7B37-4329-8599-E04E6810E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2D44-DF3A-47F9-ACAD-9D2F22C0228C}" type="datetime1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1FF8-9B77-4B49-B6D2-1B6153920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9DE2-C908-46C0-9E86-1B722E0FEDE2}" type="datetime1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96E7-F687-4C67-9F72-93CCAAA80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A406-E4F5-42C1-810F-BAB0B1CE8674}" type="datetime1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E6DC-A70F-4C88-8C59-F52346B8E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5855-FAC6-4890-A250-410AEFF1C52B}" type="datetime1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85FE-10B1-4D3E-9D2C-47B7DC749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A007-2926-4268-B4E0-92D4A259D8D9}" type="datetime1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F19F-3BBA-4E7D-8997-F31ED32D6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4036-D2CE-45CB-94C2-99D49A7BACE2}" type="datetime1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7A239-E8FA-49DE-9B90-C13726F30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446B-0680-434F-81C2-FC3F3F90D23A}" type="datetime1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434B-8ACC-401E-A9C2-373DDC03D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94973-BD4B-477B-8A38-3579AA649D17}" type="datetime1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1124-E0A4-4C39-98F1-6FF0B8EAB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7131-9A09-4ABB-AC72-673295427B3F}" type="datetime1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1906-2CA2-4502-96B8-DD8E97D43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FA9C8-51B2-42A1-B74F-59CE5F09B7C0}" type="datetime1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DBDB-6DEF-499F-8300-804FC3642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586933-1362-4B45-8B29-85CADBAD073F}" type="datetime1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1EBEAD-D82D-4C3F-AFAD-A55A3D4AD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.gif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4976" cy="288032"/>
          </a:xfrm>
        </p:spPr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/>
              <a:t>«Духовно-нравственное воспитание школьников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как </a:t>
            </a:r>
            <a:r>
              <a:rPr lang="ru-RU" sz="2000" b="1" dirty="0"/>
              <a:t>ключевое требование ФГОС»</a:t>
            </a:r>
            <a:r>
              <a:rPr lang="ru-RU" sz="1800" b="1" dirty="0"/>
              <a:t> </a:t>
            </a:r>
            <a:endParaRPr lang="ru-RU" sz="1800" b="1" dirty="0" smtClean="0"/>
          </a:p>
        </p:txBody>
      </p:sp>
      <p:pic>
        <p:nvPicPr>
          <p:cNvPr id="2051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96752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85776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Метод проектов как эффективное средство формирования ключевых компетенций </a:t>
            </a:r>
            <a:r>
              <a:rPr lang="ru-RU" sz="2000" b="1" dirty="0" smtClean="0">
                <a:solidFill>
                  <a:srgbClr val="C00000"/>
                </a:solidFill>
              </a:rPr>
              <a:t>учащихся</a:t>
            </a:r>
            <a:r>
              <a:rPr lang="ru-RU" sz="2000" b="1" i="1" dirty="0" smtClean="0">
                <a:solidFill>
                  <a:srgbClr val="C00000"/>
                </a:solidFill>
              </a:rPr>
              <a:t>»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/>
              <a:t>                                          </a:t>
            </a:r>
            <a:r>
              <a:rPr lang="ru-RU" dirty="0" err="1" smtClean="0"/>
              <a:t>Ганичкина</a:t>
            </a:r>
            <a:r>
              <a:rPr lang="ru-RU" dirty="0" smtClean="0"/>
              <a:t> Людмила Михайловна,</a:t>
            </a:r>
          </a:p>
          <a:p>
            <a:pPr algn="ctr"/>
            <a:r>
              <a:rPr lang="ru-RU" dirty="0" smtClean="0"/>
              <a:t>                                                    учитель МАОУ СОШ №27 г. Балаково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(из опыта работы)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«Народ , не знающий или забывший своё прошлое,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   не имеет будущего!»                                    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                                                               Платон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В своей работе особое внимание уделяю интеллектуальному развитию учащихся, сочетая его </a:t>
            </a:r>
            <a:r>
              <a:rPr lang="ru-RU" sz="2800" b="1" dirty="0" smtClean="0"/>
              <a:t>с патриотическим, гражданским и нравственным воспитанием, воспитанием толерантности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Ребята моего класса участвовали в дистанционном </a:t>
            </a:r>
            <a:r>
              <a:rPr lang="ru-RU" sz="2800" b="1" dirty="0" smtClean="0">
                <a:solidFill>
                  <a:srgbClr val="C00000"/>
                </a:solidFill>
              </a:rPr>
              <a:t>проекте: «О подвиге, о мужестве, о славе…»</a:t>
            </a:r>
            <a:r>
              <a:rPr lang="ru-RU" sz="2800" dirty="0" smtClean="0"/>
              <a:t> , который пробуждает чувство гордости за свою страну, интерес к </a:t>
            </a:r>
            <a:r>
              <a:rPr lang="ru-RU" sz="2800" dirty="0"/>
              <a:t>её </a:t>
            </a:r>
            <a:r>
              <a:rPr lang="ru-RU" sz="2800" dirty="0" smtClean="0"/>
              <a:t>истории, воспитывает </a:t>
            </a:r>
            <a:r>
              <a:rPr lang="ru-RU" sz="2800" dirty="0"/>
              <a:t>патриотические чувства, связывающие разные поколения.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45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92696"/>
            <a:ext cx="82493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Дистанционный проект: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«О подвиге, о мужестве, о славе…»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508" name="Picture 4" descr="C:\Documents and Settings\Дом\Рабочий стол\ФОТО ПАНОРАМА\ПРОЕКТ о мужестве\DSCN58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215680" cy="2411760"/>
          </a:xfrm>
          <a:prstGeom prst="rect">
            <a:avLst/>
          </a:prstGeom>
          <a:noFill/>
        </p:spPr>
      </p:pic>
      <p:pic>
        <p:nvPicPr>
          <p:cNvPr id="21510" name="Picture 6" descr="C:\Documents and Settings\Дом\Рабочий стол\ФОТО ПАНОРАМА\облако слов\SAM_50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208107" cy="2406080"/>
          </a:xfrm>
          <a:prstGeom prst="rect">
            <a:avLst/>
          </a:prstGeom>
          <a:noFill/>
        </p:spPr>
      </p:pic>
      <p:pic>
        <p:nvPicPr>
          <p:cNvPr id="21511" name="Picture 7" descr="C:\Documents and Settings\Дом\Рабочий стол\ФОТО ПАНОРАМА\облако слов\Копия SAM_519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4704368" cy="2116791"/>
          </a:xfrm>
          <a:prstGeom prst="rect">
            <a:avLst/>
          </a:prstGeom>
          <a:noFill/>
        </p:spPr>
      </p:pic>
      <p:pic>
        <p:nvPicPr>
          <p:cNvPr id="21512" name="Picture 8" descr="C:\Documents and Settings\Дом\Рабочий стол\ФОТО ПАНОРАМА\синквейн\SAM_51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123514" cy="2600758"/>
          </a:xfrm>
          <a:prstGeom prst="rect">
            <a:avLst/>
          </a:prstGeom>
          <a:noFill/>
        </p:spPr>
      </p:pic>
      <p:pic>
        <p:nvPicPr>
          <p:cNvPr id="21507" name="Picture 3" descr="C:\Documents and Settings\Дом\Рабочий стол\ФОТО ПАНОРАМА\ПРОЕКТ о мужестве\DSCN585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071664" cy="2303748"/>
          </a:xfrm>
          <a:prstGeom prst="rect">
            <a:avLst/>
          </a:prstGeom>
          <a:noFill/>
        </p:spPr>
      </p:pic>
      <p:pic>
        <p:nvPicPr>
          <p:cNvPr id="21509" name="Picture 5" descr="C:\Documents and Settings\Дом\Рабочий стол\ФОТО ПАНОРАМА\ПРОЕКТ о мужестве\DSCN587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2735627" cy="2051720"/>
          </a:xfrm>
          <a:prstGeom prst="rect">
            <a:avLst/>
          </a:prstGeom>
          <a:noFill/>
        </p:spPr>
      </p:pic>
      <p:pic>
        <p:nvPicPr>
          <p:cNvPr id="21506" name="Picture 2" descr="C:\Documents and Settings\Дом\Рабочий стол\ФОТО ПАНОРАМА\Экскурсия\SAM_221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2843808" cy="2132856"/>
          </a:xfrm>
          <a:prstGeom prst="rect">
            <a:avLst/>
          </a:prstGeom>
          <a:noFill/>
        </p:spPr>
      </p:pic>
      <p:pic>
        <p:nvPicPr>
          <p:cNvPr id="21513" name="Picture 9" descr="C:\Documents and Settings\Дом\Рабочий стол\ФОТО ПАНОРАМА\синквейн\SAM_514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1508741" cy="2039257"/>
          </a:xfrm>
          <a:prstGeom prst="rect">
            <a:avLst/>
          </a:prstGeom>
          <a:noFill/>
        </p:spPr>
      </p:pic>
      <p:pic>
        <p:nvPicPr>
          <p:cNvPr id="21514" name="Picture 10" descr="C:\Documents and Settings\Дом\Рабочий стол\ФОТО ПАНОРАМА\синквейн\SAM_514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1680206" cy="1860413"/>
          </a:xfrm>
          <a:prstGeom prst="rect">
            <a:avLst/>
          </a:prstGeom>
          <a:noFill/>
        </p:spPr>
      </p:pic>
      <p:pic>
        <p:nvPicPr>
          <p:cNvPr id="21515" name="Picture 11" descr="C:\Documents and Settings\Дом\Рабочий стол\ФОТО ПАНОРАМА\синквейн\SAM_5141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436" y="1700808"/>
            <a:ext cx="1658663" cy="1944216"/>
          </a:xfrm>
          <a:prstGeom prst="rect">
            <a:avLst/>
          </a:prstGeom>
          <a:noFill/>
        </p:spPr>
      </p:pic>
      <p:pic>
        <p:nvPicPr>
          <p:cNvPr id="21517" name="Picture 13" descr="C:\Documents and Settings\Дом\Рабочий стол\ФОТО ПАНОРАМА\дистанционный проект. Оподвиге, о мужестве, о славе\SAM_5183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596502" cy="38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Проект: «Ты – не один!»,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посвящённый Дню Пожилого человека,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воспитывает </a:t>
            </a:r>
            <a:r>
              <a:rPr lang="ru-RU" sz="2800" b="1" dirty="0"/>
              <a:t>в детях милосердие, сострадание, умение прощать обиды, желание помогать нуждающимся, быть терпимыми, мирными во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/>
              <a:t>в</a:t>
            </a:r>
            <a:r>
              <a:rPr lang="ru-RU" sz="2800" b="1" dirty="0" smtClean="0"/>
              <a:t>заимоотношениях </a:t>
            </a:r>
            <a:r>
              <a:rPr lang="ru-RU" sz="2800" b="1" dirty="0"/>
              <a:t>со всеми</a:t>
            </a:r>
            <a:r>
              <a:rPr lang="ru-RU" sz="2800" b="1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027" name="Picture 3" descr="C:\Users\atto\Desktop\Изображение 8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384375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95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Всероссийские </a:t>
            </a:r>
            <a:r>
              <a:rPr lang="ru-RU" sz="2800" b="1" dirty="0">
                <a:solidFill>
                  <a:srgbClr val="C00000"/>
                </a:solidFill>
              </a:rPr>
              <a:t>творческие </a:t>
            </a:r>
            <a:r>
              <a:rPr lang="ru-RU" sz="2800" b="1" dirty="0" smtClean="0">
                <a:solidFill>
                  <a:srgbClr val="C00000"/>
                </a:solidFill>
              </a:rPr>
              <a:t>конкурсы: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«Сказки красивого сердца», «Мир воображаемый, мир реальный, мир искусства» , в которых участвуют мои дети,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проводимые под эгидой КРФ по делам ЮНЕСКО, МОО «Центр духовного развития» и центром «Виртуальный филиал Русского музея» – это </a:t>
            </a:r>
            <a:r>
              <a:rPr lang="ru-RU" sz="2800" b="1" dirty="0" smtClean="0">
                <a:solidFill>
                  <a:srgbClr val="C00000"/>
                </a:solidFill>
              </a:rPr>
              <a:t>путь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который помогает подрастающему поколению видеть и ценить литературное и художественное </a:t>
            </a:r>
            <a:r>
              <a:rPr lang="ru-RU" sz="2800" b="1" dirty="0" smtClean="0">
                <a:solidFill>
                  <a:srgbClr val="C00000"/>
                </a:solidFill>
              </a:rPr>
              <a:t>наследие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русской культуры,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овершенствовать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художественный вкус, развивать творческий потенциал каждого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ребенка, развивает творческие способности и </a:t>
            </a:r>
            <a:r>
              <a:rPr lang="ru-RU" sz="2800" b="1" dirty="0" smtClean="0">
                <a:solidFill>
                  <a:srgbClr val="C00000"/>
                </a:solidFill>
              </a:rPr>
              <a:t>нравственную культуру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детей.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09.03.2014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692696"/>
            <a:ext cx="779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Всероссийские творческие конкурсы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Дом\Рабочий стол\Всероссийские творческие конкурсы\SAM_51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1820504" cy="2664297"/>
          </a:xfrm>
          <a:prstGeom prst="rect">
            <a:avLst/>
          </a:prstGeom>
          <a:noFill/>
        </p:spPr>
      </p:pic>
      <p:pic>
        <p:nvPicPr>
          <p:cNvPr id="1027" name="Picture 3" descr="C:\Documents and Settings\Дом\Рабочий стол\Всероссийские творческие конкурсы\SAM_51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277471"/>
            <a:ext cx="1814977" cy="2655585"/>
          </a:xfrm>
          <a:prstGeom prst="rect">
            <a:avLst/>
          </a:prstGeom>
          <a:noFill/>
        </p:spPr>
      </p:pic>
      <p:pic>
        <p:nvPicPr>
          <p:cNvPr id="1028" name="Picture 4" descr="C:\Documents and Settings\Дом\Рабочий стол\Всероссийские творческие конкурсы\SAM_517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1955379" cy="2736304"/>
          </a:xfrm>
          <a:prstGeom prst="rect">
            <a:avLst/>
          </a:prstGeom>
          <a:noFill/>
        </p:spPr>
      </p:pic>
      <p:pic>
        <p:nvPicPr>
          <p:cNvPr id="1029" name="Picture 5" descr="C:\Documents and Settings\Дом\Рабочий стол\Всероссийские творческие конкурсы\SAM_517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56793"/>
            <a:ext cx="1866455" cy="2664296"/>
          </a:xfrm>
          <a:prstGeom prst="rect">
            <a:avLst/>
          </a:prstGeom>
          <a:noFill/>
        </p:spPr>
      </p:pic>
      <p:pic>
        <p:nvPicPr>
          <p:cNvPr id="1030" name="Picture 6" descr="C:\Documents and Settings\Дом\Рабочий стол\Всероссийские творческие конкурсы\SAM_518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700809"/>
            <a:ext cx="1734319" cy="2664296"/>
          </a:xfrm>
          <a:prstGeom prst="rect">
            <a:avLst/>
          </a:prstGeom>
          <a:noFill/>
        </p:spPr>
      </p:pic>
      <p:pic>
        <p:nvPicPr>
          <p:cNvPr id="7" name="Picture 4" descr="C:\Users\atto\Desktop\SAM_5185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3933056"/>
            <a:ext cx="1820503" cy="2420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tto\Desktop\SAM_5176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7" y="4221089"/>
            <a:ext cx="1728192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tto\Desktop\SAM_5181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00015" y="4005064"/>
            <a:ext cx="1635881" cy="234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tto\Desktop\SAM_5175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4293095"/>
            <a:ext cx="1656184" cy="2160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МАМА\КАРТИНКИ\анимации\книги\book1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4869160"/>
            <a:ext cx="1734319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9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5602" name="Picture 2" descr="D:\МАМА\КАРТИНКИ\анимации\книги\book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1672580" cy="167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008112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</a:rPr>
              <a:t>Развитие </a:t>
            </a:r>
            <a:r>
              <a:rPr lang="ru-RU" sz="2800" b="1" dirty="0">
                <a:solidFill>
                  <a:srgbClr val="C00000"/>
                </a:solidFill>
              </a:rPr>
              <a:t>добродетелей нужно начинать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 </a:t>
            </a:r>
            <a:r>
              <a:rPr lang="ru-RU" sz="2800" b="1" dirty="0">
                <a:solidFill>
                  <a:srgbClr val="C00000"/>
                </a:solidFill>
              </a:rPr>
              <a:t>самых юных лет, 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прежде чем порок овладеет </a:t>
            </a:r>
            <a:r>
              <a:rPr lang="ru-RU" sz="2800" b="1" dirty="0" smtClean="0">
                <a:solidFill>
                  <a:srgbClr val="C00000"/>
                </a:solidFill>
              </a:rPr>
              <a:t>душой».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dirty="0" smtClean="0"/>
              <a:t>                                                                        </a:t>
            </a:r>
            <a:r>
              <a:rPr lang="ru-RU" sz="2800" dirty="0" err="1" smtClean="0"/>
              <a:t>Я.А.Коменский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3843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000" dirty="0" smtClean="0"/>
              <a:t>Отличительной особенностью нового стандарта является включение в учебный план раздела «Внеурочная деятельность», ориентированная на </a:t>
            </a:r>
            <a:r>
              <a:rPr lang="ru-RU" sz="3000" b="1" dirty="0" smtClean="0">
                <a:solidFill>
                  <a:srgbClr val="C00000"/>
                </a:solidFill>
              </a:rPr>
              <a:t>всестороннее духовно-нравственное</a:t>
            </a:r>
            <a:r>
              <a:rPr lang="ru-RU" sz="3000" dirty="0" smtClean="0"/>
              <a:t> развитие личности ребенка, направленную на активную познавательную и творческую деятельность.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3555" name="Picture 3" descr="D:\МАМА\КАРТИНКИ\анимации\книги\book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2976">
            <a:off x="374700" y="1129863"/>
            <a:ext cx="1763391" cy="738718"/>
          </a:xfrm>
          <a:prstGeom prst="rect">
            <a:avLst/>
          </a:prstGeom>
          <a:noFill/>
        </p:spPr>
      </p:pic>
      <p:pic>
        <p:nvPicPr>
          <p:cNvPr id="7" name="Picture 3" descr="D:\МАМА\КАРТИНКИ\анимации\книги\book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2976">
            <a:off x="374699" y="1129862"/>
            <a:ext cx="1763391" cy="738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128701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300" b="1" dirty="0" smtClean="0"/>
              <a:t>Что  можно сделать сегодня, чтобы вовлечь каждого школьника в активную познавательную и творческую деятельность?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67544" y="2229571"/>
            <a:ext cx="8229600" cy="3935734"/>
          </a:xfrm>
        </p:spPr>
        <p:txBody>
          <a:bodyPr/>
          <a:lstStyle/>
          <a:p>
            <a:r>
              <a:rPr lang="ru-RU" sz="2000" b="1" i="1" dirty="0" smtClean="0"/>
              <a:t>Создавать условия для формирования у учащихся коммуникативных умений, навыков межличностного взаимодействия и сотрудничества.</a:t>
            </a:r>
          </a:p>
          <a:p>
            <a:pPr marL="0" indent="0">
              <a:buNone/>
            </a:pPr>
            <a:endParaRPr lang="ru-RU" sz="2000" b="1" i="1" dirty="0" smtClean="0"/>
          </a:p>
          <a:p>
            <a:r>
              <a:rPr lang="ru-RU" sz="2000" b="1" i="1" dirty="0" smtClean="0"/>
              <a:t>К числу наиболее перспективной деятельности относятся: исследовательская и проектная деятельности.</a:t>
            </a:r>
          </a:p>
          <a:p>
            <a:pPr marL="0" indent="0">
              <a:buNone/>
            </a:pPr>
            <a:endParaRPr lang="ru-RU" sz="2000" b="1" i="1" dirty="0" smtClean="0"/>
          </a:p>
          <a:p>
            <a:r>
              <a:rPr lang="ru-RU" sz="2000" b="1" i="1" dirty="0" smtClean="0"/>
              <a:t>В  нашей школе учителями начальных классов организованы предметные кружки исследовательской направленности: «Речевые секреты», «В стране </a:t>
            </a:r>
            <a:r>
              <a:rPr lang="ru-RU" sz="2000" b="1" i="1" dirty="0" err="1" smtClean="0"/>
              <a:t>Литературия</a:t>
            </a:r>
            <a:r>
              <a:rPr lang="ru-RU" sz="2000" b="1" i="1" dirty="0" smtClean="0"/>
              <a:t>», «Путешествие по стране слов», «Речь и культура общения».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 </a:t>
            </a:r>
          </a:p>
          <a:p>
            <a:pPr>
              <a:buNone/>
            </a:pPr>
            <a:endParaRPr lang="ru-RU" sz="1800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CEF3E3EC-838C-4A64-AA22-BC34ACD15591}" type="datetime1">
              <a:rPr lang="ru-RU"/>
              <a:pPr>
                <a:defRPr/>
              </a:pPr>
              <a:t>09.03.2014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fld id="{EA143165-59F0-4CA0-B113-90F6A262DFE8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3079" name="Picture 7" descr="D:\МАМА\КАРТИНКИ\анимации\книги\book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3252">
            <a:off x="7756342" y="1584559"/>
            <a:ext cx="1039569" cy="617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1"/>
            <a:ext cx="8640960" cy="43204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3000" dirty="0" smtClean="0"/>
              <a:t>К числу наиболее эффективных средств формирования ключевых компетенций учащихся относится </a:t>
            </a:r>
            <a:r>
              <a:rPr lang="ru-RU" sz="4000" b="1" dirty="0" smtClean="0"/>
              <a:t>метод проектов</a:t>
            </a:r>
            <a:r>
              <a:rPr lang="ru-RU" sz="3000" dirty="0" smtClean="0"/>
              <a:t>.  </a:t>
            </a:r>
          </a:p>
          <a:p>
            <a:pPr marL="0" indent="0" algn="ctr">
              <a:buNone/>
            </a:pPr>
            <a:r>
              <a:rPr lang="ru-RU" sz="3000" dirty="0" smtClean="0"/>
              <a:t>Проекты удобны тем, что они очень разнообразны по форме и  содержанию деятельности.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4578" name="Picture 2" descr="D:\МАМА\КАРТИНКИ\анимации\книги\book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366" y="4869160"/>
            <a:ext cx="2317745" cy="127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8434" name="Picture 2" descr="C:\Documents and Settings\Дом\Рабочий стол\ФОТО ПАНОРАМА\мой 1й проект. Моя любимая буква\SAM_511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276642"/>
            <a:ext cx="2448272" cy="2739341"/>
          </a:xfrm>
          <a:prstGeom prst="rect">
            <a:avLst/>
          </a:prstGeom>
          <a:noFill/>
        </p:spPr>
      </p:pic>
      <p:pic>
        <p:nvPicPr>
          <p:cNvPr id="18437" name="Picture 5" descr="C:\Documents and Settings\Дом\Рабочий стол\ФОТО ПАНОРАМА\мой 1й проект. Моя любимая буква\SAM_51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070" y="1277470"/>
            <a:ext cx="2000730" cy="2731215"/>
          </a:xfrm>
          <a:prstGeom prst="rect">
            <a:avLst/>
          </a:prstGeom>
          <a:noFill/>
        </p:spPr>
      </p:pic>
      <p:pic>
        <p:nvPicPr>
          <p:cNvPr id="18435" name="Picture 3" descr="C:\Documents and Settings\Дом\Рабочий стол\ФОТО ПАНОРАМА\мой 1й проект. Моя любимая буква\SAM_511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149080"/>
            <a:ext cx="2160240" cy="2160240"/>
          </a:xfrm>
          <a:prstGeom prst="rect">
            <a:avLst/>
          </a:prstGeom>
          <a:noFill/>
        </p:spPr>
      </p:pic>
      <p:pic>
        <p:nvPicPr>
          <p:cNvPr id="18438" name="Picture 6" descr="C:\Documents and Settings\Дом\Рабочий стол\ФОТО ПАНОРАМА\мой 1й проект. Моя любимая буква\SAM_512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3384376" cy="21602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69269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Проект: «Моя любимая буква».</a:t>
            </a:r>
          </a:p>
          <a:p>
            <a:pPr algn="r"/>
            <a:r>
              <a:rPr lang="ru-RU" sz="2000" dirty="0" smtClean="0"/>
              <a:t>                                                           Самый первый проект, который я                       проводила в период обучения грамоте.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8104" y="1556792"/>
            <a:ext cx="33843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dirty="0" smtClean="0"/>
              <a:t>Цель </a:t>
            </a:r>
            <a:r>
              <a:rPr lang="ru-RU" sz="2000" b="1" dirty="0"/>
              <a:t>исследования</a:t>
            </a:r>
            <a:r>
              <a:rPr lang="ru-RU" sz="2000" dirty="0"/>
              <a:t>: </a:t>
            </a:r>
            <a:r>
              <a:rPr lang="ru-RU" sz="2000" dirty="0" smtClean="0"/>
              <a:t>проанализировать </a:t>
            </a:r>
            <a:r>
              <a:rPr lang="ru-RU" sz="2000" dirty="0" err="1" smtClean="0"/>
              <a:t>историию</a:t>
            </a:r>
            <a:r>
              <a:rPr lang="ru-RU" sz="2000" dirty="0" smtClean="0"/>
              <a:t> своей фамилии,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наличие семейных традиций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семьях </a:t>
            </a:r>
            <a:r>
              <a:rPr lang="ru-RU" sz="2000" dirty="0" smtClean="0"/>
              <a:t>школьников.</a:t>
            </a:r>
          </a:p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Семейные </a:t>
            </a:r>
            <a:r>
              <a:rPr lang="ru-RU" sz="2000" b="1" dirty="0">
                <a:solidFill>
                  <a:srgbClr val="C00000"/>
                </a:solidFill>
              </a:rPr>
              <a:t>традиции функционируют как эффективное средство духовно-нравственного воспитания школьников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Культура» - это среда, растящая и питающая личность» </a:t>
            </a:r>
            <a:r>
              <a:rPr lang="ru-RU" sz="2400" dirty="0">
                <a:solidFill>
                  <a:srgbClr val="C00000"/>
                </a:solidFill>
              </a:rPr>
              <a:t>- </a:t>
            </a:r>
            <a:r>
              <a:rPr lang="ru-RU" sz="2400" b="1" dirty="0">
                <a:solidFill>
                  <a:srgbClr val="C00000"/>
                </a:solidFill>
              </a:rPr>
              <a:t>говорил М. Пришвин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Следуя мудрым словам, привлекаю моих детей к участию </a:t>
            </a:r>
            <a:r>
              <a:rPr lang="ru-RU" sz="2800" dirty="0"/>
              <a:t>в </a:t>
            </a:r>
            <a:r>
              <a:rPr lang="ru-RU" sz="2800" b="1" dirty="0">
                <a:solidFill>
                  <a:srgbClr val="C00000"/>
                </a:solidFill>
              </a:rPr>
              <a:t>проектах</a:t>
            </a:r>
            <a:r>
              <a:rPr lang="ru-RU" sz="2800" dirty="0"/>
              <a:t>, организованных школьным методическим объединением и школьной библиотекой: </a:t>
            </a:r>
            <a:r>
              <a:rPr lang="ru-RU" sz="2800" b="1" dirty="0"/>
              <a:t>«Мой родной язык»</a:t>
            </a:r>
            <a:r>
              <a:rPr lang="ru-RU" sz="2800" dirty="0"/>
              <a:t>, который способствует </a:t>
            </a:r>
            <a:r>
              <a:rPr lang="ru-RU" sz="2800" dirty="0" smtClean="0"/>
              <a:t> изучению </a:t>
            </a:r>
            <a:r>
              <a:rPr lang="ru-RU" sz="2800" dirty="0"/>
              <a:t>культурного наследия родного языка, </a:t>
            </a:r>
            <a:r>
              <a:rPr lang="ru-RU" sz="2800" dirty="0" smtClean="0"/>
              <a:t> его глубокому </a:t>
            </a:r>
            <a:r>
              <a:rPr lang="ru-RU" sz="2800" dirty="0"/>
              <a:t>пониманию. 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Проект</a:t>
            </a:r>
            <a:r>
              <a:rPr lang="ru-RU" sz="2800" dirty="0"/>
              <a:t>: </a:t>
            </a:r>
            <a:r>
              <a:rPr lang="ru-RU" sz="2800" b="1" dirty="0"/>
              <a:t>«В стране </a:t>
            </a:r>
            <a:r>
              <a:rPr lang="ru-RU" sz="2800" b="1" dirty="0" err="1"/>
              <a:t>Литературия</a:t>
            </a:r>
            <a:r>
              <a:rPr lang="ru-RU" sz="2800" b="1" dirty="0"/>
              <a:t>»</a:t>
            </a:r>
            <a:r>
              <a:rPr lang="ru-RU" sz="2800" dirty="0"/>
              <a:t>, помогает самостоятельно вести литературные поиски, ф</a:t>
            </a:r>
            <a:r>
              <a:rPr lang="ru-RU" sz="2800" dirty="0" smtClean="0"/>
              <a:t>ормировать </a:t>
            </a:r>
            <a:r>
              <a:rPr lang="ru-RU" sz="2800" dirty="0"/>
              <a:t>художественно-речевые навыки, пополнять словарь </a:t>
            </a:r>
            <a:r>
              <a:rPr lang="ru-RU" sz="2800" dirty="0" smtClean="0"/>
              <a:t>детей</a:t>
            </a:r>
            <a:r>
              <a:rPr lang="ru-RU" sz="2800" dirty="0"/>
              <a:t>,</a:t>
            </a:r>
            <a:r>
              <a:rPr lang="ru-RU" sz="2800" dirty="0" smtClean="0"/>
              <a:t> </a:t>
            </a:r>
            <a:r>
              <a:rPr lang="ru-RU" sz="2800" dirty="0"/>
              <a:t>развивать творческий потенциал каждого ребенка.</a:t>
            </a:r>
          </a:p>
          <a:p>
            <a:endParaRPr lang="ru-RU" sz="2400" dirty="0"/>
          </a:p>
          <a:p>
            <a:r>
              <a:rPr lang="ru-RU" sz="2400" dirty="0" smtClean="0"/>
              <a:t> 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6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6926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Проекты</a:t>
            </a:r>
            <a:r>
              <a:rPr lang="ru-RU" sz="2000" b="1" dirty="0" smtClean="0">
                <a:solidFill>
                  <a:srgbClr val="C00000"/>
                </a:solidFill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</a:rPr>
              <a:t>«Мой родной язык», «В стране </a:t>
            </a:r>
            <a:r>
              <a:rPr lang="ru-RU" sz="2400" b="1" dirty="0" err="1" smtClean="0">
                <a:solidFill>
                  <a:srgbClr val="C00000"/>
                </a:solidFill>
              </a:rPr>
              <a:t>Литературия</a:t>
            </a:r>
            <a:r>
              <a:rPr lang="ru-RU" sz="2400" b="1" dirty="0" smtClean="0">
                <a:solidFill>
                  <a:srgbClr val="C00000"/>
                </a:solidFill>
              </a:rPr>
              <a:t>».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Documents and Settings\Дом\Рабочий стол\ФОТО ПАНОРАМА\школьный проект. В страна фразеологизмов\SAM_51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184243" cy="1638182"/>
          </a:xfrm>
          <a:prstGeom prst="rect">
            <a:avLst/>
          </a:prstGeom>
          <a:noFill/>
        </p:spPr>
      </p:pic>
      <p:pic>
        <p:nvPicPr>
          <p:cNvPr id="19459" name="Picture 3" descr="C:\Documents and Settings\Дом\Рабочий стол\ФОТО ПАНОРАМА\школьный проект. В страна фразеологизмов\SAM_51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2376264" cy="1782198"/>
          </a:xfrm>
          <a:prstGeom prst="rect">
            <a:avLst/>
          </a:prstGeom>
          <a:noFill/>
        </p:spPr>
      </p:pic>
      <p:pic>
        <p:nvPicPr>
          <p:cNvPr id="19460" name="Picture 4" descr="C:\Documents and Settings\Дом\Рабочий стол\ФОТО ПАНОРАМА\школьный проект. В страна фразеологизмов\SAM_5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20888"/>
            <a:ext cx="2368013" cy="1776010"/>
          </a:xfrm>
          <a:prstGeom prst="rect">
            <a:avLst/>
          </a:prstGeom>
          <a:noFill/>
        </p:spPr>
      </p:pic>
      <p:pic>
        <p:nvPicPr>
          <p:cNvPr id="19461" name="Picture 5" descr="C:\Documents and Settings\Дом\Рабочий стол\ФОТО ПАНОРАМА\школьный проект. В страна фразеологизмов\SAM_517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3717032"/>
            <a:ext cx="1827919" cy="2527684"/>
          </a:xfrm>
          <a:prstGeom prst="rect">
            <a:avLst/>
          </a:prstGeom>
          <a:noFill/>
        </p:spPr>
      </p:pic>
      <p:pic>
        <p:nvPicPr>
          <p:cNvPr id="19462" name="Picture 6" descr="C:\Documents and Settings\Дом\Рабочий стол\ФОТО ПАНОРАМА\фото 3б. Инсценирование\P108034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433360" cy="2574873"/>
          </a:xfrm>
          <a:prstGeom prst="rect">
            <a:avLst/>
          </a:prstGeom>
          <a:noFill/>
        </p:spPr>
      </p:pic>
      <p:pic>
        <p:nvPicPr>
          <p:cNvPr id="19465" name="Picture 9" descr="C:\Documents and Settings\Дом\Рабочий стол\ФОТО ПАНОРАМА\Школьные конкурсы\SAM_5188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20755141">
            <a:off x="1250414" y="3802348"/>
            <a:ext cx="1758964" cy="2465854"/>
          </a:xfrm>
          <a:prstGeom prst="rect">
            <a:avLst/>
          </a:prstGeom>
          <a:noFill/>
        </p:spPr>
      </p:pic>
      <p:pic>
        <p:nvPicPr>
          <p:cNvPr id="19467" name="Picture 11" descr="C:\Documents and Settings\Дом\Рабочий стол\ФОТО ПАНОРАМА\ПРОЕКТ о мужестве\DSCN584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381" y="1196752"/>
            <a:ext cx="3456384" cy="2592288"/>
          </a:xfrm>
          <a:prstGeom prst="rect">
            <a:avLst/>
          </a:prstGeom>
          <a:noFill/>
        </p:spPr>
      </p:pic>
      <p:pic>
        <p:nvPicPr>
          <p:cNvPr id="19466" name="Picture 10" descr="C:\Documents and Settings\Дом\Рабочий стол\ФОТО ПАНОРАМА\Школьные конкурсы\SAM_5189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981724">
            <a:off x="6546587" y="3752993"/>
            <a:ext cx="1778283" cy="2529808"/>
          </a:xfrm>
          <a:prstGeom prst="rect">
            <a:avLst/>
          </a:prstGeom>
          <a:noFill/>
        </p:spPr>
      </p:pic>
      <p:pic>
        <p:nvPicPr>
          <p:cNvPr id="19464" name="Picture 8" descr="C:\Documents and Settings\Дом\Рабочий стол\ФОТО ПАНОРАМА\Школьные конкурсы\SAM_5173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3717032"/>
            <a:ext cx="1728192" cy="2608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Изречение </a:t>
            </a:r>
            <a:r>
              <a:rPr lang="ru-RU" sz="2000" b="1" dirty="0">
                <a:solidFill>
                  <a:srgbClr val="C00000"/>
                </a:solidFill>
              </a:rPr>
              <a:t>древнеримского философа Сенеки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Научись сперва добрым нравам, а затем мудрости, ибо без первой трудно научиться последней</a:t>
            </a:r>
            <a:r>
              <a:rPr lang="ru-RU" sz="2400" b="1" dirty="0" smtClean="0">
                <a:solidFill>
                  <a:srgbClr val="C00000"/>
                </a:solidFill>
              </a:rPr>
              <a:t>»,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</a:t>
            </a:r>
            <a:r>
              <a:rPr lang="ru-RU" sz="2400" dirty="0" smtClean="0"/>
              <a:t>омогает</a:t>
            </a:r>
            <a:r>
              <a:rPr lang="ru-RU" sz="2800" dirty="0" smtClean="0"/>
              <a:t> </a:t>
            </a:r>
            <a:r>
              <a:rPr lang="ru-RU" sz="2400" dirty="0" smtClean="0"/>
              <a:t>в</a:t>
            </a:r>
            <a:r>
              <a:rPr lang="ru-RU" dirty="0" smtClean="0"/>
              <a:t> </a:t>
            </a:r>
            <a:r>
              <a:rPr lang="ru-RU" sz="2400" dirty="0"/>
              <a:t>р</a:t>
            </a:r>
            <a:r>
              <a:rPr lang="ru-RU" sz="2400" dirty="0" smtClean="0"/>
              <a:t>еализация </a:t>
            </a:r>
            <a:r>
              <a:rPr lang="ru-RU" sz="2400" b="1" dirty="0">
                <a:solidFill>
                  <a:srgbClr val="C00000"/>
                </a:solidFill>
              </a:rPr>
              <a:t>проектов: «Моя школа», «Мой город» </a:t>
            </a:r>
            <a:r>
              <a:rPr lang="ru-RU" sz="2400" dirty="0" smtClean="0"/>
              <a:t>, где наглядно демонстрируются </a:t>
            </a:r>
            <a:r>
              <a:rPr lang="ru-RU" sz="2400" dirty="0"/>
              <a:t>возможности социального партнёрства, </a:t>
            </a:r>
            <a:r>
              <a:rPr lang="ru-RU" sz="2400" dirty="0" smtClean="0"/>
              <a:t>коллегиальности.</a:t>
            </a:r>
          </a:p>
          <a:p>
            <a:r>
              <a:rPr lang="ru-RU" sz="2400" dirty="0" smtClean="0"/>
              <a:t>Сотрудничество </a:t>
            </a:r>
            <a:r>
              <a:rPr lang="ru-RU" sz="2400" dirty="0"/>
              <a:t>с  краеведческим музеем нашего города, с библиотеками школы и города - наиболее яркий пример партнёрских отношений учителя – родителей - учеников-общественности. </a:t>
            </a:r>
            <a:r>
              <a:rPr lang="ru-RU" sz="2400" b="1" dirty="0" smtClean="0">
                <a:solidFill>
                  <a:srgbClr val="C00000"/>
                </a:solidFill>
              </a:rPr>
              <a:t>Литературное </a:t>
            </a:r>
            <a:r>
              <a:rPr lang="ru-RU" sz="2400" b="1" dirty="0">
                <a:solidFill>
                  <a:srgbClr val="C00000"/>
                </a:solidFill>
              </a:rPr>
              <a:t>краеведение, на мой взгляд, одна из эффективных форм воспитания учащихся. Оно развивает чувство сопричастности к событиям, происходящим на родной земле, помогает познавать свою малую родину, знакомиться с её историческим прошлым и </a:t>
            </a:r>
            <a:r>
              <a:rPr lang="ru-RU" sz="2400" b="1" dirty="0" smtClean="0">
                <a:solidFill>
                  <a:srgbClr val="C00000"/>
                </a:solidFill>
              </a:rPr>
              <a:t>культурным наследием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9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8A406-E4F5-42C1-810F-BAB0B1CE8674}" type="datetime1">
              <a:rPr lang="ru-RU" smtClean="0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E6DC-A70F-4C88-8C59-F52346B8EC1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482" name="Picture 2" descr="C:\Documents and Settings\Дом\Рабочий стол\ФОТО ПАНОРАМА\книжки-малышки в школьном проекте МОЙ ГОРОД. Моя школа\SAM_51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784171" cy="28381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69269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Проекты:«Моя школа», «Мой город»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20488" name="Picture 8" descr="C:\Documents and Settings\Дом\Рабочий стол\ФОТО ПАНОРАМА\книжки-малышки в школьном проекте МОЙ ГОРОД. Моя школа\SAM_515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2416">
            <a:off x="739745" y="1332235"/>
            <a:ext cx="1685926" cy="2328026"/>
          </a:xfrm>
          <a:prstGeom prst="rect">
            <a:avLst/>
          </a:prstGeom>
          <a:noFill/>
        </p:spPr>
      </p:pic>
      <p:pic>
        <p:nvPicPr>
          <p:cNvPr id="20489" name="Picture 9" descr="C:\Documents and Settings\Дом\Рабочий стол\ФОТО ПАНОРАМА\книжки-малышки в школьном проекте МОЙ ГОРОД. Моя школа\SAM_515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7023">
            <a:off x="6918374" y="1493304"/>
            <a:ext cx="1510076" cy="2299316"/>
          </a:xfrm>
          <a:prstGeom prst="rect">
            <a:avLst/>
          </a:prstGeom>
          <a:noFill/>
        </p:spPr>
      </p:pic>
      <p:pic>
        <p:nvPicPr>
          <p:cNvPr id="20490" name="Picture 10" descr="C:\Documents and Settings\Дом\Рабочий стол\ФОТО ПАНОРАМА\книжки-малышки в школьном проекте МОЙ ГОРОД. Моя школа\SAM_515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34839">
            <a:off x="868127" y="3919501"/>
            <a:ext cx="1603058" cy="2250807"/>
          </a:xfrm>
          <a:prstGeom prst="rect">
            <a:avLst/>
          </a:prstGeom>
          <a:noFill/>
        </p:spPr>
      </p:pic>
      <p:pic>
        <p:nvPicPr>
          <p:cNvPr id="20492" name="Picture 12" descr="C:\Documents and Settings\Дом\Рабочий стол\ФОТО ПАНОРАМА\книжки-малышки в школьном проекте МОЙ ГОРОД. Моя школа\SAM_515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9131">
            <a:off x="6149235" y="3993019"/>
            <a:ext cx="1903428" cy="2245479"/>
          </a:xfrm>
          <a:prstGeom prst="rect">
            <a:avLst/>
          </a:prstGeom>
          <a:noFill/>
        </p:spPr>
      </p:pic>
      <p:pic>
        <p:nvPicPr>
          <p:cNvPr id="20493" name="Picture 13" descr="C:\Documents and Settings\Дом\Рабочий стол\ФОТО ПАНОРАМА\Экскурсия\SAM_223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976192" cy="2982144"/>
          </a:xfrm>
          <a:prstGeom prst="rect">
            <a:avLst/>
          </a:prstGeom>
          <a:noFill/>
        </p:spPr>
      </p:pic>
      <p:pic>
        <p:nvPicPr>
          <p:cNvPr id="20487" name="Picture 7" descr="C:\Documents and Settings\Дом\Рабочий стол\ФОТО ПАНОРАМА\книжки-малышки в школьном проекте МОЙ ГОРОД. Моя школа\SAM_515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3687">
            <a:off x="5905934" y="1524660"/>
            <a:ext cx="3096344" cy="1894983"/>
          </a:xfrm>
          <a:prstGeom prst="rect">
            <a:avLst/>
          </a:prstGeom>
          <a:noFill/>
        </p:spPr>
      </p:pic>
      <p:pic>
        <p:nvPicPr>
          <p:cNvPr id="20483" name="Picture 3" descr="C:\Documents and Settings\Дом\Рабочий стол\ФОТО ПАНОРАМА\книжки-малышки в школьном проекте МОЙ ГОРОД. Моя школа\SAM_514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0281">
            <a:off x="146289" y="1345415"/>
            <a:ext cx="2592288" cy="1844284"/>
          </a:xfrm>
          <a:prstGeom prst="rect">
            <a:avLst/>
          </a:prstGeom>
          <a:noFill/>
        </p:spPr>
      </p:pic>
      <p:pic>
        <p:nvPicPr>
          <p:cNvPr id="20486" name="Picture 6" descr="C:\Documents and Settings\Дом\Рабочий стол\ФОТО ПАНОРАМА\книжки-малышки в школьном проекте МОЙ ГОРОД. Моя школа\SAM_515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4297">
            <a:off x="6400095" y="3473312"/>
            <a:ext cx="2013690" cy="2663441"/>
          </a:xfrm>
          <a:prstGeom prst="rect">
            <a:avLst/>
          </a:prstGeom>
          <a:noFill/>
        </p:spPr>
      </p:pic>
      <p:pic>
        <p:nvPicPr>
          <p:cNvPr id="20485" name="Picture 5" descr="C:\Documents and Settings\Дом\Рабочий стол\ФОТО ПАНОРАМА\книжки-малышки в школьном проекте МОЙ ГОРОД. Моя школа\SAM_5149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35433">
            <a:off x="584236" y="3657572"/>
            <a:ext cx="1886878" cy="247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1</Template>
  <TotalTime>627</TotalTime>
  <Words>567</Words>
  <Application>Microsoft Office PowerPoint</Application>
  <PresentationFormat>Экран (4:3)</PresentationFormat>
  <Paragraphs>80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Литература 1</vt:lpstr>
      <vt:lpstr> «Духовно-нравственное воспитание школьников  как ключевое требование ФГОС» </vt:lpstr>
      <vt:lpstr>       «Развитие добродетелей нужно начинать  с самых юных лет,  прежде чем порок овладеет душой».                                                                         Я.А.Коменский    </vt:lpstr>
      <vt:lpstr> Что  можно сделать сегодня, чтобы вовлечь каждого школьника в активную познавательную и творческую деятельность?  </vt:lpstr>
      <vt:lpstr>Слайд 4</vt:lpstr>
      <vt:lpstr>Слайд 5</vt:lpstr>
      <vt:lpstr>  «Культура» - это среда, растящая и питающая личность» - говорил М. Пришвин.  </vt:lpstr>
      <vt:lpstr>Слайд 7</vt:lpstr>
      <vt:lpstr>   Изречение древнеримского философа Сенеки  «Научись сперва добрым нравам, а затем мудрости, ибо без первой трудно научиться последней», </vt:lpstr>
      <vt:lpstr>Слайд 9</vt:lpstr>
      <vt:lpstr>  «Народ , не знающий или забывший своё прошлое,     не имеет будущего!»                                                                                                                          Платон</vt:lpstr>
      <vt:lpstr>Слайд 11</vt:lpstr>
      <vt:lpstr> Проект: «Ты – не один!»,  посвящённый Дню Пожилого человека,</vt:lpstr>
      <vt:lpstr>    Всероссийские творческие конкурсы: «Сказки красивого сердца», «Мир воображаемый, мир реальный, мир искусства» , в которых участвуют мои дети, </vt:lpstr>
      <vt:lpstr>Слайд 14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Межмуниципальная  Панорама педагогических идей инноваций </dc:title>
  <dc:creator>Дом</dc:creator>
  <dc:description>http://aida.ucoz.ru</dc:description>
  <cp:lastModifiedBy>Us</cp:lastModifiedBy>
  <cp:revision>56</cp:revision>
  <dcterms:created xsi:type="dcterms:W3CDTF">2013-12-01T14:37:00Z</dcterms:created>
  <dcterms:modified xsi:type="dcterms:W3CDTF">2014-03-09T15:12:51Z</dcterms:modified>
  <cp:category>шаблоны к Powerpoint</cp:category>
</cp:coreProperties>
</file>