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56" r:id="rId5"/>
    <p:sldId id="261" r:id="rId6"/>
    <p:sldId id="260" r:id="rId7"/>
    <p:sldId id="264" r:id="rId8"/>
    <p:sldId id="262" r:id="rId9"/>
    <p:sldId id="263" r:id="rId10"/>
    <p:sldId id="265" r:id="rId11"/>
    <p:sldId id="266" r:id="rId12"/>
    <p:sldId id="267" r:id="rId13"/>
    <p:sldId id="269" r:id="rId14"/>
    <p:sldId id="268" r:id="rId15"/>
    <p:sldId id="270" r:id="rId16"/>
    <p:sldId id="283" r:id="rId17"/>
    <p:sldId id="284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9D160D-62BB-444B-9527-0823B6DFEE33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C6D4B6-94B9-433C-BCE0-EFC59F90E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9D160D-62BB-444B-9527-0823B6DFEE33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C6D4B6-94B9-433C-BCE0-EFC59F90E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9D160D-62BB-444B-9527-0823B6DFEE33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C6D4B6-94B9-433C-BCE0-EFC59F90E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9D160D-62BB-444B-9527-0823B6DFEE33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C6D4B6-94B9-433C-BCE0-EFC59F90E4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9D160D-62BB-444B-9527-0823B6DFEE33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C6D4B6-94B9-433C-BCE0-EFC59F90E4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9D160D-62BB-444B-9527-0823B6DFEE33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C6D4B6-94B9-433C-BCE0-EFC59F90E4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9D160D-62BB-444B-9527-0823B6DFEE33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C6D4B6-94B9-433C-BCE0-EFC59F90E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9D160D-62BB-444B-9527-0823B6DFEE33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C6D4B6-94B9-433C-BCE0-EFC59F90E4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9D160D-62BB-444B-9527-0823B6DFEE33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C6D4B6-94B9-433C-BCE0-EFC59F90E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39D160D-62BB-444B-9527-0823B6DFEE33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C6D4B6-94B9-433C-BCE0-EFC59F90E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9D160D-62BB-444B-9527-0823B6DFEE33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C6D4B6-94B9-433C-BCE0-EFC59F90E4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39D160D-62BB-444B-9527-0823B6DFEE33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C6D4B6-94B9-433C-BCE0-EFC59F90E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57188" y="785813"/>
            <a:ext cx="8786812" cy="5000625"/>
          </a:xfrm>
        </p:spPr>
        <p:txBody>
          <a:bodyPr>
            <a:normAutofit fontScale="92500" lnSpcReduction="10000"/>
          </a:bodyPr>
          <a:lstStyle/>
          <a:p>
            <a:pPr marL="0" indent="0" algn="ctr" fontAlgn="auto">
              <a:lnSpc>
                <a:spcPct val="12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 Формирование УУД, </a:t>
            </a:r>
          </a:p>
          <a:p>
            <a:pPr marL="0" indent="0" algn="ctr" fontAlgn="auto">
              <a:lnSpc>
                <a:spcPct val="12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а также опорной системы знаний, обеспечивающих возможность продолжения образования в основной школе. </a:t>
            </a:r>
          </a:p>
          <a:p>
            <a:pPr marL="0" indent="0" algn="ctr" fontAlgn="auto">
              <a:lnSpc>
                <a:spcPct val="12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Обучение 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быть готовым к быстрому переучиванию в ответ на обновление знаний и требования рынка труда.</a:t>
            </a:r>
            <a:endParaRPr lang="ru-RU" sz="3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400" b="1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/>
          <a:lstStyle/>
          <a:p>
            <a:r>
              <a:rPr lang="ru-RU" sz="2800" dirty="0" smtClean="0"/>
              <a:t>Рефлексия способов и условий действия, контроль и оценка процесса и результатов деятельности</a:t>
            </a:r>
          </a:p>
          <a:p>
            <a:r>
              <a:rPr lang="ru-RU" sz="2800" dirty="0" smtClean="0"/>
              <a:t>Смысловое чтение как осмысление цели чтения и выбор вида чтения в зависимости от цели.</a:t>
            </a:r>
          </a:p>
          <a:p>
            <a:r>
              <a:rPr lang="ru-RU" sz="2800" dirty="0" smtClean="0"/>
              <a:t>Постановка и формулирование проблемы, самостоятельное создание алгоритмов деятельности при решении проблемы творческого и поискового характера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Моделирование – преобразование из чувственной формы в модель, выделяются существенные характеристики объекта</a:t>
            </a:r>
          </a:p>
          <a:p>
            <a:endParaRPr lang="ru-RU" dirty="0" smtClean="0"/>
          </a:p>
          <a:p>
            <a:r>
              <a:rPr lang="ru-RU" dirty="0" smtClean="0"/>
              <a:t>Преобразование модели с целью выявления общих законов, определяющих данную предметную связь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Знаково-символические действия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Анализ объектов с целью выделения признаков</a:t>
            </a:r>
          </a:p>
          <a:p>
            <a:r>
              <a:rPr lang="ru-RU" dirty="0" smtClean="0"/>
              <a:t>Синтез – составление целого из частей</a:t>
            </a:r>
          </a:p>
          <a:p>
            <a:r>
              <a:rPr lang="ru-RU" dirty="0" smtClean="0"/>
              <a:t>Выбор оснований и критериев для сравнения, </a:t>
            </a:r>
            <a:r>
              <a:rPr lang="ru-RU" dirty="0" err="1" smtClean="0"/>
              <a:t>сериации</a:t>
            </a:r>
            <a:r>
              <a:rPr lang="ru-RU" dirty="0" smtClean="0"/>
              <a:t>, классификация объектов</a:t>
            </a:r>
          </a:p>
          <a:p>
            <a:r>
              <a:rPr lang="ru-RU" dirty="0" smtClean="0"/>
              <a:t>Установление причинно-следственных связей</a:t>
            </a:r>
          </a:p>
          <a:p>
            <a:r>
              <a:rPr lang="ru-RU" dirty="0" smtClean="0"/>
              <a:t>Построение логической цепи рассуждения</a:t>
            </a:r>
          </a:p>
          <a:p>
            <a:r>
              <a:rPr lang="ru-RU" dirty="0" smtClean="0"/>
              <a:t>Доказательство</a:t>
            </a:r>
          </a:p>
          <a:p>
            <a:r>
              <a:rPr lang="ru-RU" dirty="0" smtClean="0"/>
              <a:t>Выдвижение гипотез и их обоснование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ЛОГИЧЕСКИЕ  УД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/>
          <a:lstStyle/>
          <a:p>
            <a:r>
              <a:rPr lang="ru-RU" dirty="0" smtClean="0"/>
              <a:t>Планирование учебного сотрудничества</a:t>
            </a:r>
          </a:p>
          <a:p>
            <a:r>
              <a:rPr lang="ru-RU" dirty="0" smtClean="0"/>
              <a:t>Постановка вопросов</a:t>
            </a:r>
          </a:p>
          <a:p>
            <a:r>
              <a:rPr lang="ru-RU" dirty="0" smtClean="0"/>
              <a:t>Разрешение конфликтов</a:t>
            </a:r>
          </a:p>
          <a:p>
            <a:r>
              <a:rPr lang="ru-RU" dirty="0" smtClean="0"/>
              <a:t>Управление поведением партнера</a:t>
            </a:r>
          </a:p>
          <a:p>
            <a:r>
              <a:rPr lang="ru-RU" dirty="0" smtClean="0"/>
              <a:t>Умение с достаточной полнотой и точностью выражать свои мысли в соответствии с задачами и условиями коммуникации</a:t>
            </a:r>
          </a:p>
          <a:p>
            <a:r>
              <a:rPr lang="ru-RU" dirty="0" smtClean="0"/>
              <a:t>Владение монологической и диалогической формами речи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КОММУНИКАТИВНЫЕ ДЕЙСТВИЯ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Развитие  УУД осуществляется в рамках нормативно-возрастного развития личностной и познавательной сфер ребенка.</a:t>
            </a:r>
          </a:p>
          <a:p>
            <a:r>
              <a:rPr lang="ru-RU" sz="3200" dirty="0" smtClean="0"/>
              <a:t>Процесс обучения задает содержание и характеристики учебной деятельности учащегося, тем самым определяя зону ближайшего развития  указанных  УУД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2" y="0"/>
          <a:ext cx="9144004" cy="6858000"/>
        </p:xfrm>
        <a:graphic>
          <a:graphicData uri="http://schemas.openxmlformats.org/drawingml/2006/table">
            <a:tbl>
              <a:tblPr/>
              <a:tblGrid>
                <a:gridCol w="2286001"/>
                <a:gridCol w="2286001"/>
                <a:gridCol w="2286001"/>
                <a:gridCol w="2286001"/>
              </a:tblGrid>
              <a:tr h="3609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Личностные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Познавательные 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Регулятивные 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Коммуникативные 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</a:tr>
              <a:tr h="6497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-участие в проектах;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-подведение итогов урока;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-творческие задания;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-зрительное, моторное, вербальное восприятие музыки;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-мысленное воспроизведение картины, ситуации, видеофильма;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-самооценка события, происшествия;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-дневники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достижений;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-«найди отличия» (можно задать их количество);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-«на что похоже?»;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-поиск лишнего;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-«лабиринты»;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-упорядочивание;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-«цепочки»;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-хитроумные решения;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-составление схем-опор;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работа с разного вида таблицами;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-составление и распознавание диаграмм;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-работа со словарями;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-«преднамеренные ошибки»;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-поиск информации в предложенных источниках;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-взаимоконтроль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-взаимный диктант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-диспут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-заучивание материала наизусть в классе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-«ищу ошибки»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КОНОП(контрольный опрос на определенную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проблему .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-составь задание партнеру;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-отзыв на работу товарища;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-групповая работа по составлению кроссворда;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«отгадай, о ком говорим»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-«подготовь рассказ...»,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-«опиши устно...»,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-«объясни...»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каждое утро, </a:t>
            </a:r>
          </a:p>
          <a:p>
            <a:r>
              <a:rPr lang="ru-RU" i="1" dirty="0" smtClean="0"/>
              <a:t>ставила тарелку возле куста, </a:t>
            </a:r>
          </a:p>
          <a:p>
            <a:r>
              <a:rPr lang="ru-RU" i="1" dirty="0" smtClean="0"/>
              <a:t>большая стрекоза, </a:t>
            </a:r>
          </a:p>
          <a:p>
            <a:r>
              <a:rPr lang="ru-RU" i="1" dirty="0" smtClean="0"/>
              <a:t>страшно стрекотала, </a:t>
            </a:r>
          </a:p>
          <a:p>
            <a:r>
              <a:rPr lang="ru-RU" i="1" dirty="0" smtClean="0"/>
              <a:t>перепуганные утята убегали и </a:t>
            </a:r>
            <a:r>
              <a:rPr lang="ru-RU" i="1" dirty="0" smtClean="0"/>
              <a:t>прятались</a:t>
            </a:r>
            <a:r>
              <a:rPr lang="ru-RU" i="1" dirty="0" smtClean="0"/>
              <a:t>,</a:t>
            </a:r>
          </a:p>
          <a:p>
            <a:r>
              <a:rPr lang="ru-RU" i="1" dirty="0" smtClean="0"/>
              <a:t> злая стрекоза, маленький утенок Алеша, </a:t>
            </a:r>
          </a:p>
          <a:p>
            <a:r>
              <a:rPr lang="ru-RU" i="1" dirty="0" smtClean="0"/>
              <a:t>он стал смеяться, Алеша не испугался, </a:t>
            </a:r>
          </a:p>
          <a:p>
            <a:r>
              <a:rPr lang="ru-RU" i="1" dirty="0" smtClean="0"/>
              <a:t>насилу она вырвалась, угощали храброго Алешу.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«Каждое утро хозяйка выносила утятам полную тарелку рубленых яиц (хозяйка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была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заботливая, переживала за своих питомцев).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Она так страшно стрекотала, что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перепуганные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утята убегали и прятались в траве (утята трусливые)».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142984"/>
            <a:ext cx="8186766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Утром в густом тумане затрубили трубы и два войска двинулись навстречу друг другу. Полки «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ступишася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и крепко бились... Во единое мгно­венье ока столько тысяч погибает созданий Божиих». Через несколько часов боя полки Мамая «начали одолевать»: многие «сыновья русские под конские копыта сброшены», «вельможи избыты», «стяги подсечены». В это время из дубравы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выехал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засадный полк Владимира Серпуховского и ударил, «яко сокол на стада гусиные». Войска Мамая и он сам «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побегли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», и полки его «русские мечи секут».</a:t>
            </a:r>
          </a:p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tx1"/>
                </a:solidFill>
              </a:rPr>
              <a:t>Прочитай текст и отметь зна­ком «+» то, о чем говорится в нем (в явном ви­де), знаком «++» — то, о чем говорится в неяв­ном виде.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Сражение произошло туманным утром.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Сначала одерживали победу полки Мамая.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Владимир Серпуховской утаился в дубраве.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Битва проходила на реке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Воже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 Куликовом поле остались лежать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тысячи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порубленных русских и татар.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Полк Владимира Серпуховского ударил с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новой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силой.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Автор любуется и гордится русскими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воинами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785794"/>
            <a:ext cx="8643998" cy="2554545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40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Надо учить не содержанию науки, а деятельности по её освоению.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40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В.Г.Белинский</a:t>
            </a:r>
          </a:p>
        </p:txBody>
      </p:sp>
      <p:pic>
        <p:nvPicPr>
          <p:cNvPr id="10243" name="Рисунок 2" descr="Shkolni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63" y="2143125"/>
            <a:ext cx="3571875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58204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85728"/>
          <a:ext cx="8072494" cy="564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247"/>
                <a:gridCol w="4036247"/>
              </a:tblGrid>
              <a:tr h="5643602">
                <a:tc>
                  <a:txBody>
                    <a:bodyPr/>
                    <a:lstStyle/>
                    <a:p>
                      <a:pPr lvl="0"/>
                      <a:r>
                        <a:rPr lang="ru-RU" sz="2800" dirty="0" smtClean="0"/>
                        <a:t>Половодье.</a:t>
                      </a:r>
                    </a:p>
                    <a:p>
                      <a:pPr lvl="0"/>
                      <a:r>
                        <a:rPr lang="ru-RU" sz="2800" dirty="0" smtClean="0"/>
                        <a:t>Образование облаков.</a:t>
                      </a:r>
                    </a:p>
                    <a:p>
                      <a:pPr lvl="0"/>
                      <a:r>
                        <a:rPr lang="ru-RU" sz="2800" dirty="0" smtClean="0"/>
                        <a:t>Падение капель дождя на землю.</a:t>
                      </a:r>
                    </a:p>
                    <a:p>
                      <a:pPr lvl="0"/>
                      <a:r>
                        <a:rPr lang="ru-RU" sz="2800" dirty="0" smtClean="0"/>
                        <a:t>Образование льда на поверхности рек.</a:t>
                      </a:r>
                    </a:p>
                    <a:p>
                      <a:pPr lvl="0"/>
                      <a:r>
                        <a:rPr lang="ru-RU" sz="2800" dirty="0" smtClean="0"/>
                        <a:t>Радуга.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A</a:t>
                      </a:r>
                      <a:r>
                        <a:rPr lang="ru-RU" sz="2800" dirty="0" smtClean="0"/>
                        <a:t>. Понижение температу­ры.</a:t>
                      </a:r>
                    </a:p>
                    <a:p>
                      <a:r>
                        <a:rPr lang="ru-RU" sz="2800" b="1" dirty="0" smtClean="0"/>
                        <a:t>Б</a:t>
                      </a:r>
                      <a:r>
                        <a:rPr lang="ru-RU" sz="2800" dirty="0" smtClean="0"/>
                        <a:t>. Преломление </a:t>
                      </a:r>
                      <a:r>
                        <a:rPr lang="ru-RU" sz="2800" dirty="0" smtClean="0"/>
                        <a:t>солнечных </a:t>
                      </a:r>
                      <a:r>
                        <a:rPr lang="ru-RU" sz="2800" dirty="0" smtClean="0"/>
                        <a:t>лучей в капельках дождя. </a:t>
                      </a:r>
                    </a:p>
                    <a:p>
                      <a:r>
                        <a:rPr lang="ru-RU" sz="2800" b="1" dirty="0" smtClean="0"/>
                        <a:t>B</a:t>
                      </a:r>
                      <a:r>
                        <a:rPr lang="ru-RU" sz="2800" dirty="0" smtClean="0"/>
                        <a:t>. Испарение воды.</a:t>
                      </a:r>
                    </a:p>
                    <a:p>
                      <a:r>
                        <a:rPr lang="ru-RU" sz="2800" b="1" dirty="0" smtClean="0"/>
                        <a:t>Г</a:t>
                      </a:r>
                      <a:r>
                        <a:rPr lang="ru-RU" sz="2800" dirty="0" smtClean="0"/>
                        <a:t>. Таяние снега весной.	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В киоске продавались газеты и журналы. Чтобы вести учет, продавец каждый день заносил в таблицу количество проданных газет и журналов. По заданной таблице продавец начал строить диаграмму. Помоги ему достроить диаграмму. Не забудь подписать ее элементы.</a:t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3" y="2143113"/>
          <a:ext cx="7929615" cy="3786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5923"/>
                <a:gridCol w="1585923"/>
                <a:gridCol w="1585923"/>
                <a:gridCol w="1585923"/>
                <a:gridCol w="1585923"/>
              </a:tblGrid>
              <a:tr h="1753908">
                <a:tc>
                  <a:txBody>
                    <a:bodyPr/>
                    <a:lstStyle/>
                    <a:p>
                      <a:pPr marL="118745" marR="109855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Печатные издания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spc="-15" dirty="0">
                          <a:latin typeface="Times New Roman"/>
                          <a:ea typeface="Times New Roman"/>
                          <a:cs typeface="Times New Roman"/>
                        </a:rPr>
                        <a:t>Понедельник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spc="-25" dirty="0">
                          <a:latin typeface="Times New Roman"/>
                          <a:ea typeface="Times New Roman"/>
                          <a:cs typeface="Times New Roman"/>
                        </a:rPr>
                        <a:t>Вторник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spc="-20" dirty="0">
                          <a:latin typeface="Times New Roman"/>
                          <a:ea typeface="Times New Roman"/>
                          <a:cs typeface="Times New Roman"/>
                        </a:rPr>
                        <a:t>Среда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spc="-10" dirty="0"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0161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Газеты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0161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Журналы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Посмотрю, если неопределенная форма оканчивается на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ить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 это глагол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спряжения;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окончание ударное, то пишу, как слышу;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определю, оканчивается 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неопределенная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 глагола на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ить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изменю глагол по лицам и числам;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окончание безударное, то поставлю глагол в неопределенную форму;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проверю, ударное или безударное это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окончание у глагола;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определю время глагола;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посмотрю, если неопределенная форма не оканчивается на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ить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 глагол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спряжения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Более сложный вариант задания 6 может быть таким: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«Тебе необходимо объяснить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правописание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безударных гласных в корне. Составь план своих действий».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071546"/>
            <a:ext cx="8186766" cy="4935745"/>
          </a:xfrm>
        </p:spPr>
        <p:txBody>
          <a:bodyPr/>
          <a:lstStyle/>
          <a:p>
            <a:r>
              <a:rPr lang="ru-RU" i="1" dirty="0" smtClean="0"/>
              <a:t>Эту птицу можно увидеть на море в оз..ре и на р.же в пруду или в </a:t>
            </a:r>
            <a:r>
              <a:rPr lang="ru-RU" i="1" dirty="0" err="1" smtClean="0"/>
              <a:t>б.льшой</a:t>
            </a:r>
            <a:r>
              <a:rPr lang="ru-RU" i="1" dirty="0" smtClean="0"/>
              <a:t> яме с в..</a:t>
            </a:r>
            <a:r>
              <a:rPr lang="ru-RU" i="1" dirty="0" err="1" smtClean="0"/>
              <a:t>дой</a:t>
            </a:r>
            <a:r>
              <a:rPr lang="ru-RU" i="1" dirty="0" smtClean="0"/>
              <a:t>. Удиви­тельно хорош пёстрый пл..</a:t>
            </a:r>
            <a:r>
              <a:rPr lang="ru-RU" i="1" dirty="0" err="1" smtClean="0"/>
              <a:t>вунчик</a:t>
            </a:r>
            <a:r>
              <a:rPr lang="ru-RU" i="1" dirty="0" smtClean="0"/>
              <a:t>. Он похож на </a:t>
            </a:r>
            <a:r>
              <a:rPr lang="ru-RU" i="1" dirty="0" err="1" smtClean="0"/>
              <a:t>цв.жной</a:t>
            </a:r>
            <a:r>
              <a:rPr lang="ru-RU" i="1" dirty="0" smtClean="0"/>
              <a:t> </a:t>
            </a:r>
            <a:r>
              <a:rPr lang="ru-RU" i="1" dirty="0" err="1" smtClean="0"/>
              <a:t>попл</a:t>
            </a:r>
            <a:r>
              <a:rPr lang="ru-RU" i="1" dirty="0" smtClean="0"/>
              <a:t>..</a:t>
            </a:r>
            <a:r>
              <a:rPr lang="ru-RU" i="1" dirty="0" err="1" smtClean="0"/>
              <a:t>вок</a:t>
            </a:r>
            <a:r>
              <a:rPr lang="ru-RU" i="1" dirty="0" smtClean="0"/>
              <a:t>. Ж..ли мы летом в домике на са­мом б..р..</a:t>
            </a:r>
            <a:r>
              <a:rPr lang="ru-RU" i="1" dirty="0" err="1" smtClean="0"/>
              <a:t>гу</a:t>
            </a:r>
            <a:r>
              <a:rPr lang="ru-RU" i="1" dirty="0" smtClean="0"/>
              <a:t> </a:t>
            </a:r>
            <a:r>
              <a:rPr lang="ru-RU" i="1" dirty="0" err="1" smtClean="0"/>
              <a:t>р.жи</a:t>
            </a:r>
            <a:r>
              <a:rPr lang="ru-RU" i="1" dirty="0" smtClean="0"/>
              <a:t> Камы. Всё лето дружные стайки пл..</a:t>
            </a:r>
            <a:r>
              <a:rPr lang="ru-RU" i="1" dirty="0" err="1" smtClean="0"/>
              <a:t>вунчиков</a:t>
            </a:r>
            <a:r>
              <a:rPr lang="ru-RU" i="1" dirty="0" smtClean="0"/>
              <a:t> пл..вали у нас перед </a:t>
            </a:r>
            <a:r>
              <a:rPr lang="ru-RU" i="1" dirty="0" err="1" smtClean="0"/>
              <a:t>гл.зами</a:t>
            </a:r>
            <a:r>
              <a:rPr lang="ru-RU" i="1" dirty="0" smtClean="0"/>
              <a:t>. Однаж­ды сын случайно спас пл..</a:t>
            </a:r>
            <a:r>
              <a:rPr lang="ru-RU" i="1" dirty="0" err="1" smtClean="0"/>
              <a:t>вунчика</a:t>
            </a:r>
            <a:r>
              <a:rPr lang="ru-RU" i="1" dirty="0" smtClean="0"/>
              <a:t> от в..</a:t>
            </a:r>
            <a:r>
              <a:rPr lang="ru-RU" i="1" dirty="0" err="1" smtClean="0"/>
              <a:t>рон</a:t>
            </a:r>
            <a:r>
              <a:rPr lang="ru-RU" i="1" dirty="0" smtClean="0"/>
              <a:t> и </a:t>
            </a:r>
            <a:r>
              <a:rPr lang="ru-RU" i="1" dirty="0" smtClean="0"/>
              <a:t>принёс </a:t>
            </a:r>
            <a:r>
              <a:rPr lang="ru-RU" i="1" dirty="0" smtClean="0"/>
              <a:t>д..мой </a:t>
            </a:r>
            <a:r>
              <a:rPr lang="ru-RU" dirty="0" smtClean="0"/>
              <a:t>(по В. Бианки).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Текст, данный Полине.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Эту птицу можно увидеть на море, в озере и на реке, в пруду или в большой яме с водой. </a:t>
            </a:r>
            <a:r>
              <a:rPr lang="ru-RU" i="1" dirty="0" err="1" smtClean="0"/>
              <a:t>Удевительно</a:t>
            </a:r>
            <a:r>
              <a:rPr lang="ru-RU" i="1" dirty="0" smtClean="0"/>
              <a:t> хорош пёстрый плавунчик. Он похож на цветной поплавок. Жили мы летом в домике на самом </a:t>
            </a:r>
            <a:r>
              <a:rPr lang="ru-RU" i="1" dirty="0" err="1" smtClean="0"/>
              <a:t>беригу</a:t>
            </a:r>
            <a:r>
              <a:rPr lang="ru-RU" i="1" dirty="0" smtClean="0"/>
              <a:t> реки Камы. Всё лето дружные стайки плавунчиков плавали у нас перед глазами. Однажды сын случайно спас плавунчика от ворон и принёс домой </a:t>
            </a:r>
            <a:r>
              <a:rPr lang="ru-RU" dirty="0" smtClean="0"/>
              <a:t>(по В. Бианки).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Работа Полины: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Оцени работу Полины. Для этого выясни:</a:t>
            </a:r>
          </a:p>
          <a:p>
            <a:pPr lvl="0"/>
            <a:r>
              <a:rPr lang="ru-RU" dirty="0" smtClean="0"/>
              <a:t>сколько пропущенных орфограмм верно вставила Полина:	из	;</a:t>
            </a:r>
          </a:p>
          <a:p>
            <a:pPr lvl="0"/>
            <a:r>
              <a:rPr lang="ru-RU" dirty="0" smtClean="0"/>
              <a:t>сколько безударных гласных Полина </a:t>
            </a:r>
            <a:r>
              <a:rPr lang="ru-RU" dirty="0" smtClean="0"/>
              <a:t>написала </a:t>
            </a:r>
            <a:r>
              <a:rPr lang="ru-RU" dirty="0" smtClean="0"/>
              <a:t>правильно:	из	;</a:t>
            </a:r>
          </a:p>
          <a:p>
            <a:pPr lvl="0"/>
            <a:r>
              <a:rPr lang="ru-RU" dirty="0" smtClean="0"/>
              <a:t>сколько гласных после шипящих Полина написала правильно:	из	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Дай общую оценку работы Полины (подчеркни нужное):</a:t>
            </a:r>
          </a:p>
          <a:p>
            <a:pPr>
              <a:buNone/>
            </a:pPr>
            <a:r>
              <a:rPr lang="ru-RU" dirty="0" smtClean="0"/>
              <a:t>1) Полина умеет проверять безударные</a:t>
            </a:r>
            <a:br>
              <a:rPr lang="ru-RU" dirty="0" smtClean="0"/>
            </a:br>
            <a:r>
              <a:rPr lang="ru-RU" dirty="0" smtClean="0"/>
              <a:t>гласные:</a:t>
            </a:r>
          </a:p>
          <a:p>
            <a:pPr lvl="0">
              <a:buNone/>
            </a:pPr>
            <a:r>
              <a:rPr lang="ru-RU" cap="small" dirty="0" smtClean="0"/>
              <a:t>полностью  </a:t>
            </a:r>
            <a:r>
              <a:rPr lang="ru-RU" dirty="0" smtClean="0"/>
              <a:t>правильно;</a:t>
            </a:r>
          </a:p>
          <a:p>
            <a:pPr lvl="0">
              <a:buNone/>
            </a:pPr>
            <a:r>
              <a:rPr lang="ru-RU" dirty="0" smtClean="0"/>
              <a:t>частично правильно (с ошибками);</a:t>
            </a:r>
          </a:p>
          <a:p>
            <a:pPr lvl="0">
              <a:buNone/>
            </a:pPr>
            <a:r>
              <a:rPr lang="ru-RU" dirty="0" smtClean="0"/>
              <a:t>полностью неправильно.</a:t>
            </a:r>
          </a:p>
          <a:p>
            <a:pPr>
              <a:buNone/>
            </a:pPr>
            <a:r>
              <a:rPr lang="ru-RU" dirty="0" smtClean="0"/>
              <a:t>2) Полина умеет проверять правописание</a:t>
            </a:r>
            <a:br>
              <a:rPr lang="ru-RU" dirty="0" smtClean="0"/>
            </a:br>
            <a:r>
              <a:rPr lang="ru-RU" dirty="0" smtClean="0"/>
              <a:t>гласных после шипящих:</a:t>
            </a:r>
          </a:p>
          <a:p>
            <a:pPr lvl="0">
              <a:buNone/>
            </a:pPr>
            <a:r>
              <a:rPr lang="ru-RU" dirty="0" smtClean="0"/>
              <a:t>полностью правильно;</a:t>
            </a:r>
          </a:p>
          <a:p>
            <a:pPr lvl="0">
              <a:buNone/>
            </a:pPr>
            <a:r>
              <a:rPr lang="ru-RU" dirty="0" smtClean="0"/>
              <a:t>частично правильно (с ошибками);</a:t>
            </a:r>
          </a:p>
          <a:p>
            <a:pPr lvl="0">
              <a:buNone/>
            </a:pPr>
            <a:r>
              <a:rPr lang="ru-RU" dirty="0" smtClean="0"/>
              <a:t>полностью неправильно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3200" dirty="0" smtClean="0"/>
              <a:t>Герда и Маленькая разбойница из сказки Х.-К. Андерсена «Снежная королева» решили обратиться к Снежной королеве с просьбой об освобождении Кая. Подумайте и напишите, как будет выглядеть письмо Герды, а как — письмо Маленькой разбойницы.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  Представьте, что ваш класс разделили на несколько команд, которые полу­чили задание составить исследование на тему «Дети и война». Ты — командир команды. В </a:t>
            </a:r>
            <a:r>
              <a:rPr lang="ru-RU" sz="2800" dirty="0" smtClean="0"/>
              <a:t>вашей </a:t>
            </a:r>
            <a:r>
              <a:rPr lang="ru-RU" sz="2800" dirty="0" smtClean="0"/>
              <a:t>команде есть ученик, который не хочет участвовать в этом проекте. Попробуй с </a:t>
            </a:r>
            <a:r>
              <a:rPr lang="ru-RU" sz="2800" dirty="0" smtClean="0"/>
              <a:t>помощью </a:t>
            </a:r>
            <a:r>
              <a:rPr lang="ru-RU" sz="2800" dirty="0" smtClean="0"/>
              <a:t>диалога (вставив вместо троеточия свои слова) убедить одноклассника, что ему это будет интересно.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>
            <a:normAutofit lnSpcReduction="10000"/>
          </a:bodyPr>
          <a:lstStyle/>
          <a:p>
            <a:r>
              <a:rPr lang="ru-RU" sz="3200" i="1" dirty="0" smtClean="0"/>
              <a:t>Как-то неохота.</a:t>
            </a:r>
            <a:endParaRPr lang="ru-RU" sz="3200" dirty="0" smtClean="0"/>
          </a:p>
          <a:p>
            <a:pPr lvl="0"/>
            <a:r>
              <a:rPr lang="ru-RU" sz="3200" i="1" dirty="0" smtClean="0"/>
              <a:t>А что надо-то?</a:t>
            </a:r>
            <a:endParaRPr lang="ru-RU" sz="3200" dirty="0" smtClean="0"/>
          </a:p>
          <a:p>
            <a:pPr lvl="0"/>
            <a:r>
              <a:rPr lang="ru-RU" sz="3200" i="1" dirty="0" smtClean="0"/>
              <a:t>Это и всё?</a:t>
            </a:r>
            <a:endParaRPr lang="ru-RU" sz="3200" dirty="0" smtClean="0"/>
          </a:p>
          <a:p>
            <a:pPr lvl="0"/>
            <a:r>
              <a:rPr lang="ru-RU" sz="3200" i="1" dirty="0" smtClean="0"/>
              <a:t>Это как? Стать участником событий?</a:t>
            </a:r>
            <a:endParaRPr lang="ru-RU" sz="3200" dirty="0" smtClean="0"/>
          </a:p>
          <a:p>
            <a:pPr lvl="0"/>
            <a:r>
              <a:rPr lang="ru-RU" sz="3200" i="1" dirty="0" smtClean="0"/>
              <a:t>Так не бывает.</a:t>
            </a:r>
            <a:endParaRPr lang="ru-RU" sz="3200" dirty="0" smtClean="0"/>
          </a:p>
          <a:p>
            <a:pPr lvl="0"/>
            <a:r>
              <a:rPr lang="ru-RU" sz="3200" i="1" dirty="0" smtClean="0"/>
              <a:t>Почерк у меня плохой.</a:t>
            </a:r>
            <a:endParaRPr lang="ru-RU" sz="3200" dirty="0" smtClean="0"/>
          </a:p>
          <a:p>
            <a:pPr lvl="0"/>
            <a:r>
              <a:rPr lang="ru-RU" sz="3200" i="1" dirty="0" smtClean="0"/>
              <a:t>Мои рассказы никогда не печатали </a:t>
            </a:r>
            <a:r>
              <a:rPr lang="ru-RU" sz="3200" i="1" smtClean="0"/>
              <a:t>в </a:t>
            </a:r>
            <a:r>
              <a:rPr lang="ru-RU" sz="3200" i="1" smtClean="0"/>
              <a:t>стенгазете</a:t>
            </a:r>
            <a:r>
              <a:rPr lang="ru-RU" sz="3200" i="1" dirty="0" smtClean="0"/>
              <a:t>. Я попробую, могу я рассчитывать на твою поддержку?</a:t>
            </a:r>
            <a:endParaRPr lang="ru-RU" sz="32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196975"/>
            <a:ext cx="8001000" cy="4822825"/>
          </a:xfrm>
        </p:spPr>
        <p:txBody>
          <a:bodyPr/>
          <a:lstStyle/>
          <a:p>
            <a:endParaRPr lang="ru-RU" sz="2400" smtClean="0"/>
          </a:p>
          <a:p>
            <a:r>
              <a:rPr lang="ru-RU" sz="2400" smtClean="0"/>
              <a:t>Формирование универсальных и предметных способов действий, а также опорной системы знаний, обеспечивающих продолжение обучения в ОШ;</a:t>
            </a:r>
          </a:p>
          <a:p>
            <a:r>
              <a:rPr lang="ru-RU" sz="2400" smtClean="0"/>
              <a:t>Воспитание основ </a:t>
            </a:r>
            <a:r>
              <a:rPr lang="ru-RU" sz="2400" u="sng" smtClean="0"/>
              <a:t>умения учиться – </a:t>
            </a:r>
            <a:r>
              <a:rPr lang="ru-RU" sz="2400" smtClean="0"/>
              <a:t>способность к самоорганизации с целью постановки и решения учебно-познавательных и учебно-практических задач;</a:t>
            </a:r>
          </a:p>
          <a:p>
            <a:r>
              <a:rPr lang="ru-RU" sz="2400" smtClean="0"/>
              <a:t>Индивидуальный прогресс в основных сферах развития личности</a:t>
            </a:r>
          </a:p>
          <a:p>
            <a:endParaRPr lang="ru-RU" sz="240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62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/>
              <a:t>Основные результаты НОО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5105399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-Подготовка учащихся к реальной жизни</a:t>
            </a:r>
            <a:br>
              <a:rPr lang="ru-RU" sz="3200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200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-Готовность занять активную позицию</a:t>
            </a:r>
            <a:br>
              <a:rPr lang="ru-RU" sz="3200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200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-Успешно решать жизненные задачи</a:t>
            </a:r>
            <a:br>
              <a:rPr lang="ru-RU" sz="3200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200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-Умение сотрудничать и работать в группе</a:t>
            </a:r>
            <a:br>
              <a:rPr lang="ru-RU" sz="3200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200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-Быть готовым к быстрому переучиванию в ответ на обновление знаний и требования рынка труда</a:t>
            </a:r>
            <a:br>
              <a:rPr lang="ru-RU" sz="3200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3200" dirty="0">
              <a:ln w="1905"/>
              <a:solidFill>
                <a:schemeClr val="bg2">
                  <a:lumMod val="1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0"/>
            <a:ext cx="8143932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ОБУЧЕНИЕ КАК ПРОЦЕСС:</a:t>
            </a:r>
            <a:endParaRPr lang="ru-RU" sz="3200" b="1" u="sng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" y="457200"/>
            <a:ext cx="2820988" cy="1600200"/>
            <a:chOff x="2238" y="2346"/>
            <a:chExt cx="1340" cy="1376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gray">
            <a:xfrm rot="5400000">
              <a:off x="2195" y="2396"/>
              <a:ext cx="1374" cy="1278"/>
            </a:xfrm>
            <a:prstGeom prst="roundRect">
              <a:avLst>
                <a:gd name="adj" fmla="val 19894"/>
              </a:avLst>
            </a:prstGeom>
            <a:gradFill rotWithShape="1">
              <a:gsLst>
                <a:gs pos="0">
                  <a:srgbClr val="FFFFFF">
                    <a:gamma/>
                    <a:shade val="78824"/>
                    <a:invGamma/>
                    <a:alpha val="98000"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78824"/>
                    <a:invGamma/>
                    <a:alpha val="98000"/>
                  </a:srgbClr>
                </a:gs>
              </a:gsLst>
              <a:lin ang="540000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ru-RU"/>
            </a:p>
          </p:txBody>
        </p:sp>
        <p:sp>
          <p:nvSpPr>
            <p:cNvPr id="59425" name="Freeform 5"/>
            <p:cNvSpPr>
              <a:spLocks/>
            </p:cNvSpPr>
            <p:nvPr/>
          </p:nvSpPr>
          <p:spPr bwMode="gray">
            <a:xfrm>
              <a:off x="2238" y="2346"/>
              <a:ext cx="1283" cy="303"/>
            </a:xfrm>
            <a:custGeom>
              <a:avLst/>
              <a:gdLst>
                <a:gd name="T0" fmla="*/ 6 w 1261"/>
                <a:gd name="T1" fmla="*/ 297 h 303"/>
                <a:gd name="T2" fmla="*/ 18 w 1261"/>
                <a:gd name="T3" fmla="*/ 174 h 303"/>
                <a:gd name="T4" fmla="*/ 186 w 1261"/>
                <a:gd name="T5" fmla="*/ 30 h 303"/>
                <a:gd name="T6" fmla="*/ 383 w 1261"/>
                <a:gd name="T7" fmla="*/ 13 h 303"/>
                <a:gd name="T8" fmla="*/ 1005 w 1261"/>
                <a:gd name="T9" fmla="*/ 10 h 303"/>
                <a:gd name="T10" fmla="*/ 1158 w 1261"/>
                <a:gd name="T11" fmla="*/ 12 h 303"/>
                <a:gd name="T12" fmla="*/ 1364 w 1261"/>
                <a:gd name="T13" fmla="*/ 190 h 303"/>
                <a:gd name="T14" fmla="*/ 1371 w 1261"/>
                <a:gd name="T15" fmla="*/ 303 h 303"/>
                <a:gd name="T16" fmla="*/ 6 w 1261"/>
                <a:gd name="T17" fmla="*/ 297 h 3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61"/>
                <a:gd name="T28" fmla="*/ 0 h 303"/>
                <a:gd name="T29" fmla="*/ 1261 w 1261"/>
                <a:gd name="T30" fmla="*/ 303 h 30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61" h="303">
                  <a:moveTo>
                    <a:pt x="6" y="297"/>
                  </a:moveTo>
                  <a:cubicBezTo>
                    <a:pt x="6" y="297"/>
                    <a:pt x="0" y="225"/>
                    <a:pt x="18" y="174"/>
                  </a:cubicBezTo>
                  <a:cubicBezTo>
                    <a:pt x="36" y="123"/>
                    <a:pt x="105" y="45"/>
                    <a:pt x="171" y="30"/>
                  </a:cubicBezTo>
                  <a:cubicBezTo>
                    <a:pt x="237" y="15"/>
                    <a:pt x="227" y="16"/>
                    <a:pt x="352" y="13"/>
                  </a:cubicBezTo>
                  <a:cubicBezTo>
                    <a:pt x="477" y="10"/>
                    <a:pt x="804" y="10"/>
                    <a:pt x="922" y="10"/>
                  </a:cubicBezTo>
                  <a:cubicBezTo>
                    <a:pt x="1039" y="10"/>
                    <a:pt x="988" y="0"/>
                    <a:pt x="1061" y="12"/>
                  </a:cubicBezTo>
                  <a:cubicBezTo>
                    <a:pt x="1133" y="24"/>
                    <a:pt x="1206" y="83"/>
                    <a:pt x="1251" y="190"/>
                  </a:cubicBezTo>
                  <a:cubicBezTo>
                    <a:pt x="1261" y="263"/>
                    <a:pt x="1257" y="303"/>
                    <a:pt x="1257" y="303"/>
                  </a:cubicBezTo>
                  <a:lnTo>
                    <a:pt x="6" y="297"/>
                  </a:ln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381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426" name="Rectangle 6"/>
            <p:cNvSpPr>
              <a:spLocks noChangeArrowheads="1"/>
            </p:cNvSpPr>
            <p:nvPr/>
          </p:nvSpPr>
          <p:spPr bwMode="gray">
            <a:xfrm>
              <a:off x="2805" y="2402"/>
              <a:ext cx="99" cy="3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>
                <a:solidFill>
                  <a:srgbClr val="1C1C1C"/>
                </a:solidFill>
              </a:endParaRPr>
            </a:p>
          </p:txBody>
        </p:sp>
        <p:sp>
          <p:nvSpPr>
            <p:cNvPr id="59427" name="Text Box 7"/>
            <p:cNvSpPr txBox="1">
              <a:spLocks noChangeArrowheads="1"/>
            </p:cNvSpPr>
            <p:nvPr/>
          </p:nvSpPr>
          <p:spPr bwMode="gray">
            <a:xfrm>
              <a:off x="2243" y="2775"/>
              <a:ext cx="1335" cy="56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2400" b="1"/>
                <a:t>ЛИЧНОСТНЫЕ</a:t>
              </a:r>
            </a:p>
            <a:p>
              <a:pPr algn="ctr" eaLnBrk="0" hangingPunct="0"/>
              <a:endParaRPr lang="en-US" sz="1300">
                <a:solidFill>
                  <a:srgbClr val="1C1C1C"/>
                </a:solidFill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867400" y="304800"/>
            <a:ext cx="2895600" cy="1676400"/>
            <a:chOff x="515" y="2210"/>
            <a:chExt cx="1278" cy="1512"/>
          </a:xfrm>
        </p:grpSpPr>
        <p:sp>
          <p:nvSpPr>
            <p:cNvPr id="10" name="AutoShape 14"/>
            <p:cNvSpPr>
              <a:spLocks noChangeArrowheads="1"/>
            </p:cNvSpPr>
            <p:nvPr/>
          </p:nvSpPr>
          <p:spPr bwMode="gray">
            <a:xfrm rot="5400000">
              <a:off x="467" y="2396"/>
              <a:ext cx="1374" cy="1278"/>
            </a:xfrm>
            <a:prstGeom prst="roundRect">
              <a:avLst>
                <a:gd name="adj" fmla="val 19894"/>
              </a:avLst>
            </a:prstGeom>
            <a:gradFill rotWithShape="1">
              <a:gsLst>
                <a:gs pos="0">
                  <a:srgbClr val="FFFFFF">
                    <a:gamma/>
                    <a:shade val="78824"/>
                    <a:invGamma/>
                    <a:alpha val="98000"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78824"/>
                    <a:invGamma/>
                    <a:alpha val="98000"/>
                  </a:srgbClr>
                </a:gs>
              </a:gsLst>
              <a:lin ang="540000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59419" name="Freeform 15"/>
            <p:cNvSpPr>
              <a:spLocks/>
            </p:cNvSpPr>
            <p:nvPr/>
          </p:nvSpPr>
          <p:spPr bwMode="gray">
            <a:xfrm>
              <a:off x="515" y="2210"/>
              <a:ext cx="1264" cy="303"/>
            </a:xfrm>
            <a:custGeom>
              <a:avLst/>
              <a:gdLst>
                <a:gd name="T0" fmla="*/ 5 w 1270"/>
                <a:gd name="T1" fmla="*/ 303 h 303"/>
                <a:gd name="T2" fmla="*/ 21 w 1270"/>
                <a:gd name="T3" fmla="*/ 177 h 303"/>
                <a:gd name="T4" fmla="*/ 167 w 1270"/>
                <a:gd name="T5" fmla="*/ 22 h 303"/>
                <a:gd name="T6" fmla="*/ 351 w 1270"/>
                <a:gd name="T7" fmla="*/ 11 h 303"/>
                <a:gd name="T8" fmla="*/ 912 w 1270"/>
                <a:gd name="T9" fmla="*/ 12 h 303"/>
                <a:gd name="T10" fmla="*/ 1045 w 1270"/>
                <a:gd name="T11" fmla="*/ 14 h 303"/>
                <a:gd name="T12" fmla="*/ 1230 w 1270"/>
                <a:gd name="T13" fmla="*/ 189 h 303"/>
                <a:gd name="T14" fmla="*/ 1236 w 1270"/>
                <a:gd name="T15" fmla="*/ 302 h 303"/>
                <a:gd name="T16" fmla="*/ 5 w 1270"/>
                <a:gd name="T17" fmla="*/ 303 h 3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70"/>
                <a:gd name="T28" fmla="*/ 0 h 303"/>
                <a:gd name="T29" fmla="*/ 1270 w 1270"/>
                <a:gd name="T30" fmla="*/ 303 h 30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70" h="303">
                  <a:moveTo>
                    <a:pt x="5" y="303"/>
                  </a:moveTo>
                  <a:cubicBezTo>
                    <a:pt x="5" y="303"/>
                    <a:pt x="0" y="253"/>
                    <a:pt x="21" y="177"/>
                  </a:cubicBezTo>
                  <a:cubicBezTo>
                    <a:pt x="48" y="130"/>
                    <a:pt x="69" y="44"/>
                    <a:pt x="172" y="22"/>
                  </a:cubicBezTo>
                  <a:cubicBezTo>
                    <a:pt x="275" y="0"/>
                    <a:pt x="235" y="13"/>
                    <a:pt x="361" y="11"/>
                  </a:cubicBezTo>
                  <a:cubicBezTo>
                    <a:pt x="487" y="9"/>
                    <a:pt x="813" y="12"/>
                    <a:pt x="932" y="12"/>
                  </a:cubicBezTo>
                  <a:cubicBezTo>
                    <a:pt x="1050" y="12"/>
                    <a:pt x="998" y="2"/>
                    <a:pt x="1070" y="14"/>
                  </a:cubicBezTo>
                  <a:cubicBezTo>
                    <a:pt x="1143" y="26"/>
                    <a:pt x="1215" y="84"/>
                    <a:pt x="1260" y="189"/>
                  </a:cubicBezTo>
                  <a:cubicBezTo>
                    <a:pt x="1270" y="262"/>
                    <a:pt x="1266" y="302"/>
                    <a:pt x="1266" y="302"/>
                  </a:cubicBezTo>
                  <a:lnTo>
                    <a:pt x="5" y="303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381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420" name="Rectangle 16"/>
            <p:cNvSpPr>
              <a:spLocks noChangeArrowheads="1"/>
            </p:cNvSpPr>
            <p:nvPr/>
          </p:nvSpPr>
          <p:spPr bwMode="gray">
            <a:xfrm>
              <a:off x="1053" y="2401"/>
              <a:ext cx="147" cy="3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>
                <a:solidFill>
                  <a:srgbClr val="1C1C1C"/>
                </a:solidFill>
              </a:endParaRPr>
            </a:p>
          </p:txBody>
        </p:sp>
        <p:sp>
          <p:nvSpPr>
            <p:cNvPr id="59421" name="Text Box 17"/>
            <p:cNvSpPr txBox="1">
              <a:spLocks noChangeArrowheads="1"/>
            </p:cNvSpPr>
            <p:nvPr/>
          </p:nvSpPr>
          <p:spPr bwMode="gray">
            <a:xfrm>
              <a:off x="515" y="2774"/>
              <a:ext cx="1267" cy="7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2400" b="1">
                  <a:solidFill>
                    <a:srgbClr val="1C1C1C"/>
                  </a:solidFill>
                </a:rPr>
                <a:t>РЕГУЛЯТИВНЫЕ</a:t>
              </a:r>
              <a:endParaRPr lang="en-US" sz="2400" b="1">
                <a:solidFill>
                  <a:srgbClr val="1C1C1C"/>
                </a:solidFill>
              </a:endParaRP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81000" y="4343400"/>
            <a:ext cx="3505200" cy="1524000"/>
            <a:chOff x="3947" y="2348"/>
            <a:chExt cx="1542" cy="1374"/>
          </a:xfrm>
        </p:grpSpPr>
        <p:sp>
          <p:nvSpPr>
            <p:cNvPr id="15" name="AutoShape 24"/>
            <p:cNvSpPr>
              <a:spLocks noChangeArrowheads="1"/>
            </p:cNvSpPr>
            <p:nvPr/>
          </p:nvSpPr>
          <p:spPr bwMode="gray">
            <a:xfrm rot="5400000">
              <a:off x="4031" y="2264"/>
              <a:ext cx="1374" cy="1542"/>
            </a:xfrm>
            <a:prstGeom prst="roundRect">
              <a:avLst>
                <a:gd name="adj" fmla="val 19894"/>
              </a:avLst>
            </a:prstGeom>
            <a:gradFill rotWithShape="1">
              <a:gsLst>
                <a:gs pos="0">
                  <a:srgbClr val="FFFFFF">
                    <a:gamma/>
                    <a:shade val="78824"/>
                    <a:invGamma/>
                    <a:alpha val="98000"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78824"/>
                    <a:invGamma/>
                    <a:alpha val="98000"/>
                  </a:srgbClr>
                </a:gs>
              </a:gsLst>
              <a:lin ang="540000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59413" name="Freeform 25"/>
            <p:cNvSpPr>
              <a:spLocks/>
            </p:cNvSpPr>
            <p:nvPr/>
          </p:nvSpPr>
          <p:spPr bwMode="gray">
            <a:xfrm>
              <a:off x="3954" y="2358"/>
              <a:ext cx="1535" cy="292"/>
            </a:xfrm>
            <a:custGeom>
              <a:avLst/>
              <a:gdLst>
                <a:gd name="T0" fmla="*/ 13 w 1260"/>
                <a:gd name="T1" fmla="*/ 292 h 292"/>
                <a:gd name="T2" fmla="*/ 515 w 1260"/>
                <a:gd name="T3" fmla="*/ 0 h 292"/>
                <a:gd name="T4" fmla="*/ 2843 w 1260"/>
                <a:gd name="T5" fmla="*/ 0 h 292"/>
                <a:gd name="T6" fmla="*/ 3365 w 1260"/>
                <a:gd name="T7" fmla="*/ 291 h 292"/>
                <a:gd name="T8" fmla="*/ 13 w 1260"/>
                <a:gd name="T9" fmla="*/ 292 h 2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0"/>
                <a:gd name="T16" fmla="*/ 0 h 292"/>
                <a:gd name="T17" fmla="*/ 1260 w 1260"/>
                <a:gd name="T18" fmla="*/ 292 h 2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0" h="292">
                  <a:moveTo>
                    <a:pt x="5" y="292"/>
                  </a:moveTo>
                  <a:cubicBezTo>
                    <a:pt x="0" y="270"/>
                    <a:pt x="16" y="49"/>
                    <a:pt x="192" y="0"/>
                  </a:cubicBezTo>
                  <a:lnTo>
                    <a:pt x="1060" y="0"/>
                  </a:lnTo>
                  <a:cubicBezTo>
                    <a:pt x="1241" y="48"/>
                    <a:pt x="1260" y="186"/>
                    <a:pt x="1254" y="291"/>
                  </a:cubicBezTo>
                  <a:lnTo>
                    <a:pt x="5" y="292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381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414" name="Rectangle 26"/>
            <p:cNvSpPr>
              <a:spLocks noChangeArrowheads="1"/>
            </p:cNvSpPr>
            <p:nvPr/>
          </p:nvSpPr>
          <p:spPr bwMode="gray">
            <a:xfrm>
              <a:off x="4536" y="2384"/>
              <a:ext cx="106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>
                <a:solidFill>
                  <a:srgbClr val="1C1C1C"/>
                </a:solidFill>
              </a:endParaRPr>
            </a:p>
          </p:txBody>
        </p:sp>
        <p:sp>
          <p:nvSpPr>
            <p:cNvPr id="59415" name="Text Box 27"/>
            <p:cNvSpPr txBox="1">
              <a:spLocks noChangeArrowheads="1"/>
            </p:cNvSpPr>
            <p:nvPr/>
          </p:nvSpPr>
          <p:spPr bwMode="gray">
            <a:xfrm>
              <a:off x="3947" y="2775"/>
              <a:ext cx="1267" cy="26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endParaRPr lang="en-US" sz="1300">
                <a:solidFill>
                  <a:srgbClr val="1C1C1C"/>
                </a:solidFill>
              </a:endParaRP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5486400" y="4267200"/>
            <a:ext cx="3352800" cy="1752600"/>
            <a:chOff x="1959" y="2346"/>
            <a:chExt cx="1562" cy="1217"/>
          </a:xfrm>
        </p:grpSpPr>
        <p:sp>
          <p:nvSpPr>
            <p:cNvPr id="20" name="AutoShape 19"/>
            <p:cNvSpPr>
              <a:spLocks noChangeArrowheads="1"/>
            </p:cNvSpPr>
            <p:nvPr/>
          </p:nvSpPr>
          <p:spPr bwMode="gray">
            <a:xfrm rot="5400000">
              <a:off x="2184" y="2227"/>
              <a:ext cx="1111" cy="1562"/>
            </a:xfrm>
            <a:prstGeom prst="roundRect">
              <a:avLst>
                <a:gd name="adj" fmla="val 19894"/>
              </a:avLst>
            </a:prstGeom>
            <a:gradFill rotWithShape="1">
              <a:gsLst>
                <a:gs pos="0">
                  <a:srgbClr val="FFFFFF">
                    <a:gamma/>
                    <a:shade val="78824"/>
                    <a:invGamma/>
                    <a:alpha val="98000"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78824"/>
                    <a:invGamma/>
                    <a:alpha val="98000"/>
                  </a:srgbClr>
                </a:gs>
              </a:gsLst>
              <a:lin ang="540000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407" name="Freeform 20"/>
            <p:cNvSpPr>
              <a:spLocks/>
            </p:cNvSpPr>
            <p:nvPr/>
          </p:nvSpPr>
          <p:spPr bwMode="gray">
            <a:xfrm>
              <a:off x="1959" y="2346"/>
              <a:ext cx="1555" cy="303"/>
            </a:xfrm>
            <a:custGeom>
              <a:avLst/>
              <a:gdLst>
                <a:gd name="T0" fmla="*/ 17 w 1261"/>
                <a:gd name="T1" fmla="*/ 297 h 303"/>
                <a:gd name="T2" fmla="*/ 51 w 1261"/>
                <a:gd name="T3" fmla="*/ 174 h 303"/>
                <a:gd name="T4" fmla="*/ 488 w 1261"/>
                <a:gd name="T5" fmla="*/ 30 h 303"/>
                <a:gd name="T6" fmla="*/ 1004 w 1261"/>
                <a:gd name="T7" fmla="*/ 13 h 303"/>
                <a:gd name="T8" fmla="*/ 2629 w 1261"/>
                <a:gd name="T9" fmla="*/ 10 h 303"/>
                <a:gd name="T10" fmla="*/ 3025 w 1261"/>
                <a:gd name="T11" fmla="*/ 12 h 303"/>
                <a:gd name="T12" fmla="*/ 3569 w 1261"/>
                <a:gd name="T13" fmla="*/ 190 h 303"/>
                <a:gd name="T14" fmla="*/ 3585 w 1261"/>
                <a:gd name="T15" fmla="*/ 303 h 303"/>
                <a:gd name="T16" fmla="*/ 17 w 1261"/>
                <a:gd name="T17" fmla="*/ 297 h 3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61"/>
                <a:gd name="T28" fmla="*/ 0 h 303"/>
                <a:gd name="T29" fmla="*/ 1261 w 1261"/>
                <a:gd name="T30" fmla="*/ 303 h 30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61" h="303">
                  <a:moveTo>
                    <a:pt x="6" y="297"/>
                  </a:moveTo>
                  <a:cubicBezTo>
                    <a:pt x="6" y="297"/>
                    <a:pt x="0" y="225"/>
                    <a:pt x="18" y="174"/>
                  </a:cubicBezTo>
                  <a:cubicBezTo>
                    <a:pt x="36" y="123"/>
                    <a:pt x="105" y="45"/>
                    <a:pt x="171" y="30"/>
                  </a:cubicBezTo>
                  <a:cubicBezTo>
                    <a:pt x="237" y="15"/>
                    <a:pt x="227" y="16"/>
                    <a:pt x="352" y="13"/>
                  </a:cubicBezTo>
                  <a:cubicBezTo>
                    <a:pt x="477" y="10"/>
                    <a:pt x="804" y="10"/>
                    <a:pt x="922" y="10"/>
                  </a:cubicBezTo>
                  <a:cubicBezTo>
                    <a:pt x="1039" y="10"/>
                    <a:pt x="988" y="0"/>
                    <a:pt x="1061" y="12"/>
                  </a:cubicBezTo>
                  <a:cubicBezTo>
                    <a:pt x="1133" y="24"/>
                    <a:pt x="1206" y="83"/>
                    <a:pt x="1251" y="190"/>
                  </a:cubicBezTo>
                  <a:cubicBezTo>
                    <a:pt x="1261" y="263"/>
                    <a:pt x="1257" y="303"/>
                    <a:pt x="1257" y="303"/>
                  </a:cubicBezTo>
                  <a:lnTo>
                    <a:pt x="6" y="297"/>
                  </a:ln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 w="381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408" name="Rectangle 21"/>
            <p:cNvSpPr>
              <a:spLocks noChangeArrowheads="1"/>
            </p:cNvSpPr>
            <p:nvPr/>
          </p:nvSpPr>
          <p:spPr bwMode="gray">
            <a:xfrm>
              <a:off x="2803" y="2402"/>
              <a:ext cx="103" cy="3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>
                <a:solidFill>
                  <a:srgbClr val="1C1C1C"/>
                </a:solidFill>
              </a:endParaRPr>
            </a:p>
          </p:txBody>
        </p:sp>
        <p:sp>
          <p:nvSpPr>
            <p:cNvPr id="59409" name="Text Box 22"/>
            <p:cNvSpPr txBox="1">
              <a:spLocks noChangeArrowheads="1"/>
            </p:cNvSpPr>
            <p:nvPr/>
          </p:nvSpPr>
          <p:spPr bwMode="gray">
            <a:xfrm>
              <a:off x="1959" y="2775"/>
              <a:ext cx="1551" cy="3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2400" b="1">
                  <a:solidFill>
                    <a:srgbClr val="1C1C1C"/>
                  </a:solidFill>
                </a:rPr>
                <a:t>ПОЗНАВАТЕЛЬНЫЕ</a:t>
              </a:r>
              <a:endParaRPr lang="en-US" sz="2400" b="1">
                <a:solidFill>
                  <a:srgbClr val="1C1C1C"/>
                </a:solidFill>
              </a:endParaRPr>
            </a:p>
          </p:txBody>
        </p:sp>
      </p:grpSp>
      <p:sp>
        <p:nvSpPr>
          <p:cNvPr id="24" name="AutoShape 36"/>
          <p:cNvSpPr>
            <a:spLocks noChangeArrowheads="1"/>
          </p:cNvSpPr>
          <p:nvPr/>
        </p:nvSpPr>
        <p:spPr bwMode="gray">
          <a:xfrm rot="17992537" flipV="1">
            <a:off x="2182019" y="1615281"/>
            <a:ext cx="1885950" cy="1379538"/>
          </a:xfrm>
          <a:prstGeom prst="triangle">
            <a:avLst>
              <a:gd name="adj" fmla="val 35597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5" name="AutoShape 35"/>
          <p:cNvSpPr>
            <a:spLocks noChangeArrowheads="1"/>
          </p:cNvSpPr>
          <p:nvPr/>
        </p:nvSpPr>
        <p:spPr bwMode="gray">
          <a:xfrm rot="6277775" flipV="1">
            <a:off x="4377532" y="4115594"/>
            <a:ext cx="2055812" cy="1028700"/>
          </a:xfrm>
          <a:prstGeom prst="triangle">
            <a:avLst>
              <a:gd name="adj" fmla="val 20319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6" name="AutoShape 34"/>
          <p:cNvSpPr>
            <a:spLocks noChangeArrowheads="1"/>
          </p:cNvSpPr>
          <p:nvPr/>
        </p:nvSpPr>
        <p:spPr bwMode="gray">
          <a:xfrm rot="3835230" flipV="1">
            <a:off x="4456113" y="1438275"/>
            <a:ext cx="1993900" cy="1323975"/>
          </a:xfrm>
          <a:prstGeom prst="triangle">
            <a:avLst>
              <a:gd name="adj" fmla="val 68119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7" name="AutoShape 38"/>
          <p:cNvSpPr>
            <a:spLocks noChangeArrowheads="1"/>
          </p:cNvSpPr>
          <p:nvPr/>
        </p:nvSpPr>
        <p:spPr bwMode="gray">
          <a:xfrm rot="13740030" flipV="1">
            <a:off x="2159794" y="3752057"/>
            <a:ext cx="1493837" cy="9525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9402" name="Прямоугольник 1"/>
          <p:cNvSpPr>
            <a:spLocks noChangeArrowheads="1"/>
          </p:cNvSpPr>
          <p:nvPr/>
        </p:nvSpPr>
        <p:spPr bwMode="auto">
          <a:xfrm>
            <a:off x="1600200" y="2514600"/>
            <a:ext cx="5943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00000"/>
                </a:solidFill>
              </a:rPr>
              <a:t>Универсальные учебные действия, формируемые на уроке в начальной школе</a:t>
            </a:r>
          </a:p>
        </p:txBody>
      </p:sp>
      <p:sp>
        <p:nvSpPr>
          <p:cNvPr id="59403" name="Rectangle 1"/>
          <p:cNvSpPr>
            <a:spLocks noChangeArrowheads="1"/>
          </p:cNvSpPr>
          <p:nvPr/>
        </p:nvSpPr>
        <p:spPr bwMode="auto">
          <a:xfrm>
            <a:off x="228600" y="5029200"/>
            <a:ext cx="3657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cs typeface="Times New Roman" pitchFamily="18" charset="0"/>
              </a:rPr>
              <a:t>КОММУНИКАТИВНЫЕ</a:t>
            </a:r>
            <a:endParaRPr lang="ru-RU" sz="32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Личностное, профессиональное, жизненное самоопределение.</a:t>
            </a:r>
          </a:p>
          <a:p>
            <a:r>
              <a:rPr lang="ru-RU" dirty="0" err="1" smtClean="0"/>
              <a:t>Смыслообразование</a:t>
            </a:r>
            <a:r>
              <a:rPr lang="ru-RU" dirty="0" smtClean="0"/>
              <a:t> – связь между целью учебной деятельности и ее мотивом, между результатом учения и тем, что побуждает деятельность.</a:t>
            </a:r>
          </a:p>
          <a:p>
            <a:r>
              <a:rPr lang="ru-RU" dirty="0" smtClean="0"/>
              <a:t>Нравственно-эстетическая ориентация – личностный моральный выбор, оценивание усеваемого содержания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ЛИЧНОСТНЫЕ ДЕЙСТВИЯ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 err="1" smtClean="0"/>
              <a:t>Целеполагание</a:t>
            </a:r>
            <a:endParaRPr lang="ru-RU" sz="4400" b="1" dirty="0" smtClean="0"/>
          </a:p>
          <a:p>
            <a:r>
              <a:rPr lang="ru-RU" sz="4400" b="1" dirty="0" smtClean="0"/>
              <a:t>Планирование</a:t>
            </a:r>
          </a:p>
          <a:p>
            <a:r>
              <a:rPr lang="ru-RU" sz="4400" b="1" dirty="0" smtClean="0"/>
              <a:t>Прогнозирование</a:t>
            </a:r>
          </a:p>
          <a:p>
            <a:r>
              <a:rPr lang="ru-RU" sz="4400" b="1" dirty="0" smtClean="0"/>
              <a:t>Контроль коррекция</a:t>
            </a:r>
          </a:p>
          <a:p>
            <a:r>
              <a:rPr lang="ru-RU" sz="4400" b="1" dirty="0" smtClean="0"/>
              <a:t>Оценка</a:t>
            </a:r>
          </a:p>
          <a:p>
            <a:r>
              <a:rPr lang="ru-RU" sz="4400" b="1" dirty="0" err="1" smtClean="0"/>
              <a:t>саморегуляция</a:t>
            </a:r>
            <a:endParaRPr lang="ru-RU" sz="4400" b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РЕГУЛЯТИВНЫЕ ДЕЙСТВИЯ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/>
              <a:t>ОБЩЕУЧЕБНЫЕ</a:t>
            </a:r>
          </a:p>
          <a:p>
            <a:pPr>
              <a:buNone/>
            </a:pPr>
            <a:endParaRPr lang="ru-RU" sz="4000" b="1" dirty="0" smtClean="0"/>
          </a:p>
          <a:p>
            <a:r>
              <a:rPr lang="ru-RU" sz="4000" b="1" dirty="0" smtClean="0"/>
              <a:t>ЛОГИЧЕСКИЕ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ПОСТАНОВКА И РЕШЕНИЕ ПРОБЛЕМЫ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ПОЗНАВАТЕЛЬНЫЕ УНИВЕРСАЛЬНЫЕ ДЕЙСТВИЯ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Самостоятельное выделение и формулирование познавательной цели</a:t>
            </a:r>
          </a:p>
          <a:p>
            <a:r>
              <a:rPr lang="ru-RU" dirty="0" smtClean="0"/>
              <a:t>Поиск и выделение нужной информации, применение методов информационного поиска</a:t>
            </a:r>
          </a:p>
          <a:p>
            <a:r>
              <a:rPr lang="ru-RU" dirty="0" smtClean="0"/>
              <a:t>Осознанное и произвольное построение речевого высказывания</a:t>
            </a:r>
          </a:p>
          <a:p>
            <a:r>
              <a:rPr lang="ru-RU" dirty="0" smtClean="0"/>
              <a:t>Выбор эффективных способов решения задач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Общеучебные</a:t>
            </a:r>
            <a:r>
              <a:rPr lang="ru-RU" dirty="0" smtClean="0"/>
              <a:t>  УД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126</TotalTime>
  <Words>1356</Words>
  <Application>Microsoft Office PowerPoint</Application>
  <PresentationFormat>Экран (4:3)</PresentationFormat>
  <Paragraphs>183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Открытая</vt:lpstr>
      <vt:lpstr>Слайд 1</vt:lpstr>
      <vt:lpstr>Слайд 2</vt:lpstr>
      <vt:lpstr>Основные результаты НОО</vt:lpstr>
      <vt:lpstr>-Подготовка учащихся к реальной жизни -Готовность занять активную позицию -Успешно решать жизненные задачи -Умение сотрудничать и работать в группе -Быть готовым к быстрому переучиванию в ответ на обновление знаний и требования рынка труда </vt:lpstr>
      <vt:lpstr>Слайд 5</vt:lpstr>
      <vt:lpstr>ЛИЧНОСТНЫЕ ДЕЙСТВИЯ</vt:lpstr>
      <vt:lpstr>РЕГУЛЯТИВНЫЕ ДЕЙСТВИЯ</vt:lpstr>
      <vt:lpstr>ПОЗНАВАТЕЛЬНЫЕ УНИВЕРСАЛЬНЫЕ ДЕЙСТВИЯ</vt:lpstr>
      <vt:lpstr>Общеучебные  УД</vt:lpstr>
      <vt:lpstr>Слайд 10</vt:lpstr>
      <vt:lpstr>Знаково-символические действия</vt:lpstr>
      <vt:lpstr>ЛОГИЧЕСКИЕ  УД</vt:lpstr>
      <vt:lpstr>КОММУНИКАТИВНЫЕ ДЕЙСТВИЯ</vt:lpstr>
      <vt:lpstr>Слайд 14</vt:lpstr>
      <vt:lpstr>Слайд 15</vt:lpstr>
      <vt:lpstr>Слайд 16</vt:lpstr>
      <vt:lpstr>Слайд 17</vt:lpstr>
      <vt:lpstr>Прочитай текст и отметь зна­ком «+» то, о чем говорится в нем (в явном ви­де), знаком «++» — то, о чем говорится в неяв­ном виде.</vt:lpstr>
      <vt:lpstr>Слайд 19</vt:lpstr>
      <vt:lpstr>Слайд 20</vt:lpstr>
      <vt:lpstr>В киоске продавались газеты и журналы. Чтобы вести учет, продавец каждый день заносил в таблицу количество проданных газет и журналов. По заданной таблице продавец начал строить диаграмму. Помоги ему достроить диаграмму. Не забудь подписать ее элементы. </vt:lpstr>
      <vt:lpstr>Слайд 22</vt:lpstr>
      <vt:lpstr>Слайд 23</vt:lpstr>
      <vt:lpstr>Текст, данный Полине. </vt:lpstr>
      <vt:lpstr>Работа Полины: 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МОУ СОШ № 9</dc:creator>
  <cp:lastModifiedBy>МОУ СОШ № 9</cp:lastModifiedBy>
  <cp:revision>11</cp:revision>
  <dcterms:created xsi:type="dcterms:W3CDTF">2013-03-28T06:50:32Z</dcterms:created>
  <dcterms:modified xsi:type="dcterms:W3CDTF">2013-10-27T16:49:09Z</dcterms:modified>
</cp:coreProperties>
</file>