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get_tvgrid_photo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3429000"/>
            <a:ext cx="3983059" cy="3224230"/>
          </a:xfrm>
        </p:spPr>
      </p:pic>
      <p:sp>
        <p:nvSpPr>
          <p:cNvPr id="7" name="Овальная выноска 6"/>
          <p:cNvSpPr/>
          <p:nvPr/>
        </p:nvSpPr>
        <p:spPr>
          <a:xfrm>
            <a:off x="5000628" y="785794"/>
            <a:ext cx="3786214" cy="321471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714488"/>
            <a:ext cx="40199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Встаньте ровно и красиво</a:t>
            </a: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Прозвенел уже звонок.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Сядьте тихо и неслышно,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И скорей начнем урок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Лист 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1. Море</a:t>
            </a:r>
          </a:p>
          <a:p>
            <a:r>
              <a:rPr lang="ru-RU" sz="4400" dirty="0" smtClean="0"/>
              <a:t>2. Морской</a:t>
            </a:r>
          </a:p>
          <a:p>
            <a:r>
              <a:rPr lang="ru-RU" sz="4400" dirty="0" smtClean="0"/>
              <a:t>3. Мореплаватель</a:t>
            </a:r>
          </a:p>
          <a:p>
            <a:r>
              <a:rPr lang="ru-RU" sz="4400" dirty="0" smtClean="0"/>
              <a:t>4. Мореход</a:t>
            </a:r>
          </a:p>
          <a:p>
            <a:r>
              <a:rPr lang="ru-RU" sz="4400" dirty="0" smtClean="0"/>
              <a:t>5. Моряк</a:t>
            </a:r>
          </a:p>
          <a:p>
            <a:r>
              <a:rPr lang="ru-RU" sz="4400" dirty="0" smtClean="0"/>
              <a:t>6. Заморский</a:t>
            </a:r>
          </a:p>
          <a:p>
            <a:r>
              <a:rPr lang="ru-RU" sz="4400" dirty="0" smtClean="0"/>
              <a:t>7. Приморский</a:t>
            </a:r>
            <a:endParaRPr lang="ru-RU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Оцени себя: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" name="Содержимое 12" descr="441177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285860"/>
            <a:ext cx="3810000" cy="3810000"/>
          </a:xfrm>
        </p:spPr>
      </p:pic>
      <p:sp>
        <p:nvSpPr>
          <p:cNvPr id="4" name="Прямоугольник 3"/>
          <p:cNvSpPr/>
          <p:nvPr/>
        </p:nvSpPr>
        <p:spPr>
          <a:xfrm>
            <a:off x="3786182" y="4357694"/>
            <a:ext cx="7873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5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3214686"/>
            <a:ext cx="8338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4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1785918" y="2357430"/>
            <a:ext cx="1714512" cy="3571900"/>
            <a:chOff x="5572132" y="2214554"/>
            <a:chExt cx="1714512" cy="35719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572132" y="2214554"/>
              <a:ext cx="1714512" cy="35719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5929322" y="4714884"/>
              <a:ext cx="1071570" cy="85725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929322" y="3571876"/>
              <a:ext cx="1071570" cy="85725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929322" y="2500306"/>
              <a:ext cx="1071570" cy="8572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786182" y="2143116"/>
            <a:ext cx="7857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3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Орфографическая минутка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/>
              <a:t>Ст…</a:t>
            </a:r>
            <a:r>
              <a:rPr lang="ru-RU" sz="6600" dirty="0" err="1" smtClean="0"/>
              <a:t>лы</a:t>
            </a:r>
            <a:r>
              <a:rPr lang="ru-RU" sz="6600" dirty="0" smtClean="0"/>
              <a:t>, тр…</a:t>
            </a:r>
            <a:r>
              <a:rPr lang="ru-RU" sz="6600" dirty="0" err="1" smtClean="0"/>
              <a:t>ва</a:t>
            </a:r>
            <a:r>
              <a:rPr lang="ru-RU" sz="6600" dirty="0" smtClean="0"/>
              <a:t>, </a:t>
            </a:r>
            <a:r>
              <a:rPr lang="ru-RU" sz="6600" dirty="0" err="1" smtClean="0"/>
              <a:t>з</a:t>
            </a:r>
            <a:r>
              <a:rPr lang="ru-RU" sz="6600" dirty="0" smtClean="0"/>
              <a:t>…</a:t>
            </a:r>
            <a:r>
              <a:rPr lang="ru-RU" sz="6600" dirty="0" err="1" smtClean="0"/>
              <a:t>мля</a:t>
            </a:r>
            <a:r>
              <a:rPr lang="ru-RU" sz="6600" dirty="0" smtClean="0"/>
              <a:t>, </a:t>
            </a:r>
            <a:r>
              <a:rPr lang="ru-RU" sz="6600" dirty="0" err="1" smtClean="0"/>
              <a:t>сн</a:t>
            </a:r>
            <a:r>
              <a:rPr lang="ru-RU" sz="6600" dirty="0" smtClean="0"/>
              <a:t>…</a:t>
            </a:r>
            <a:r>
              <a:rPr lang="ru-RU" sz="6600" dirty="0" err="1" smtClean="0"/>
              <a:t>говая</a:t>
            </a:r>
            <a:r>
              <a:rPr lang="ru-RU" sz="6600" dirty="0" smtClean="0"/>
              <a:t>, др…</a:t>
            </a:r>
            <a:r>
              <a:rPr lang="ru-RU" sz="6600" dirty="0" err="1" smtClean="0"/>
              <a:t>ва</a:t>
            </a:r>
            <a:r>
              <a:rPr lang="ru-RU" sz="6600" dirty="0" smtClean="0"/>
              <a:t>, с…</a:t>
            </a:r>
            <a:r>
              <a:rPr lang="ru-RU" sz="6600" dirty="0" err="1" smtClean="0"/>
              <a:t>леная</a:t>
            </a:r>
            <a:r>
              <a:rPr lang="ru-RU" sz="6600" dirty="0" smtClean="0"/>
              <a:t>, д…жди</a:t>
            </a:r>
            <a:endParaRPr lang="ru-RU" sz="6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1428736"/>
            <a:ext cx="65274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endParaRPr lang="ru-RU" sz="6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2066" y="3429000"/>
            <a:ext cx="6527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488" y="3429000"/>
            <a:ext cx="6527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4500570"/>
            <a:ext cx="65274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2428868"/>
            <a:ext cx="61908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0694" y="2428868"/>
            <a:ext cx="61908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е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1428736"/>
            <a:ext cx="62068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endParaRPr lang="ru-RU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9"/>
          <p:cNvGrpSpPr/>
          <p:nvPr/>
        </p:nvGrpSpPr>
        <p:grpSpPr>
          <a:xfrm>
            <a:off x="6143636" y="3143248"/>
            <a:ext cx="2643206" cy="2571768"/>
            <a:chOff x="6072198" y="1714488"/>
            <a:chExt cx="2643206" cy="2571768"/>
          </a:xfrm>
        </p:grpSpPr>
        <p:sp>
          <p:nvSpPr>
            <p:cNvPr id="11" name="Овал 10"/>
            <p:cNvSpPr/>
            <p:nvPr/>
          </p:nvSpPr>
          <p:spPr>
            <a:xfrm>
              <a:off x="6072198" y="1714488"/>
              <a:ext cx="2643206" cy="2571768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F0"/>
                </a:solidFill>
              </a:endParaRPr>
            </a:p>
          </p:txBody>
        </p:sp>
        <p:grpSp>
          <p:nvGrpSpPr>
            <p:cNvPr id="5" name="Группа 12"/>
            <p:cNvGrpSpPr/>
            <p:nvPr/>
          </p:nvGrpSpPr>
          <p:grpSpPr>
            <a:xfrm>
              <a:off x="6286512" y="2143116"/>
              <a:ext cx="2143140" cy="1857388"/>
              <a:chOff x="6286512" y="2143116"/>
              <a:chExt cx="2143140" cy="1857388"/>
            </a:xfrm>
          </p:grpSpPr>
          <p:sp>
            <p:nvSpPr>
              <p:cNvPr id="13" name="5-конечная звезда 12"/>
              <p:cNvSpPr/>
              <p:nvPr/>
            </p:nvSpPr>
            <p:spPr>
              <a:xfrm>
                <a:off x="6929454" y="3000372"/>
                <a:ext cx="928694" cy="1000132"/>
              </a:xfrm>
              <a:prstGeom prst="star5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" name="5-конечная звезда 13"/>
              <p:cNvSpPr/>
              <p:nvPr/>
            </p:nvSpPr>
            <p:spPr>
              <a:xfrm>
                <a:off x="6286512" y="2143116"/>
                <a:ext cx="928694" cy="1000132"/>
              </a:xfrm>
              <a:prstGeom prst="star5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5" name="5-конечная звезда 14"/>
              <p:cNvSpPr/>
              <p:nvPr/>
            </p:nvSpPr>
            <p:spPr>
              <a:xfrm>
                <a:off x="7500958" y="2143116"/>
                <a:ext cx="928694" cy="1000132"/>
              </a:xfrm>
              <a:prstGeom prst="star5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6" name="Прямоугольник 15"/>
          <p:cNvSpPr/>
          <p:nvPr/>
        </p:nvSpPr>
        <p:spPr>
          <a:xfrm>
            <a:off x="928662" y="0"/>
            <a:ext cx="5786478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Цель: найти однокоренные слова, выделить корень</a:t>
            </a:r>
            <a:endParaRPr lang="ru-RU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Кто рыбачит на реке</a:t>
            </a:r>
          </a:p>
          <a:p>
            <a:pPr>
              <a:buNone/>
            </a:pPr>
            <a:r>
              <a:rPr lang="ru-RU" dirty="0" smtClean="0"/>
              <a:t>С тонкой удочкой в руке?</a:t>
            </a:r>
          </a:p>
          <a:p>
            <a:pPr>
              <a:buNone/>
            </a:pPr>
            <a:r>
              <a:rPr lang="ru-RU" dirty="0" smtClean="0"/>
              <a:t>                                   (</a:t>
            </a:r>
            <a:r>
              <a:rPr lang="ru-RU" dirty="0" smtClean="0">
                <a:solidFill>
                  <a:srgbClr val="FF0000"/>
                </a:solidFill>
              </a:rPr>
              <a:t>рыбак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00364" y="285728"/>
            <a:ext cx="410702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Рефлексия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1\Desktop\30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214686"/>
            <a:ext cx="4572000" cy="364331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3214686"/>
            <a:ext cx="364333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Подберите однокоренные слова?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Выделите корень.</a:t>
            </a:r>
            <a:endParaRPr lang="ru-RU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00496" y="1857364"/>
            <a:ext cx="4877233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Стр. 78, упр. 139</a:t>
            </a:r>
          </a:p>
        </p:txBody>
      </p:sp>
      <p:pic>
        <p:nvPicPr>
          <p:cNvPr id="5" name="Содержимое 4" descr="cas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000108"/>
            <a:ext cx="4554716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Оцени себя: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3" name="Содержимое 12" descr="441177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285860"/>
            <a:ext cx="3810000" cy="3810000"/>
          </a:xfrm>
        </p:spPr>
      </p:pic>
      <p:sp>
        <p:nvSpPr>
          <p:cNvPr id="4" name="Прямоугольник 3"/>
          <p:cNvSpPr/>
          <p:nvPr/>
        </p:nvSpPr>
        <p:spPr>
          <a:xfrm>
            <a:off x="3786182" y="4357694"/>
            <a:ext cx="7873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5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86182" y="3214686"/>
            <a:ext cx="8338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4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grpSp>
        <p:nvGrpSpPr>
          <p:cNvPr id="3" name="Группа 10"/>
          <p:cNvGrpSpPr/>
          <p:nvPr/>
        </p:nvGrpSpPr>
        <p:grpSpPr>
          <a:xfrm>
            <a:off x="1785918" y="2357430"/>
            <a:ext cx="1714512" cy="3571900"/>
            <a:chOff x="5572132" y="2214554"/>
            <a:chExt cx="1714512" cy="357190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5572132" y="2214554"/>
              <a:ext cx="1714512" cy="3571900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5929322" y="4714884"/>
              <a:ext cx="1071570" cy="85725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5929322" y="3571876"/>
              <a:ext cx="1071570" cy="85725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5929322" y="2500306"/>
              <a:ext cx="1071570" cy="85725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00B050"/>
                </a:solidFill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786182" y="2143116"/>
            <a:ext cx="78579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/>
                <a:solidFill>
                  <a:schemeClr val="accent3"/>
                </a:solidFill>
                <a:effectLst/>
              </a:rPr>
              <a:t>3</a:t>
            </a:r>
            <a:endParaRPr lang="ru-RU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3" name="Группа 32"/>
          <p:cNvGrpSpPr/>
          <p:nvPr/>
        </p:nvGrpSpPr>
        <p:grpSpPr>
          <a:xfrm>
            <a:off x="841147" y="2428868"/>
            <a:ext cx="8302853" cy="1301929"/>
            <a:chOff x="500034" y="2428868"/>
            <a:chExt cx="8302853" cy="1301929"/>
          </a:xfrm>
        </p:grpSpPr>
        <p:sp>
          <p:nvSpPr>
            <p:cNvPr id="25" name="Овал 24"/>
            <p:cNvSpPr/>
            <p:nvPr/>
          </p:nvSpPr>
          <p:spPr>
            <a:xfrm>
              <a:off x="3500430" y="2428868"/>
              <a:ext cx="1301929" cy="1301929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fillRef>
            <a:effect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4370663" y="3244334"/>
              <a:ext cx="184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endPara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1500166" y="2428868"/>
              <a:ext cx="1301929" cy="1301929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fillRef>
            <a:effect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2" name="Овал 21"/>
            <p:cNvSpPr/>
            <p:nvPr/>
          </p:nvSpPr>
          <p:spPr>
            <a:xfrm>
              <a:off x="500034" y="2428868"/>
              <a:ext cx="1301929" cy="1301929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fillRef>
            <a:effect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4" name="Овал 23"/>
            <p:cNvSpPr/>
            <p:nvPr/>
          </p:nvSpPr>
          <p:spPr>
            <a:xfrm>
              <a:off x="2500298" y="2428868"/>
              <a:ext cx="1301929" cy="1301929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fillRef>
            <a:effect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Овал 25"/>
            <p:cNvSpPr/>
            <p:nvPr/>
          </p:nvSpPr>
          <p:spPr>
            <a:xfrm>
              <a:off x="4500562" y="2428868"/>
              <a:ext cx="1301929" cy="1301929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fillRef>
            <a:effect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Овал 26"/>
            <p:cNvSpPr/>
            <p:nvPr/>
          </p:nvSpPr>
          <p:spPr>
            <a:xfrm>
              <a:off x="5500694" y="2428868"/>
              <a:ext cx="1301929" cy="1301929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fillRef>
            <a:effect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8" name="Овал 27"/>
            <p:cNvSpPr/>
            <p:nvPr/>
          </p:nvSpPr>
          <p:spPr>
            <a:xfrm>
              <a:off x="6500826" y="2428868"/>
              <a:ext cx="1301929" cy="1301929"/>
            </a:xfrm>
            <a:prstGeom prst="ellips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fillRef>
            <a:effectRef idx="1">
              <a:schemeClr val="accent2">
                <a:alpha val="50000"/>
                <a:hueOff val="-838123"/>
                <a:satOff val="-9658"/>
                <a:lumOff val="2159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785786" y="2571744"/>
              <a:ext cx="766557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м</a:t>
              </a:r>
              <a:endParaRPr lang="ru-RU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1857356" y="2571744"/>
              <a:ext cx="660758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/>
                  <a:solidFill>
                    <a:schemeClr val="accent3"/>
                  </a:solidFill>
                  <a:effectLst/>
                </a:rPr>
                <a:t>о</a:t>
              </a:r>
              <a:endParaRPr lang="ru-RU" sz="5400" b="1" cap="none" spc="0" dirty="0">
                <a:ln/>
                <a:solidFill>
                  <a:schemeClr val="accent3"/>
                </a:solidFill>
                <a:effectLst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786050" y="2571744"/>
              <a:ext cx="675185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glow" dir="t">
                  <a:rot lat="0" lon="0" rev="3600000"/>
                </a:lightRig>
              </a:scene3d>
              <a:sp3d prstMaterial="softEdge">
                <a:bevelT w="29210" h="16510"/>
                <a:contourClr>
                  <a:schemeClr val="accent4">
                    <a:alpha val="95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smtClean="0">
                  <a:ln>
                    <a:prstDash val="solid"/>
                  </a:ln>
                  <a:gradFill rotWithShape="1">
                    <a:gsLst>
                      <a:gs pos="0">
                        <a:schemeClr val="accent4">
                          <a:tint val="70000"/>
                          <a:satMod val="200000"/>
                        </a:schemeClr>
                      </a:gs>
                      <a:gs pos="40000">
                        <a:schemeClr val="accent4">
                          <a:tint val="90000"/>
                          <a:satMod val="130000"/>
                        </a:schemeClr>
                      </a:gs>
                      <a:gs pos="50000">
                        <a:schemeClr val="accent4">
                          <a:tint val="90000"/>
                          <a:satMod val="130000"/>
                        </a:schemeClr>
                      </a:gs>
                      <a:gs pos="68000">
                        <a:schemeClr val="accent4">
                          <a:tint val="90000"/>
                          <a:satMod val="130000"/>
                        </a:schemeClr>
                      </a:gs>
                      <a:gs pos="100000">
                        <a:schemeClr val="accent4">
                          <a:tint val="70000"/>
                          <a:satMod val="200000"/>
                        </a:schemeClr>
                      </a:gs>
                    </a:gsLst>
                    <a:lin ang="5400000"/>
                  </a:gradFill>
                  <a:effectLst>
                    <a:outerShdw blurRad="88000" dist="50800" dir="5040000" algn="tl">
                      <a:schemeClr val="accent4">
                        <a:tint val="80000"/>
                        <a:satMod val="250000"/>
                        <a:alpha val="45000"/>
                      </a:schemeClr>
                    </a:outerShdw>
                  </a:effectLst>
                </a:rPr>
                <a:t>л</a:t>
              </a:r>
              <a:endParaRPr lang="ru-RU" sz="5400" b="1" cap="none" spc="0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3786182" y="2643182"/>
              <a:ext cx="77296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sz="5400" b="1" cap="all" spc="0" dirty="0" smtClean="0">
                  <a:ln/>
                  <a:solidFill>
                    <a:schemeClr val="accent1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00" stA="55000" endPos="48000" dist="500" dir="5400000" sy="-100000" algn="bl" rotWithShape="0"/>
                  </a:effectLst>
                </a:rPr>
                <a:t>о</a:t>
              </a:r>
              <a:endParaRPr lang="ru-RU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857884" y="2571744"/>
              <a:ext cx="689612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1" cap="none" spc="0" dirty="0" err="1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ц</a:t>
              </a:r>
              <a:endParaRPr lang="ru-RU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6786578" y="2643182"/>
              <a:ext cx="83388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ru-RU" sz="5400" b="1" cap="none" spc="0" dirty="0" err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ы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4786314" y="2643182"/>
              <a:ext cx="76655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cap="all" spc="0" dirty="0" err="1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д</a:t>
              </a:r>
              <a:endParaRPr lang="ru-RU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grpSp>
          <p:nvGrpSpPr>
            <p:cNvPr id="4" name="Группа 36"/>
            <p:cNvGrpSpPr/>
            <p:nvPr/>
          </p:nvGrpSpPr>
          <p:grpSpPr>
            <a:xfrm>
              <a:off x="7500958" y="2428868"/>
              <a:ext cx="1301929" cy="1301929"/>
              <a:chOff x="3127226" y="1785954"/>
              <a:chExt cx="1301929" cy="1301929"/>
            </a:xfrm>
            <a:scene3d>
              <a:camera prst="orthographicFront"/>
              <a:lightRig rig="flat" dir="t"/>
            </a:scene3d>
          </p:grpSpPr>
          <p:sp>
            <p:nvSpPr>
              <p:cNvPr id="38" name="Овал 37"/>
              <p:cNvSpPr/>
              <p:nvPr/>
            </p:nvSpPr>
            <p:spPr>
              <a:xfrm>
                <a:off x="3127226" y="1785954"/>
                <a:ext cx="1301929" cy="1301929"/>
              </a:xfrm>
              <a:prstGeom prst="ellipse">
                <a:avLst/>
              </a:prstGeom>
              <a:solidFill>
                <a:srgbClr val="00B0F0">
                  <a:alpha val="50000"/>
                </a:srgbClr>
              </a:solidFill>
              <a:sp3d prstMaterial="plastic">
                <a:bevelT w="120900" h="88900"/>
                <a:bevelB w="88900" h="31750" prst="angle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alpha val="50000"/>
                  <a:hueOff val="-838123"/>
                  <a:satOff val="-9658"/>
                  <a:lumOff val="2159"/>
                  <a:alphaOff val="0"/>
                </a:schemeClr>
              </a:fillRef>
              <a:effectRef idx="1">
                <a:schemeClr val="accent2">
                  <a:alpha val="50000"/>
                  <a:hueOff val="-838123"/>
                  <a:satOff val="-9658"/>
                  <a:lumOff val="2159"/>
                  <a:alphaOff val="0"/>
                </a:schemeClr>
              </a:effectRef>
              <a:fontRef idx="minor">
                <a:schemeClr val="tx1"/>
              </a:fontRef>
            </p:style>
          </p:sp>
          <p:sp>
            <p:nvSpPr>
              <p:cNvPr id="39" name="Овал 4"/>
              <p:cNvSpPr/>
              <p:nvPr/>
            </p:nvSpPr>
            <p:spPr>
              <a:xfrm>
                <a:off x="3317889" y="1976617"/>
                <a:ext cx="920603" cy="92060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spcFirstLastPara="0" vert="horz" wrap="square" lIns="71650" tIns="69850" rIns="71650" bIns="69850" numCol="1" spcCol="1270" anchor="ctr" anchorCtr="0">
                <a:noAutofit/>
              </a:bodyPr>
              <a:lstStyle/>
              <a:p>
                <a:pPr lvl="0" algn="ctr" defTabSz="2444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5500" b="1" kern="1200" dirty="0" smtClean="0">
                    <a:solidFill>
                      <a:schemeClr val="accent4">
                        <a:lumMod val="20000"/>
                        <a:lumOff val="8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j-lt"/>
                  </a:rPr>
                  <a:t>!</a:t>
                </a:r>
                <a:endParaRPr lang="ru-RU" sz="5500" b="1" kern="1200" dirty="0">
                  <a:solidFill>
                    <a:schemeClr val="accent4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endParaRPr>
              </a:p>
            </p:txBody>
          </p:sp>
        </p:grpSp>
      </p:grpSp>
      <p:pic>
        <p:nvPicPr>
          <p:cNvPr id="40" name="Picture 12" descr="D:\Общие документы\КАРТИНКИ\АНИМИРОВАННЫЕ КАРТИНКИ\1 (42)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786322"/>
            <a:ext cx="3167078" cy="1108477"/>
          </a:xfrm>
          <a:prstGeom prst="rect">
            <a:avLst/>
          </a:prstGeom>
          <a:noFill/>
        </p:spPr>
      </p:pic>
      <p:sp>
        <p:nvSpPr>
          <p:cNvPr id="23" name="Содержимое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ucheniki_w450_h4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928934"/>
            <a:ext cx="4286250" cy="3786190"/>
          </a:xfrm>
        </p:spPr>
      </p:pic>
      <p:sp>
        <p:nvSpPr>
          <p:cNvPr id="5" name="Прямоугольник 4"/>
          <p:cNvSpPr/>
          <p:nvPr/>
        </p:nvSpPr>
        <p:spPr>
          <a:xfrm>
            <a:off x="1071538" y="71414"/>
            <a:ext cx="7867538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chemeClr val="accent3"/>
                </a:solidFill>
                <a:effectLst/>
              </a:rPr>
              <a:t>Будем мы писать, трудиться,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</a:rPr>
              <a:t>Ведь заданья нелегки.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</a:rPr>
              <a:t>Нам, друзья, нельзя лениться,</a:t>
            </a:r>
          </a:p>
          <a:p>
            <a:pPr algn="ctr"/>
            <a:r>
              <a:rPr lang="ru-RU" sz="4400" b="1" dirty="0" smtClean="0">
                <a:ln/>
                <a:solidFill>
                  <a:schemeClr val="accent3"/>
                </a:solidFill>
              </a:rPr>
              <a:t>Так как мы - ученики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3357562"/>
            <a:ext cx="749808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rgbClr val="FF0000"/>
                </a:solidFill>
              </a:rPr>
              <a:t>Русский язык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719274" cy="1143000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Чистописание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i="1" dirty="0" smtClean="0"/>
              <a:t> </a:t>
            </a:r>
            <a:r>
              <a:rPr lang="ru-RU" sz="4800" i="1" dirty="0" err="1" smtClean="0"/>
              <a:t>сн</a:t>
            </a:r>
            <a:r>
              <a:rPr lang="ru-RU" sz="4800" i="1" dirty="0" smtClean="0"/>
              <a:t>           </a:t>
            </a:r>
            <a:r>
              <a:rPr lang="ru-RU" sz="4800" i="1" dirty="0" err="1" smtClean="0"/>
              <a:t>ег</a:t>
            </a:r>
            <a:endParaRPr lang="ru-RU" sz="4800" i="1" dirty="0" smtClean="0"/>
          </a:p>
          <a:p>
            <a:endParaRPr lang="ru-RU" sz="4800" i="1" dirty="0" smtClean="0"/>
          </a:p>
          <a:p>
            <a:pPr>
              <a:buNone/>
            </a:pPr>
            <a:r>
              <a:rPr lang="ru-RU" sz="4800" i="1" dirty="0" smtClean="0"/>
              <a:t>снежок  снеговая дождевая</a:t>
            </a:r>
            <a:endParaRPr lang="ru-RU" sz="4800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get_tvgrid_photo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3429000"/>
            <a:ext cx="3983059" cy="3224230"/>
          </a:xfrm>
        </p:spPr>
      </p:pic>
      <p:sp>
        <p:nvSpPr>
          <p:cNvPr id="7" name="Овальная выноска 6"/>
          <p:cNvSpPr/>
          <p:nvPr/>
        </p:nvSpPr>
        <p:spPr>
          <a:xfrm>
            <a:off x="5000628" y="785794"/>
            <a:ext cx="3786214" cy="3214710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714488"/>
            <a:ext cx="40199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Встаньте ровно и красиво</a:t>
            </a:r>
          </a:p>
          <a:p>
            <a:pPr algn="ctr"/>
            <a:r>
              <a:rPr lang="ru-RU" sz="2400" b="1" cap="none" spc="0" dirty="0" smtClean="0">
                <a:ln/>
                <a:solidFill>
                  <a:schemeClr val="accent3"/>
                </a:solidFill>
                <a:effectLst/>
              </a:rPr>
              <a:t>Прозвенел уже звонок.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Сядьте тихо и неслышно,</a:t>
            </a:r>
          </a:p>
          <a:p>
            <a:pPr algn="ctr"/>
            <a:r>
              <a:rPr lang="ru-RU" sz="2400" b="1" dirty="0" smtClean="0">
                <a:ln/>
                <a:solidFill>
                  <a:schemeClr val="accent3"/>
                </a:solidFill>
              </a:rPr>
              <a:t>И скорей начнем урок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Какие слова называются     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однокоренными?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Что такое корень?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Как найти корень?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садовник подводник перевозчик</a:t>
            </a:r>
            <a:endParaRPr lang="ru-RU" sz="9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 найти в слове корень?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8000" dirty="0" smtClean="0"/>
              <a:t>Цели…</a:t>
            </a:r>
            <a:endParaRPr lang="ru-RU" sz="8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по учебнику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500174"/>
            <a:ext cx="517629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Стр. 78, упр. 141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pSp>
        <p:nvGrpSpPr>
          <p:cNvPr id="5" name="Содержимое 4"/>
          <p:cNvGrpSpPr>
            <a:grpSpLocks noGrp="1"/>
          </p:cNvGrpSpPr>
          <p:nvPr>
            <p:ph idx="1"/>
          </p:nvPr>
        </p:nvGrpSpPr>
        <p:grpSpPr>
          <a:xfrm>
            <a:off x="5929322" y="2500306"/>
            <a:ext cx="2279644" cy="1928826"/>
            <a:chOff x="6572264" y="1214422"/>
            <a:chExt cx="2143140" cy="2143140"/>
          </a:xfrm>
        </p:grpSpPr>
        <p:sp>
          <p:nvSpPr>
            <p:cNvPr id="6" name="Овал 5"/>
            <p:cNvSpPr/>
            <p:nvPr/>
          </p:nvSpPr>
          <p:spPr>
            <a:xfrm>
              <a:off x="6572264" y="1214422"/>
              <a:ext cx="2143140" cy="2143140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7030A0"/>
                </a:solidFill>
              </a:endParaRPr>
            </a:p>
          </p:txBody>
        </p:sp>
        <p:sp>
          <p:nvSpPr>
            <p:cNvPr id="7" name="5-конечная звезда 6"/>
            <p:cNvSpPr/>
            <p:nvPr/>
          </p:nvSpPr>
          <p:spPr>
            <a:xfrm>
              <a:off x="6929454" y="1500174"/>
              <a:ext cx="714380" cy="928694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8" name="5-конечная звезда 7"/>
            <p:cNvSpPr/>
            <p:nvPr/>
          </p:nvSpPr>
          <p:spPr>
            <a:xfrm>
              <a:off x="7715272" y="2143116"/>
              <a:ext cx="714380" cy="928694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202</Words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Слайд 1</vt:lpstr>
      <vt:lpstr>Слайд 2</vt:lpstr>
      <vt:lpstr>Русский язык</vt:lpstr>
      <vt:lpstr>Чистописание</vt:lpstr>
      <vt:lpstr>Слайд 5</vt:lpstr>
      <vt:lpstr>Слайд 6</vt:lpstr>
      <vt:lpstr>Слайд 7</vt:lpstr>
      <vt:lpstr>Как найти в слове корень?</vt:lpstr>
      <vt:lpstr>Работа по учебнику</vt:lpstr>
      <vt:lpstr>Лист контроля</vt:lpstr>
      <vt:lpstr>Оцени себя:</vt:lpstr>
      <vt:lpstr>Орфографическая минутка</vt:lpstr>
      <vt:lpstr>Слайд 13</vt:lpstr>
      <vt:lpstr>Слайд 14</vt:lpstr>
      <vt:lpstr>Слайд 15</vt:lpstr>
      <vt:lpstr>Оцени себя: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2013-10-28T18:31:55Z</dcterms:created>
  <dcterms:modified xsi:type="dcterms:W3CDTF">2014-01-26T17:15:17Z</dcterms:modified>
</cp:coreProperties>
</file>