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57" r:id="rId4"/>
    <p:sldId id="258" r:id="rId5"/>
    <p:sldId id="259" r:id="rId6"/>
    <p:sldId id="260" r:id="rId7"/>
    <p:sldId id="261" r:id="rId8"/>
    <p:sldId id="277" r:id="rId9"/>
    <p:sldId id="278" r:id="rId10"/>
    <p:sldId id="279" r:id="rId11"/>
    <p:sldId id="280" r:id="rId12"/>
    <p:sldId id="281" r:id="rId13"/>
    <p:sldId id="263" r:id="rId14"/>
    <p:sldId id="264" r:id="rId15"/>
    <p:sldId id="286" r:id="rId16"/>
    <p:sldId id="282" r:id="rId17"/>
    <p:sldId id="274" r:id="rId18"/>
    <p:sldId id="275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A4F-4C88-4F5E-B474-323BF59CE4B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1EF7B5-FECF-4FD3-BC6C-BBF5A1B0DD1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A4F-4C88-4F5E-B474-323BF59CE4B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7B5-FECF-4FD3-BC6C-BBF5A1B0D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A4F-4C88-4F5E-B474-323BF59CE4B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7B5-FECF-4FD3-BC6C-BBF5A1B0D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A4ED-D41A-4493-A411-83E8340DA348}" type="datetimeFigureOut">
              <a:rPr lang="fr-FR"/>
              <a:pPr>
                <a:defRPr/>
              </a:pPr>
              <a:t>19/11/2012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5D39-169B-41E9-BC70-EF8D54E04C0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56C1-C622-44E8-86B2-824E8F35CA83}" type="datetimeFigureOut">
              <a:rPr lang="fr-FR"/>
              <a:pPr>
                <a:defRPr/>
              </a:pPr>
              <a:t>19/11/2012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C2EA9-9980-4473-A011-9E9A9C5A21A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0D07-30AA-4517-B5E4-9838AD7FA63C}" type="datetimeFigureOut">
              <a:rPr lang="fr-FR"/>
              <a:pPr>
                <a:defRPr/>
              </a:pPr>
              <a:t>19/11/2012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B38AB-1482-46B5-9E17-CF8215D6A6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3A4D-BF57-4FB7-B9E6-409D14A2E397}" type="datetimeFigureOut">
              <a:rPr lang="fr-FR"/>
              <a:pPr>
                <a:defRPr/>
              </a:pPr>
              <a:t>19/11/2012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5BC3-A140-49D0-A5C5-5DD9FD61A8A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F593-67EC-4354-B795-072ED3CA1BFB}" type="datetimeFigureOut">
              <a:rPr lang="fr-FR"/>
              <a:pPr>
                <a:defRPr/>
              </a:pPr>
              <a:t>19/11/2012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6127-7F99-465C-9E16-8B4437866A7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40B9-1A2B-4D0E-9FD0-AF34826D3C1E}" type="datetimeFigureOut">
              <a:rPr lang="fr-FR"/>
              <a:pPr>
                <a:defRPr/>
              </a:pPr>
              <a:t>19/11/2012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48F6-92BE-41B7-8150-F5C9A8DBA85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4E1D-0CE9-48B6-9E3E-DA86A427C54F}" type="datetimeFigureOut">
              <a:rPr lang="fr-FR"/>
              <a:pPr>
                <a:defRPr/>
              </a:pPr>
              <a:t>19/11/2012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B36F-6A5B-4F77-BEAB-E26B67C0A7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3F92-EF40-4D5A-9AE0-C79A7028CE01}" type="datetimeFigureOut">
              <a:rPr lang="fr-FR"/>
              <a:pPr>
                <a:defRPr/>
              </a:pPr>
              <a:t>19/11/2012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A83D-55F7-496D-B39A-50ABBDDB9BF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A4F-4C88-4F5E-B474-323BF59CE4B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7B5-FECF-4FD3-BC6C-BBF5A1B0DD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2C0D-5056-4508-ADAA-DEA1120D6B3B}" type="datetimeFigureOut">
              <a:rPr lang="fr-FR"/>
              <a:pPr>
                <a:defRPr/>
              </a:pPr>
              <a:t>19/11/2012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5032-23B1-4C01-BF8C-6EE9A11A7C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B44C-A6A0-46D4-96D8-447DB369AB1B}" type="datetimeFigureOut">
              <a:rPr lang="fr-FR"/>
              <a:pPr>
                <a:defRPr/>
              </a:pPr>
              <a:t>19/11/2012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B60A-F4E7-48B9-9F44-D2962658D9B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A911-761C-4A24-B288-7BD8B853FA81}" type="datetimeFigureOut">
              <a:rPr lang="fr-FR"/>
              <a:pPr>
                <a:defRPr/>
              </a:pPr>
              <a:t>19/11/2012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230D-7773-4B67-A629-87231D8DE8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A4F-4C88-4F5E-B474-323BF59CE4B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1EF7B5-FECF-4FD3-BC6C-BBF5A1B0DD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A4F-4C88-4F5E-B474-323BF59CE4B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7B5-FECF-4FD3-BC6C-BBF5A1B0DD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A4F-4C88-4F5E-B474-323BF59CE4B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7B5-FECF-4FD3-BC6C-BBF5A1B0DD1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A4F-4C88-4F5E-B474-323BF59CE4B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7B5-FECF-4FD3-BC6C-BBF5A1B0D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A4F-4C88-4F5E-B474-323BF59CE4B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7B5-FECF-4FD3-BC6C-BBF5A1B0D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A4F-4C88-4F5E-B474-323BF59CE4B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F7B5-FECF-4FD3-BC6C-BBF5A1B0DD1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7A4F-4C88-4F5E-B474-323BF59CE4B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1EF7B5-FECF-4FD3-BC6C-BBF5A1B0DD1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C27A4F-4C88-4F5E-B474-323BF59CE4BA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1EF7B5-FECF-4FD3-BC6C-BBF5A1B0DD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FB7226-424C-4924-959F-244BC04F1F05}" type="datetimeFigureOut">
              <a:rPr lang="fr-FR"/>
              <a:pPr>
                <a:defRPr/>
              </a:pPr>
              <a:t>19/11/2012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96D43F-80C1-42F4-9997-106C789BA01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1000108"/>
            <a:ext cx="5557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ea typeface="+mj-ea"/>
                <a:cs typeface="+mj-cs"/>
              </a:rPr>
              <a:t>Разнообразие животных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2000240"/>
            <a:ext cx="41620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600" dirty="0">
                <a:solidFill>
                  <a:srgbClr val="FFC000"/>
                </a:solidFill>
                <a:latin typeface="Cambria"/>
              </a:rPr>
              <a:t>Окружающий мир. 3 класс</a:t>
            </a:r>
            <a:endParaRPr lang="ru-RU" sz="2600" dirty="0">
              <a:solidFill>
                <a:srgbClr val="FFC000"/>
              </a:solidFill>
              <a:latin typeface="Cambria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орские звезд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5" y="571480"/>
            <a:ext cx="4364965" cy="4857784"/>
          </a:xfrm>
          <a:prstGeom prst="rect">
            <a:avLst/>
          </a:prstGeom>
        </p:spPr>
      </p:pic>
      <p:pic>
        <p:nvPicPr>
          <p:cNvPr id="10" name="Рисунок 9" descr="морские звезды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357298"/>
            <a:ext cx="4364965" cy="4857784"/>
          </a:xfrm>
          <a:prstGeom prst="rect">
            <a:avLst/>
          </a:prstGeom>
        </p:spPr>
      </p:pic>
      <p:pic>
        <p:nvPicPr>
          <p:cNvPr id="11" name="Рисунок 10" descr="морские звезды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143116"/>
            <a:ext cx="5741498" cy="4286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рские звезды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4975965" cy="3714776"/>
          </a:xfrm>
          <a:prstGeom prst="rect">
            <a:avLst/>
          </a:prstGeom>
        </p:spPr>
      </p:pic>
      <p:pic>
        <p:nvPicPr>
          <p:cNvPr id="5" name="Рисунок 4" descr="морские звезды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928934"/>
            <a:ext cx="4956820" cy="3700483"/>
          </a:xfrm>
          <a:prstGeom prst="rect">
            <a:avLst/>
          </a:prstGeom>
        </p:spPr>
      </p:pic>
      <p:pic>
        <p:nvPicPr>
          <p:cNvPr id="6" name="Рисунок 5" descr="морские звезды6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1357298"/>
            <a:ext cx="5052511" cy="37719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tx1"/>
                </a:solidFill>
                <a:effectLst/>
              </a:rPr>
              <a:t>Скорпион</a:t>
            </a:r>
            <a:endParaRPr lang="fr-CA" b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16385" name="Picture 1" descr="&quot;Паукообразные&quot;&#10;В отличие от раков, паукообразные живут на суше. Пауки встречаются во всех природных зонах Земли, а некоторые из них даже живут в жилищах человека. Скорпионы и фаланги приспособились к жизни в степях и пустынях, где выпадает очень мало осадков."/>
          <p:cNvPicPr>
            <a:picLocks noChangeAspect="1" noChangeArrowheads="1"/>
          </p:cNvPicPr>
          <p:nvPr/>
        </p:nvPicPr>
        <p:blipFill>
          <a:blip r:embed="rId2"/>
          <a:srcRect r="31562" b="48750"/>
          <a:stretch>
            <a:fillRect/>
          </a:stretch>
        </p:blipFill>
        <p:spPr bwMode="auto">
          <a:xfrm>
            <a:off x="500034" y="1643050"/>
            <a:ext cx="8140464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орпио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4300775" cy="4786346"/>
          </a:xfrm>
          <a:prstGeom prst="rect">
            <a:avLst/>
          </a:prstGeom>
        </p:spPr>
      </p:pic>
      <p:pic>
        <p:nvPicPr>
          <p:cNvPr id="5" name="Рисунок 4" descr="скорпион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500174"/>
            <a:ext cx="6315648" cy="47149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Насекомые</a:t>
            </a:r>
            <a:endParaRPr lang="ru-RU" dirty="0"/>
          </a:p>
        </p:txBody>
      </p:sp>
      <p:pic>
        <p:nvPicPr>
          <p:cNvPr id="4" name="Picture 5" descr="borbolet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4"/>
            <a:ext cx="4066363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F:\Мои рисунки\плавунец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214842" cy="469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Акула</a:t>
            </a:r>
            <a:endParaRPr lang="ru-RU" dirty="0"/>
          </a:p>
        </p:txBody>
      </p:sp>
      <p:pic>
        <p:nvPicPr>
          <p:cNvPr id="4" name="Рисунок 3" descr="акул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85926"/>
            <a:ext cx="4300775" cy="4786346"/>
          </a:xfrm>
          <a:prstGeom prst="rect">
            <a:avLst/>
          </a:prstGeom>
        </p:spPr>
      </p:pic>
      <p:pic>
        <p:nvPicPr>
          <p:cNvPr id="5" name="Рисунок 4" descr="акула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85926"/>
            <a:ext cx="4300775" cy="4786346"/>
          </a:xfrm>
          <a:prstGeom prst="rect">
            <a:avLst/>
          </a:prstGeom>
        </p:spPr>
      </p:pic>
      <p:pic>
        <p:nvPicPr>
          <p:cNvPr id="6" name="Рисунок 5" descr="акула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071678"/>
            <a:ext cx="5645807" cy="42148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 eaLnBrk="1" hangingPunct="1"/>
            <a:r>
              <a:rPr lang="ru-RU" dirty="0" smtClean="0">
                <a:solidFill>
                  <a:schemeClr val="tx2"/>
                </a:solidFill>
              </a:rPr>
              <a:t>Тритон</a:t>
            </a:r>
            <a:endParaRPr lang="fr-CA" dirty="0" smtClean="0">
              <a:solidFill>
                <a:schemeClr val="tx2"/>
              </a:solidFill>
            </a:endParaRPr>
          </a:p>
        </p:txBody>
      </p:sp>
      <p:pic>
        <p:nvPicPr>
          <p:cNvPr id="3076" name="Picture 4" descr="&quot;Земноводные&quot;&#10;Земноводные первыми из животных выбрались на сушу. Однако далеко от воды они не ушли. Даже те из них, кто большую часть времени проводит на суше, обязательно возвращаются в водоемы для размножения. Именно поэтому они и получили свое название - земноводные, или амфибии."/>
          <p:cNvPicPr>
            <a:picLocks noChangeAspect="1" noChangeArrowheads="1"/>
          </p:cNvPicPr>
          <p:nvPr/>
        </p:nvPicPr>
        <p:blipFill>
          <a:blip r:embed="rId2"/>
          <a:srcRect t="50000" r="52188"/>
          <a:stretch>
            <a:fillRect/>
          </a:stretch>
        </p:blipFill>
        <p:spPr bwMode="auto">
          <a:xfrm>
            <a:off x="2214546" y="1357298"/>
            <a:ext cx="6572296" cy="51547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ито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4401816" cy="3286148"/>
          </a:xfrm>
          <a:prstGeom prst="rect">
            <a:avLst/>
          </a:prstGeom>
        </p:spPr>
      </p:pic>
      <p:pic>
        <p:nvPicPr>
          <p:cNvPr id="6" name="Рисунок 5" descr="тритон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857496"/>
            <a:ext cx="4861128" cy="3629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Ящерица</a:t>
            </a:r>
            <a:endParaRPr lang="ru-RU" dirty="0"/>
          </a:p>
        </p:txBody>
      </p:sp>
      <p:pic>
        <p:nvPicPr>
          <p:cNvPr id="72705" name="Picture 1" descr="&quot;Пресмыкающиеся&quot;&#10;В отличие от земноводных, пресмыкающиеся совершенно не связаны с водой. Они размножаются, откладывая яйца, защищенные твердой известковой скорлупой. Свое название пресмыкающиеся получили за характерное низкое расположение тела над землей.  Кажется, что, двигаясь, они прижимаются или пресмыкаются к земле. Несмотря на то, что многие пресмыкающиеся, такие, как водные черепахи, крокодилы и некоторые змеи, стали вновь жить в воде, для размножения они обязательно выходят на сушу."/>
          <p:cNvPicPr>
            <a:picLocks noChangeAspect="1" noChangeArrowheads="1"/>
          </p:cNvPicPr>
          <p:nvPr/>
        </p:nvPicPr>
        <p:blipFill>
          <a:blip r:embed="rId2"/>
          <a:srcRect l="47813" b="50000"/>
          <a:stretch>
            <a:fillRect/>
          </a:stretch>
        </p:blipFill>
        <p:spPr bwMode="auto">
          <a:xfrm>
            <a:off x="214282" y="1571612"/>
            <a:ext cx="6760325" cy="4857784"/>
          </a:xfrm>
          <a:prstGeom prst="rect">
            <a:avLst/>
          </a:prstGeom>
          <a:noFill/>
        </p:spPr>
      </p:pic>
      <p:pic>
        <p:nvPicPr>
          <p:cNvPr id="5" name="Рисунок 4" descr="ящерица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071810"/>
            <a:ext cx="4898354" cy="36568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Дрофа</a:t>
            </a:r>
            <a:endParaRPr lang="fr-CA" b="0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Рисунок 4" descr="дроф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14290"/>
            <a:ext cx="3666115" cy="4080032"/>
          </a:xfrm>
          <a:prstGeom prst="rect">
            <a:avLst/>
          </a:prstGeom>
        </p:spPr>
      </p:pic>
      <p:pic>
        <p:nvPicPr>
          <p:cNvPr id="6" name="Рисунок 5" descr="дрофа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50490"/>
            <a:ext cx="3857652" cy="4293193"/>
          </a:xfrm>
          <a:prstGeom prst="rect">
            <a:avLst/>
          </a:prstGeom>
        </p:spPr>
      </p:pic>
      <p:pic>
        <p:nvPicPr>
          <p:cNvPr id="7" name="Рисунок 6" descr="дрофа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714620"/>
            <a:ext cx="5129058" cy="3829066"/>
          </a:xfrm>
          <a:prstGeom prst="rect">
            <a:avLst/>
          </a:prstGeom>
        </p:spPr>
      </p:pic>
      <p:pic>
        <p:nvPicPr>
          <p:cNvPr id="8" name="Рисунок 7" descr="дрофа3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57166"/>
            <a:ext cx="5072098" cy="37865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621510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Вдоль дорог, вдоль тропинок встречается это растение. Будто специально растёт там, чтобы помочь, если надо путешественнику, натёршему ногу, поранившему руку.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 травы смотрит весёлый фиолетовый глазок. Значит будет хорошая погода. Перед дождём этот цветок обязательно закроется.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Сегодня полянка золотисто-жёлтая от цветов, завтра – бело-пушистая. Жёлтые цветы превращаются в белые «головки», а с головок слетают лёгкие пушинки.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 изломе стебля этого растения выступает оранжевый сок. Когда-то верили, что этим соком можно сводить бородавки. Это свойство дало название растению.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Дельфин</a:t>
            </a:r>
            <a:endParaRPr lang="ru-RU" dirty="0"/>
          </a:p>
        </p:txBody>
      </p:sp>
      <p:pic>
        <p:nvPicPr>
          <p:cNvPr id="4" name="Рисунок 3" descr="дельфин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7364"/>
            <a:ext cx="4300775" cy="4786346"/>
          </a:xfrm>
          <a:prstGeom prst="rect">
            <a:avLst/>
          </a:prstGeom>
        </p:spPr>
      </p:pic>
      <p:pic>
        <p:nvPicPr>
          <p:cNvPr id="5" name="Рисунок 4" descr="дельфин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7" y="1857364"/>
            <a:ext cx="4300775" cy="4786346"/>
          </a:xfrm>
          <a:prstGeom prst="rect">
            <a:avLst/>
          </a:prstGeom>
        </p:spPr>
      </p:pic>
      <p:pic>
        <p:nvPicPr>
          <p:cNvPr id="6" name="Рисунок 5" descr="дельфин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3" y="1643050"/>
            <a:ext cx="4493347" cy="5000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6286544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ru-RU" dirty="0" smtClean="0"/>
              <a:t> С запахом этого растения знаком даже тот,  кто никогда не бывал в лесу. Ведь у некоторых конфет такой приятный вкус и запах именно благодаря этому растению.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 smtClean="0"/>
              <a:t>Дерево с большими, кра</a:t>
            </a:r>
            <a:r>
              <a:rPr lang="ru-RU" dirty="0" smtClean="0"/>
              <a:t>сиво вырезанными листьями</a:t>
            </a:r>
            <a:r>
              <a:rPr lang="ru-RU" dirty="0" smtClean="0"/>
              <a:t> можно было бы назвать «музыкальным» - из его древесины изготавливают музыкальные инструменты.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 smtClean="0"/>
              <a:t>Ветки этого кустарника покрыты острыми и твёрдыми колючками.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ru-RU" dirty="0" smtClean="0"/>
              <a:t>Весной в лесу на этом дереве загораются маленькие красные и синие «лампочки». Это почки дерева. А под Новый год на этих деревьях вспыхивают гирлянды настоящих лампочек.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32" y="1571612"/>
          <a:ext cx="5786476" cy="4889520"/>
        </p:xfrm>
        <a:graphic>
          <a:graphicData uri="http://schemas.openxmlformats.org/drawingml/2006/table">
            <a:tbl>
              <a:tblPr/>
              <a:tblGrid>
                <a:gridCol w="722804"/>
                <a:gridCol w="722804"/>
                <a:gridCol w="723815"/>
                <a:gridCol w="722804"/>
                <a:gridCol w="722804"/>
                <a:gridCol w="723815"/>
                <a:gridCol w="723815"/>
                <a:gridCol w="723815"/>
              </a:tblGrid>
              <a:tr h="40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1 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О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Д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4 Ч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7 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О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3"/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И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6 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О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Р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Д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С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5 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Л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Я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О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2"/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У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Т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Я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Ё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Р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Ж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И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В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О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Т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Н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Ы 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8 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40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Н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А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А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Т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А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Ш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Л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И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Л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Н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Е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Н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Ь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К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К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Ч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Л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И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74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А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И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К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К</a:t>
                      </a: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357166"/>
            <a:ext cx="3643338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ЖИВОТНЫЕ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928802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Дикие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928802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Домашние</a:t>
            </a:r>
            <a:endParaRPr lang="ru-RU" sz="20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000364" y="1357298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72132" y="1357298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3286124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Попугай, белка, канарейка, черепаха, корова, курица, медведь, щегол, заяц, кролик, лягушка.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357166"/>
            <a:ext cx="3643338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ЖИВОТНЫЕ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928802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Одноклеточные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928802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Многоклеточные</a:t>
            </a: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000364" y="1357298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572132" y="1357298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2786058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Беспозвоночные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2786058"/>
            <a:ext cx="235745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Позвоночные</a:t>
            </a:r>
            <a:endParaRPr lang="ru-RU" sz="20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715140" y="2500306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929190" y="2500306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3500438"/>
            <a:ext cx="2357454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Черви</a:t>
            </a:r>
          </a:p>
          <a:p>
            <a:pPr algn="ctr"/>
            <a:r>
              <a:rPr lang="ru-RU" sz="2000" dirty="0" smtClean="0"/>
              <a:t>Моллюски</a:t>
            </a:r>
          </a:p>
          <a:p>
            <a:pPr algn="ctr"/>
            <a:r>
              <a:rPr lang="ru-RU" sz="2000" dirty="0" smtClean="0"/>
              <a:t>Иглокожие</a:t>
            </a:r>
          </a:p>
          <a:p>
            <a:pPr algn="ctr"/>
            <a:r>
              <a:rPr lang="ru-RU" sz="2000" dirty="0" smtClean="0"/>
              <a:t>Раки</a:t>
            </a:r>
          </a:p>
          <a:p>
            <a:pPr algn="ctr"/>
            <a:r>
              <a:rPr lang="ru-RU" sz="2000" dirty="0" smtClean="0"/>
              <a:t>Паукообразные</a:t>
            </a:r>
          </a:p>
          <a:p>
            <a:pPr algn="ctr"/>
            <a:r>
              <a:rPr lang="ru-RU" sz="2000" dirty="0" smtClean="0"/>
              <a:t>Насекомые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3500438"/>
            <a:ext cx="2357454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Рыбы</a:t>
            </a:r>
          </a:p>
          <a:p>
            <a:pPr algn="ctr"/>
            <a:r>
              <a:rPr lang="ru-RU" sz="2000" dirty="0" smtClean="0"/>
              <a:t>Земноводные</a:t>
            </a:r>
          </a:p>
          <a:p>
            <a:pPr algn="ctr"/>
            <a:r>
              <a:rPr lang="ru-RU" sz="2000" dirty="0" smtClean="0"/>
              <a:t>Пресмыкающиеся</a:t>
            </a:r>
          </a:p>
          <a:p>
            <a:pPr algn="ctr"/>
            <a:r>
              <a:rPr lang="ru-RU" sz="2000" dirty="0" smtClean="0"/>
              <a:t>Птицы</a:t>
            </a:r>
          </a:p>
          <a:p>
            <a:pPr algn="ctr"/>
            <a:r>
              <a:rPr lang="ru-RU" sz="2000" dirty="0" smtClean="0"/>
              <a:t>Млекопитающие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714480" y="428604"/>
            <a:ext cx="5243513" cy="727075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Пиявка</a:t>
            </a:r>
            <a:endParaRPr lang="fr-CA" sz="4000" dirty="0" smtClean="0">
              <a:solidFill>
                <a:schemeClr val="bg1"/>
              </a:solidFill>
            </a:endParaRPr>
          </a:p>
        </p:txBody>
      </p:sp>
      <p:pic>
        <p:nvPicPr>
          <p:cNvPr id="56321" name="Picture 1" descr="&quot;Кольчатые черви&quot;&#10;Пиявки являются родственниками дождевых червей. Они относятся к кольчатым червям, поскольку их тело поделено на большое количество сегментов. Однако, в отличие от дождевых червей, пиявки живут не в почве, а в воде. Питаются они кровью различных животных,  а некоторые пиявки могут нападать на человека."/>
          <p:cNvPicPr>
            <a:picLocks noChangeAspect="1" noChangeArrowheads="1"/>
          </p:cNvPicPr>
          <p:nvPr/>
        </p:nvPicPr>
        <p:blipFill>
          <a:blip r:embed="rId2"/>
          <a:srcRect r="41875" b="42500"/>
          <a:stretch>
            <a:fillRect/>
          </a:stretch>
        </p:blipFill>
        <p:spPr bwMode="auto">
          <a:xfrm>
            <a:off x="928662" y="1357298"/>
            <a:ext cx="6932593" cy="5143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772400" cy="1143000"/>
          </a:xfrm>
        </p:spPr>
        <p:txBody>
          <a:bodyPr/>
          <a:lstStyle/>
          <a:p>
            <a:r>
              <a:rPr lang="ru-RU" dirty="0" smtClean="0"/>
              <a:t>Осьминог</a:t>
            </a:r>
            <a:endParaRPr lang="ru-RU" dirty="0"/>
          </a:p>
        </p:txBody>
      </p:sp>
      <p:pic>
        <p:nvPicPr>
          <p:cNvPr id="40961" name="Picture 1" descr="&quot;Моллюски с редуцированной раковиной&quot;&#10;Среди моллюсков немало таких, которые частично или полностью утратили раковину. Раковины нет у активно плавающих головоногих моллюсков: кальмаров, каракатиц и осьминогов. Исчезла она и у некоторых моллюсков, таких, как морской ангел, парящий в толще воды."/>
          <p:cNvPicPr>
            <a:picLocks noChangeAspect="1" noChangeArrowheads="1"/>
          </p:cNvPicPr>
          <p:nvPr/>
        </p:nvPicPr>
        <p:blipFill>
          <a:blip r:embed="rId2"/>
          <a:srcRect t="42500" r="53125"/>
          <a:stretch>
            <a:fillRect/>
          </a:stretch>
        </p:blipFill>
        <p:spPr bwMode="auto">
          <a:xfrm>
            <a:off x="785786" y="1500174"/>
            <a:ext cx="5513127" cy="5072098"/>
          </a:xfrm>
          <a:prstGeom prst="rect">
            <a:avLst/>
          </a:prstGeom>
          <a:noFill/>
        </p:spPr>
      </p:pic>
      <p:pic>
        <p:nvPicPr>
          <p:cNvPr id="5" name="Рисунок 4" descr="осьминог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928802"/>
            <a:ext cx="5741499" cy="4286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звезда</a:t>
            </a:r>
            <a:endParaRPr lang="ru-RU" dirty="0"/>
          </a:p>
        </p:txBody>
      </p:sp>
      <p:pic>
        <p:nvPicPr>
          <p:cNvPr id="55297" name="Picture 1" descr="&quot;Иглокожие&quot;&#10;В морях и океанах обитают удивительные животные - иглокожие. На коротких ножках медленно передвигаются по дну морские звезды, морские ежи и голотурии. А морские лилии, напоминающие причудливые цветы, образуют великолепные подводные &quot;cады&quot;."/>
          <p:cNvPicPr>
            <a:picLocks noChangeAspect="1" noChangeArrowheads="1"/>
          </p:cNvPicPr>
          <p:nvPr/>
        </p:nvPicPr>
        <p:blipFill>
          <a:blip r:embed="rId2"/>
          <a:srcRect l="52500" t="45000" r="5312" b="5000"/>
          <a:stretch>
            <a:fillRect/>
          </a:stretch>
        </p:blipFill>
        <p:spPr bwMode="auto">
          <a:xfrm>
            <a:off x="1857356" y="1714488"/>
            <a:ext cx="5545375" cy="49292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</TotalTime>
  <Words>353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Справедливость</vt:lpstr>
      <vt:lpstr>Thème Office</vt:lpstr>
      <vt:lpstr>Слайд 1</vt:lpstr>
      <vt:lpstr>Слайд 2</vt:lpstr>
      <vt:lpstr>Слайд 3</vt:lpstr>
      <vt:lpstr>Проверь себя!</vt:lpstr>
      <vt:lpstr>Слайд 5</vt:lpstr>
      <vt:lpstr>Слайд 6</vt:lpstr>
      <vt:lpstr>Пиявка</vt:lpstr>
      <vt:lpstr>Осьминог</vt:lpstr>
      <vt:lpstr>Морская звезда</vt:lpstr>
      <vt:lpstr>Слайд 10</vt:lpstr>
      <vt:lpstr>Слайд 11</vt:lpstr>
      <vt:lpstr>Скорпион</vt:lpstr>
      <vt:lpstr>Слайд 13</vt:lpstr>
      <vt:lpstr>Насекомые</vt:lpstr>
      <vt:lpstr>Акула</vt:lpstr>
      <vt:lpstr>Тритон</vt:lpstr>
      <vt:lpstr>Слайд 17</vt:lpstr>
      <vt:lpstr>Ящерица</vt:lpstr>
      <vt:lpstr>Дрофа</vt:lpstr>
      <vt:lpstr>Дельфин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животных</dc:title>
  <dc:creator>User</dc:creator>
  <cp:lastModifiedBy>User</cp:lastModifiedBy>
  <cp:revision>6</cp:revision>
  <dcterms:created xsi:type="dcterms:W3CDTF">2012-11-19T18:07:49Z</dcterms:created>
  <dcterms:modified xsi:type="dcterms:W3CDTF">2012-11-19T19:01:03Z</dcterms:modified>
</cp:coreProperties>
</file>