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7" r:id="rId5"/>
    <p:sldId id="259" r:id="rId6"/>
    <p:sldId id="261" r:id="rId7"/>
    <p:sldId id="262" r:id="rId8"/>
    <p:sldId id="263" r:id="rId9"/>
    <p:sldId id="268" r:id="rId10"/>
    <p:sldId id="264" r:id="rId11"/>
    <p:sldId id="269" r:id="rId12"/>
    <p:sldId id="256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047800"/>
            <a:ext cx="540641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Выступление на районном МО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учителя начальных классов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МКОУ СОШ№ 8 с. Тахта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Ипатовского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района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Ставропольского края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Остренко</a:t>
            </a:r>
            <a:r>
              <a:rPr kumimoji="0" 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Людмилы Петровны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 теме: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</a:rPr>
              <a:t>Работа со словарями в курсе УМК "Перспективная начальная школа"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1" name="Picture 5" descr="http://uld11.mycdn.me/getImage?photoId=432802521258&amp;photoType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1772816"/>
            <a:ext cx="3048000" cy="4572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835696" y="558924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26 марта 2014г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84300"/>
          </a:xfrm>
        </p:spPr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Обратный словарь</a:t>
            </a:r>
            <a:br>
              <a:rPr lang="ru-RU" sz="3200" b="1">
                <a:solidFill>
                  <a:srgbClr val="006600"/>
                </a:solidFill>
              </a:rPr>
            </a:br>
            <a:endParaRPr lang="ru-RU" sz="3200" b="1">
              <a:solidFill>
                <a:srgbClr val="0066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24744"/>
            <a:ext cx="7498080" cy="480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b="1" dirty="0"/>
              <a:t>Подчиняется алфавитному принципу расположения слов, но это алфавитный порядок не по началу, а по концу слов.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C00000"/>
                </a:solidFill>
              </a:rPr>
              <a:t>редиска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C00000"/>
                </a:solidFill>
              </a:rPr>
              <a:t>    киска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C00000"/>
                </a:solidFill>
              </a:rPr>
              <a:t>   миска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dirty="0">
                <a:solidFill>
                  <a:srgbClr val="C00000"/>
                </a:solidFill>
              </a:rPr>
              <a:t>записка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9912" y="2996952"/>
            <a:ext cx="5040560" cy="3591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Обратный словарь</a:t>
            </a:r>
            <a:r>
              <a:rPr lang="ru-RU"/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268760"/>
            <a:ext cx="7498080" cy="43574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/>
              <a:t>необходим при изучении словообразования; тем «Парные звонкие и глухие согласные», «Мягкий знак после шипящих», «Род слов-названий предметов» и др.;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позволяет быстро подобрать примеры для заданий и упражнений, слова для словарного диктанта по любой орфографической проблеме;</a:t>
            </a:r>
          </a:p>
          <a:p>
            <a:pPr>
              <a:lnSpc>
                <a:spcPct val="90000"/>
              </a:lnSpc>
            </a:pPr>
            <a:r>
              <a:rPr lang="ru-RU" sz="2800" b="1" dirty="0"/>
              <a:t>дифференцировать домашние задания.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80870"/>
          </a:xfrm>
        </p:spPr>
        <p:txBody>
          <a:bodyPr/>
          <a:lstStyle/>
          <a:p>
            <a:r>
              <a:rPr lang="ru-RU" dirty="0" smtClean="0"/>
              <a:t>Обратный словарь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F:\материалы к выступлению на РМО словарии ОСтренко\фото\DSC0055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85961" y="3429000"/>
            <a:ext cx="4258039" cy="3193529"/>
          </a:xfrm>
          <a:prstGeom prst="rect">
            <a:avLst/>
          </a:prstGeom>
          <a:noFill/>
        </p:spPr>
      </p:pic>
      <p:pic>
        <p:nvPicPr>
          <p:cNvPr id="2052" name="Picture 4" descr="F:\материалы к выступлению на РМО словарии ОСтренко\фото\DSC0055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1600" y="1556792"/>
            <a:ext cx="4018012" cy="30135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Фрагмент урока (видео)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Как используется обратный словарь именно в третьем классе?</a:t>
            </a:r>
          </a:p>
          <a:p>
            <a:r>
              <a:rPr lang="ru-RU" dirty="0" smtClean="0"/>
              <a:t> Покажу это на примере освоения правила написания слов с одной и удвоенной букв </a:t>
            </a:r>
            <a:r>
              <a:rPr lang="ru-RU" dirty="0" err="1" smtClean="0"/>
              <a:t>нн</a:t>
            </a:r>
            <a:r>
              <a:rPr lang="ru-RU" dirty="0" smtClean="0"/>
              <a:t> прилагательных.</a:t>
            </a:r>
          </a:p>
          <a:p>
            <a:r>
              <a:rPr lang="ru-RU" dirty="0" smtClean="0"/>
              <a:t> Обратный словарь позволяет учащимся самим определять проблему урока и применять изученное правило на практике, обосновывая свой выбор.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1238" y="-1108075"/>
            <a:ext cx="8229600" cy="1384300"/>
          </a:xfrm>
        </p:spPr>
        <p:txBody>
          <a:bodyPr/>
          <a:lstStyle/>
          <a:p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b="1" dirty="0" smtClean="0"/>
              <a:t>Работа со словарями облегчает </a:t>
            </a:r>
            <a:r>
              <a:rPr lang="ru-RU" b="1" dirty="0"/>
              <a:t>работу на уроке учителю и детям, приучает учащихся находить нужные сведения и необходимую информацию. Дети с удовольствием работают с различными словарями.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Основная идея УМК «Перспективная начальная школа»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b="1"/>
              <a:t>   оптимальное развитие каждого ребёнка на основе педагогической поддержки его индивидуальности (возраста, способностей, интересов, склонностей, развития) в условиях специально организованной учебной деятельности, где ученик выступает то в роли обучаемого, то в роли обучающего, то в роли организатора учебной ситуации.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  <p:bldP spid="163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Во второй части русского языка размещено пять словарей: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орфографический (словарь «Пиши правильно»);</a:t>
            </a:r>
          </a:p>
          <a:p>
            <a:pPr>
              <a:lnSpc>
                <a:spcPct val="90000"/>
              </a:lnSpc>
            </a:pPr>
            <a:r>
              <a:rPr lang="ru-RU" b="1"/>
              <a:t>толковый;</a:t>
            </a:r>
          </a:p>
          <a:p>
            <a:pPr>
              <a:lnSpc>
                <a:spcPct val="90000"/>
              </a:lnSpc>
            </a:pPr>
            <a:r>
              <a:rPr lang="ru-RU" b="1"/>
              <a:t>этимологический («Словарь происхождения слов»);</a:t>
            </a:r>
          </a:p>
          <a:p>
            <a:pPr>
              <a:lnSpc>
                <a:spcPct val="90000"/>
              </a:lnSpc>
            </a:pPr>
            <a:r>
              <a:rPr lang="ru-RU" b="1"/>
              <a:t>обратный;</a:t>
            </a:r>
          </a:p>
          <a:p>
            <a:pPr>
              <a:lnSpc>
                <a:spcPct val="90000"/>
              </a:lnSpc>
            </a:pPr>
            <a:r>
              <a:rPr lang="ru-RU" b="1"/>
              <a:t>орфоэпический (словарь «Произноси правильно»).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Словарики также имеются: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/>
              <a:t>в третьей части тетради для самостоятельных работ по математике;</a:t>
            </a:r>
          </a:p>
          <a:p>
            <a:r>
              <a:rPr lang="ru-RU" sz="2800" b="1"/>
              <a:t>в учебнике «Наш мир»;</a:t>
            </a:r>
          </a:p>
          <a:p>
            <a:r>
              <a:rPr lang="ru-RU" sz="2800" b="1"/>
              <a:t>в хрестоматии по окружающему миру – иллюстрированный словарик растений и животных;</a:t>
            </a:r>
          </a:p>
          <a:p>
            <a:r>
              <a:rPr lang="ru-RU" sz="2800" b="1"/>
              <a:t>в учебнике по технологии «Азбука мастерства» - словарь терминов.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Система работы в этом направлении включает ряд процедур: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ориентация в алфавитном столбике;</a:t>
            </a:r>
          </a:p>
          <a:p>
            <a:pPr>
              <a:lnSpc>
                <a:spcPct val="80000"/>
              </a:lnSpc>
            </a:pPr>
            <a:r>
              <a:rPr lang="ru-RU" sz="2800" b="1"/>
              <a:t>понимание алфавитного принципа расстановки слов;</a:t>
            </a:r>
          </a:p>
          <a:p>
            <a:pPr>
              <a:lnSpc>
                <a:spcPct val="80000"/>
              </a:lnSpc>
            </a:pPr>
            <a:r>
              <a:rPr lang="ru-RU" sz="2800" b="1"/>
              <a:t>осознание особенностей каждого вида словаря;</a:t>
            </a:r>
          </a:p>
          <a:p>
            <a:pPr>
              <a:lnSpc>
                <a:spcPct val="80000"/>
              </a:lnSpc>
            </a:pPr>
            <a:r>
              <a:rPr lang="ru-RU" sz="2800" b="1"/>
              <a:t>понимание назначения каждого словаря и умение использовать словарную информацию как справочную и как способ проверки орфограмм;</a:t>
            </a:r>
          </a:p>
          <a:p>
            <a:pPr>
              <a:lnSpc>
                <a:spcPct val="80000"/>
              </a:lnSpc>
            </a:pPr>
            <a:r>
              <a:rPr lang="ru-RU" sz="2800" b="1"/>
              <a:t>умение читать словарную статью.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Орфографический словарь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наличие этого словаря достаточно традиционно;</a:t>
            </a:r>
          </a:p>
          <a:p>
            <a:r>
              <a:rPr lang="ru-RU" b="1"/>
              <a:t>один из важнейших способов проверки правильного написания слов.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Толковый словарь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/>
              <a:t>выяснение значения незнакомых слов, которые встречаются в учебниках «Русский язык», «Литературное чтение», в хрестоматии по литературному чтению, в учебнике «Наш мир»;</a:t>
            </a:r>
          </a:p>
          <a:p>
            <a:pPr>
              <a:lnSpc>
                <a:spcPct val="80000"/>
              </a:lnSpc>
            </a:pPr>
            <a:r>
              <a:rPr lang="ru-RU" sz="2800" b="1"/>
              <a:t>изучение отдельных тем курса русского языка: «Многозначные слова», «Омонимы», «Синонимы»;</a:t>
            </a:r>
          </a:p>
          <a:p>
            <a:pPr>
              <a:lnSpc>
                <a:spcPct val="80000"/>
              </a:lnSpc>
            </a:pPr>
            <a:r>
              <a:rPr lang="ru-RU" sz="2800" b="1"/>
              <a:t>обучение правильному чтению словарной статьи.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Этимологический словарь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знакомство с историческим составом слова;</a:t>
            </a:r>
          </a:p>
          <a:p>
            <a:r>
              <a:rPr lang="ru-RU" b="1"/>
              <a:t>способ проверки правильного написания слов.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>
                <a:solidFill>
                  <a:srgbClr val="006600"/>
                </a:solidFill>
              </a:rPr>
              <a:t>Орфоэпический словарь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/>
              <a:t>необходим при проведении орфоэпической работы на уроках русского языка;</a:t>
            </a:r>
          </a:p>
          <a:p>
            <a:r>
              <a:rPr lang="ru-RU" b="1"/>
              <a:t>решает две проблемы: проблему ударения и правильного произношения отдельных звуков.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493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Основная идея УМК «Перспективная начальная школа»</vt:lpstr>
      <vt:lpstr>Во второй части русского языка размещено пять словарей:</vt:lpstr>
      <vt:lpstr>Словарики также имеются:</vt:lpstr>
      <vt:lpstr>Система работы в этом направлении включает ряд процедур:</vt:lpstr>
      <vt:lpstr>Орфографический словарь</vt:lpstr>
      <vt:lpstr>Толковый словарь</vt:lpstr>
      <vt:lpstr>Этимологический словарь</vt:lpstr>
      <vt:lpstr>Орфоэпический словарь</vt:lpstr>
      <vt:lpstr>Обратный словарь </vt:lpstr>
      <vt:lpstr>Обратный словарь </vt:lpstr>
      <vt:lpstr>Обратный словарь</vt:lpstr>
      <vt:lpstr>Фрагмент урока (видео)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2014-03-24T17:30:13Z</dcterms:created>
  <dcterms:modified xsi:type="dcterms:W3CDTF">2014-03-24T17:52:51Z</dcterms:modified>
</cp:coreProperties>
</file>