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308" r:id="rId3"/>
    <p:sldId id="318" r:id="rId4"/>
    <p:sldId id="273" r:id="rId5"/>
    <p:sldId id="276" r:id="rId6"/>
    <p:sldId id="274" r:id="rId7"/>
    <p:sldId id="304" r:id="rId8"/>
    <p:sldId id="315" r:id="rId9"/>
    <p:sldId id="316" r:id="rId10"/>
    <p:sldId id="319" r:id="rId11"/>
    <p:sldId id="320" r:id="rId12"/>
    <p:sldId id="321" r:id="rId13"/>
    <p:sldId id="275" r:id="rId14"/>
    <p:sldId id="306" r:id="rId15"/>
    <p:sldId id="281" r:id="rId16"/>
    <p:sldId id="309" r:id="rId17"/>
    <p:sldId id="279" r:id="rId18"/>
    <p:sldId id="317" r:id="rId19"/>
    <p:sldId id="256" r:id="rId20"/>
    <p:sldId id="310" r:id="rId21"/>
    <p:sldId id="282" r:id="rId22"/>
    <p:sldId id="285" r:id="rId23"/>
    <p:sldId id="286" r:id="rId24"/>
    <p:sldId id="284" r:id="rId25"/>
    <p:sldId id="311" r:id="rId26"/>
    <p:sldId id="288" r:id="rId27"/>
    <p:sldId id="287" r:id="rId28"/>
    <p:sldId id="312" r:id="rId29"/>
    <p:sldId id="289" r:id="rId30"/>
    <p:sldId id="313" r:id="rId31"/>
    <p:sldId id="292" r:id="rId32"/>
    <p:sldId id="314" r:id="rId33"/>
    <p:sldId id="295" r:id="rId34"/>
    <p:sldId id="297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B3215-DDE8-483A-871C-82964010AD8E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B5494-3A18-4B60-B0B3-305F876AE9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9162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B3215-DDE8-483A-871C-82964010AD8E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B5494-3A18-4B60-B0B3-305F876AE9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589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B3215-DDE8-483A-871C-82964010AD8E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B5494-3A18-4B60-B0B3-305F876AE9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873444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B3215-DDE8-483A-871C-82964010AD8E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B5494-3A18-4B60-B0B3-305F876AE9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805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B3215-DDE8-483A-871C-82964010AD8E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B5494-3A18-4B60-B0B3-305F876AE9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359795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B3215-DDE8-483A-871C-82964010AD8E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B5494-3A18-4B60-B0B3-305F876AE9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64157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B3215-DDE8-483A-871C-82964010AD8E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B5494-3A18-4B60-B0B3-305F876AE9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68247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B3215-DDE8-483A-871C-82964010AD8E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B5494-3A18-4B60-B0B3-305F876AE9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4830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B3215-DDE8-483A-871C-82964010AD8E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B5494-3A18-4B60-B0B3-305F876AE9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3568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B3215-DDE8-483A-871C-82964010AD8E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B5494-3A18-4B60-B0B3-305F876AE9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002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B3215-DDE8-483A-871C-82964010AD8E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B5494-3A18-4B60-B0B3-305F876AE9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1647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B3215-DDE8-483A-871C-82964010AD8E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B5494-3A18-4B60-B0B3-305F876AE9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516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B3215-DDE8-483A-871C-82964010AD8E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B5494-3A18-4B60-B0B3-305F876AE9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275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B3215-DDE8-483A-871C-82964010AD8E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B5494-3A18-4B60-B0B3-305F876AE9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1681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B3215-DDE8-483A-871C-82964010AD8E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B5494-3A18-4B60-B0B3-305F876AE9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008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B3215-DDE8-483A-871C-82964010AD8E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B5494-3A18-4B60-B0B3-305F876AE9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3141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AB3215-DDE8-483A-871C-82964010AD8E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13B5494-3A18-4B60-B0B3-305F876AE9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8022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МАМА\Рамки и т д\Рамки и т д\Фоновые рисунки\21б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42713" y="519063"/>
            <a:ext cx="7573703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Propisi" pitchFamily="2" charset="0"/>
                <a:ea typeface="Calibri" pitchFamily="34" charset="0"/>
                <a:cs typeface="Times New Roman" pitchFamily="18" charset="0"/>
              </a:rPr>
              <a:t>Развитие творческого мышления</a:t>
            </a:r>
            <a:endParaRPr kumimoji="0" lang="en-US" sz="4800" b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Propisi" pitchFamily="2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Propisi" pitchFamily="2" charset="0"/>
                <a:ea typeface="Calibri" pitchFamily="34" charset="0"/>
                <a:cs typeface="Times New Roman" pitchFamily="18" charset="0"/>
              </a:rPr>
              <a:t> младших школьников</a:t>
            </a:r>
            <a:endParaRPr kumimoji="0" lang="en-US" sz="4800" b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Propisi" pitchFamily="2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Propisi" pitchFamily="2" charset="0"/>
                <a:ea typeface="Calibri" pitchFamily="34" charset="0"/>
                <a:cs typeface="Times New Roman" pitchFamily="18" charset="0"/>
              </a:rPr>
              <a:t> на уроках русского языка</a:t>
            </a:r>
            <a:endParaRPr kumimoji="0" lang="ru-RU" sz="4800" b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Propisi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49591" y="5517232"/>
            <a:ext cx="584525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2800" b="1" dirty="0" smtClean="0">
                <a:solidFill>
                  <a:schemeClr val="bg1"/>
                </a:solidFill>
                <a:latin typeface="Propisi" pitchFamily="2" charset="0"/>
              </a:rPr>
              <a:t>МОУ  СОШ № 32  МО г. Подольск</a:t>
            </a:r>
          </a:p>
          <a:p>
            <a:pPr algn="r"/>
            <a:r>
              <a:rPr lang="ru-RU" sz="2800" b="1" dirty="0" err="1" smtClean="0">
                <a:solidFill>
                  <a:schemeClr val="bg1"/>
                </a:solidFill>
                <a:latin typeface="Propisi" pitchFamily="2" charset="0"/>
              </a:rPr>
              <a:t>Петресова</a:t>
            </a:r>
            <a:r>
              <a:rPr lang="ru-RU" sz="2800" b="1" dirty="0" smtClean="0">
                <a:solidFill>
                  <a:schemeClr val="bg1"/>
                </a:solidFill>
                <a:latin typeface="Propisi" pitchFamily="2" charset="0"/>
              </a:rPr>
              <a:t> Светлана Викторовна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ru-RU" sz="3100" b="1" dirty="0"/>
              <a:t>Для развития творческих способностей обучающихся использую такие виды работ:</a:t>
            </a:r>
            <a:br>
              <a:rPr lang="ru-RU" sz="3100" b="1" dirty="0"/>
            </a:br>
            <a:r>
              <a:rPr lang="ru-RU" sz="2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*подбор </a:t>
            </a:r>
            <a:r>
              <a:rPr lang="ru-RU" sz="2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слов, сходных и различных по смыслу;</a:t>
            </a:r>
            <a:br>
              <a:rPr lang="ru-RU" sz="2200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2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*</a:t>
            </a:r>
            <a:r>
              <a:rPr lang="ru-RU" sz="2200" dirty="0" smtClean="0"/>
              <a:t>продолжить </a:t>
            </a:r>
            <a:r>
              <a:rPr lang="ru-RU" sz="2200" dirty="0"/>
              <a:t>рассказ</a:t>
            </a:r>
            <a:r>
              <a:rPr lang="ru-RU" sz="2200" dirty="0" smtClean="0"/>
              <a:t>;</a:t>
            </a:r>
            <a:br>
              <a:rPr lang="ru-RU" sz="2200" dirty="0" smtClean="0"/>
            </a:br>
            <a:r>
              <a:rPr lang="ru-RU" sz="2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*</a:t>
            </a:r>
            <a:r>
              <a:rPr lang="ru-RU" sz="2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составить </a:t>
            </a:r>
            <a:r>
              <a:rPr lang="ru-RU" sz="2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памятку;</a:t>
            </a:r>
            <a:br>
              <a:rPr lang="ru-RU" sz="2200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2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*</a:t>
            </a:r>
            <a:r>
              <a:rPr lang="ru-RU" sz="2200" dirty="0" smtClean="0"/>
              <a:t>составить </a:t>
            </a:r>
            <a:r>
              <a:rPr lang="ru-RU" sz="2200" dirty="0"/>
              <a:t>предложения;</a:t>
            </a:r>
            <a:br>
              <a:rPr lang="ru-RU" sz="2200" dirty="0"/>
            </a:br>
            <a:r>
              <a:rPr lang="ru-RU" sz="2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озаглавить рассказ; и т.д.</a:t>
            </a:r>
            <a:br>
              <a:rPr lang="ru-RU" sz="2200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2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*</a:t>
            </a:r>
            <a:r>
              <a:rPr lang="ru-RU" sz="2200" dirty="0" smtClean="0"/>
              <a:t>Составить, </a:t>
            </a:r>
            <a:r>
              <a:rPr lang="ru-RU" sz="2200" dirty="0"/>
              <a:t>как можно больше слов из букв слова БУТЕРБРОД</a:t>
            </a:r>
            <a:r>
              <a:rPr lang="ru-RU" sz="2400" dirty="0"/>
              <a:t>.</a:t>
            </a:r>
            <a:br>
              <a:rPr lang="ru-RU" sz="2400" dirty="0"/>
            </a:br>
            <a:r>
              <a:rPr lang="ru-RU" sz="31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Творческие </a:t>
            </a:r>
            <a:r>
              <a:rPr lang="ru-RU" sz="31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работы различного содержания:</a:t>
            </a:r>
            <a:br>
              <a:rPr lang="ru-RU" sz="31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31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*</a:t>
            </a:r>
            <a:r>
              <a:rPr lang="ru-RU" sz="2000" dirty="0" smtClean="0"/>
              <a:t>Я </a:t>
            </a:r>
            <a:r>
              <a:rPr lang="ru-RU" sz="2000" dirty="0"/>
              <a:t>и моё </a:t>
            </a:r>
            <a:r>
              <a:rPr lang="ru-RU" sz="2000" dirty="0" smtClean="0"/>
              <a:t>имя. * Я </a:t>
            </a:r>
            <a:r>
              <a:rPr lang="ru-RU" sz="2000" dirty="0"/>
              <a:t>и мои друзья.</a:t>
            </a:r>
            <a:br>
              <a:rPr lang="ru-RU" sz="2000" dirty="0"/>
            </a:br>
            <a:r>
              <a:rPr lang="ru-RU" sz="2000" dirty="0" smtClean="0"/>
              <a:t>* </a:t>
            </a:r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Как </a:t>
            </a:r>
            <a:r>
              <a:rPr lang="ru-RU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я провёл </a:t>
            </a:r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лето. *Сочиняем </a:t>
            </a:r>
            <a:r>
              <a:rPr lang="ru-RU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сказки.</a:t>
            </a:r>
            <a:br>
              <a:rPr lang="ru-RU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2000" dirty="0" smtClean="0"/>
              <a:t>* Отзывы </a:t>
            </a:r>
            <a:r>
              <a:rPr lang="ru-RU" sz="2000" dirty="0"/>
              <a:t>о прочитанных </a:t>
            </a:r>
            <a:r>
              <a:rPr lang="ru-RU" sz="2000" dirty="0" smtClean="0"/>
              <a:t>книгах. </a:t>
            </a:r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*О </a:t>
            </a:r>
            <a:r>
              <a:rPr lang="ru-RU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великих людях и событиях.</a:t>
            </a:r>
            <a:br>
              <a:rPr lang="ru-RU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ru-RU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03848" y="6309320"/>
            <a:ext cx="6347714" cy="3880773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0822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92696"/>
            <a:ext cx="61926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50000"/>
              </a:lnSpc>
              <a:spcAft>
                <a:spcPts val="1000"/>
              </a:spcAft>
            </a:pPr>
            <a:r>
              <a:rPr lang="ru-RU" sz="2400" spc="-1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Большой интерес для детей представляют исследовательские проек­</a:t>
            </a:r>
            <a:r>
              <a:rPr lang="ru-RU" sz="2400" spc="-2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ты, например: «Самолёт будущего»; «Прочитанная книга»; «Памят­ники искусства».</a:t>
            </a:r>
            <a:endParaRPr lang="ru-RU" sz="2400" dirty="0">
              <a:solidFill>
                <a:schemeClr val="accent2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73275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648072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chemeClr val="accent2">
                    <a:lumMod val="75000"/>
                  </a:schemeClr>
                </a:solidFill>
              </a:rPr>
              <a:t>Творческое мышление предполагает осуществление 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нешаблонных </a:t>
            </a:r>
            <a:r>
              <a:rPr lang="ru-RU" sz="3600" dirty="0">
                <a:solidFill>
                  <a:schemeClr val="accent2">
                    <a:lumMod val="75000"/>
                  </a:schemeClr>
                </a:solidFill>
              </a:rPr>
              <a:t>способов действий, умение ставить новые цели. </a:t>
            </a:r>
            <a:r>
              <a:rPr lang="ru-RU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Например</a:t>
            </a:r>
            <a:r>
              <a:rPr lang="ru-RU" sz="3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: </a:t>
            </a:r>
            <a:r>
              <a:rPr lang="ru-RU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сформулировать </a:t>
            </a:r>
            <a:r>
              <a:rPr lang="ru-RU" sz="3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вопрос к содержанию текста, картины, задать дополнительный </a:t>
            </a:r>
            <a:r>
              <a:rPr lang="ru-RU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вопрос </a:t>
            </a:r>
            <a:r>
              <a:rPr lang="ru-RU" sz="3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к отвечающему ученику. </a:t>
            </a:r>
          </a:p>
        </p:txBody>
      </p:sp>
    </p:spTree>
    <p:extLst>
      <p:ext uri="{BB962C8B-B14F-4D97-AF65-F5344CB8AC3E}">
        <p14:creationId xmlns:p14="http://schemas.microsoft.com/office/powerpoint/2010/main" val="19544733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МАМА\Рамки и т д\Рамки и т д\Фоновые рисунки\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3" descr="C:\Documents and Settings\MAXIM\Мои документы\Документы сканера\разв зад15.jpg"/>
          <p:cNvPicPr>
            <a:picLocks noChangeAspect="1" noChangeArrowheads="1"/>
          </p:cNvPicPr>
          <p:nvPr/>
        </p:nvPicPr>
        <p:blipFill>
          <a:blip r:embed="rId3" cstate="print"/>
          <a:srcRect l="6012" r="2308" b="44821"/>
          <a:stretch>
            <a:fillRect/>
          </a:stretch>
        </p:blipFill>
        <p:spPr bwMode="auto">
          <a:xfrm>
            <a:off x="1403648" y="629399"/>
            <a:ext cx="6768752" cy="489654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851920" y="278092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427984" y="2492896"/>
            <a:ext cx="10518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перо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211960" y="3429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283968" y="2924944"/>
            <a:ext cx="2009909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дерево</a:t>
            </a:r>
          </a:p>
          <a:p>
            <a:r>
              <a:rPr lang="ru-RU" sz="3200" b="1" dirty="0" smtClean="0"/>
              <a:t>клубника</a:t>
            </a:r>
          </a:p>
          <a:p>
            <a:r>
              <a:rPr lang="ru-RU" sz="3200" b="1" dirty="0" smtClean="0"/>
              <a:t>коса</a:t>
            </a:r>
          </a:p>
          <a:p>
            <a:r>
              <a:rPr lang="ru-RU" sz="3200" b="1" dirty="0" smtClean="0"/>
              <a:t>камень</a:t>
            </a:r>
          </a:p>
          <a:p>
            <a:r>
              <a:rPr lang="ru-RU" sz="3200" b="1" dirty="0" smtClean="0"/>
              <a:t>командир</a:t>
            </a:r>
            <a:endParaRPr lang="ru-RU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187624" y="5589240"/>
            <a:ext cx="72728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Дополнительные вопросы: </a:t>
            </a:r>
          </a:p>
          <a:p>
            <a:r>
              <a:rPr lang="ru-RU" dirty="0" smtClean="0"/>
              <a:t>Что общего можно сказать ?</a:t>
            </a:r>
          </a:p>
          <a:p>
            <a:r>
              <a:rPr lang="ru-RU" dirty="0"/>
              <a:t> </a:t>
            </a:r>
            <a:r>
              <a:rPr lang="ru-RU" dirty="0" smtClean="0"/>
              <a:t>На какие группы распределить и по каким признакам?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/>
              <a:t>Сможешь ли ты отыскать связь между, на первый взгляд, 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не связанными </a:t>
            </a:r>
            <a:r>
              <a:rPr lang="ru-RU" sz="3100" dirty="0"/>
              <a:t>друг с другом событиями? Объясни, как всё происходило. </a:t>
            </a:r>
            <a:br>
              <a:rPr lang="ru-RU" sz="31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	</a:t>
            </a:r>
            <a:endParaRPr lang="ru-RU" dirty="0" smtClean="0"/>
          </a:p>
          <a:p>
            <a:endParaRPr lang="ru-RU" b="1" dirty="0"/>
          </a:p>
          <a:p>
            <a:endParaRPr lang="ru-RU" dirty="0" smtClean="0"/>
          </a:p>
          <a:p>
            <a:r>
              <a:rPr lang="ru-RU" sz="3600" dirty="0"/>
              <a:t>Белка, </a:t>
            </a:r>
            <a:r>
              <a:rPr lang="ru-RU" sz="3600" dirty="0" smtClean="0"/>
              <a:t>    сидя </a:t>
            </a:r>
            <a:r>
              <a:rPr lang="ru-RU" sz="3600" dirty="0"/>
              <a:t>на дереве, </a:t>
            </a:r>
            <a:r>
              <a:rPr lang="ru-RU" sz="3600" dirty="0" smtClean="0"/>
              <a:t>          упустила </a:t>
            </a:r>
            <a:r>
              <a:rPr lang="ru-RU" sz="3600" dirty="0"/>
              <a:t>шишку.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964229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МАМА\Рамки и т д\Рамки и т д\Фоновые рисунки\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C:\Documents and Settings\MAXIM\Мои документы\Документы сканера\разв зад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332656"/>
            <a:ext cx="6624736" cy="612068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084168" y="2564904"/>
            <a:ext cx="1300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молчать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228184" y="3501008"/>
            <a:ext cx="10713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столяр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012160" y="4437112"/>
            <a:ext cx="6447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сад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156176" y="5373216"/>
            <a:ext cx="10615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+mj-lt"/>
              </a:rPr>
              <a:t>ступени</a:t>
            </a:r>
            <a:endParaRPr lang="ru-RU" sz="20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MAXIM\Мои документы\Документы сканера\разв зад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32" y="620688"/>
            <a:ext cx="7173797" cy="396043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9147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МАМА\Рамки и т д\Рамки и т д\Фоновые рисунки\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C:\Documents and Settings\MAXIM\Мои документы\Документы сканера\sertghc.jpg"/>
          <p:cNvPicPr>
            <a:picLocks noChangeAspect="1" noChangeArrowheads="1"/>
          </p:cNvPicPr>
          <p:nvPr/>
        </p:nvPicPr>
        <p:blipFill>
          <a:blip r:embed="rId3" cstate="print"/>
          <a:srcRect l="9383" t="10724" b="23415"/>
          <a:stretch>
            <a:fillRect/>
          </a:stretch>
        </p:blipFill>
        <p:spPr bwMode="auto">
          <a:xfrm>
            <a:off x="899592" y="188640"/>
            <a:ext cx="7128792" cy="648071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156176" y="2348880"/>
            <a:ext cx="1470274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станция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 очки</a:t>
            </a:r>
          </a:p>
          <a:p>
            <a:endParaRPr lang="ru-RU" sz="2800" b="1" dirty="0"/>
          </a:p>
          <a:p>
            <a:endParaRPr lang="ru-RU" sz="2800" b="1" dirty="0" smtClean="0"/>
          </a:p>
          <a:p>
            <a:r>
              <a:rPr lang="ru-RU" sz="2800" b="1" dirty="0" smtClean="0"/>
              <a:t>лезвие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хор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648072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spc="-10" dirty="0">
                <a:solidFill>
                  <a:schemeClr val="accent2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Пересказ</a:t>
            </a:r>
            <a:r>
              <a:rPr lang="ru-RU" sz="2800" spc="-10" dirty="0">
                <a:latin typeface="Times New Roman" panose="02020603050405020304" pitchFamily="18" charset="0"/>
                <a:ea typeface="Calibri" panose="020F0502020204030204" pitchFamily="34" charset="0"/>
              </a:rPr>
              <a:t> от </a:t>
            </a:r>
            <a:r>
              <a:rPr lang="ru-RU" sz="2800" spc="-5" dirty="0">
                <a:latin typeface="Times New Roman" panose="02020603050405020304" pitchFamily="18" charset="0"/>
                <a:ea typeface="Calibri" panose="020F0502020204030204" pitchFamily="34" charset="0"/>
              </a:rPr>
              <a:t>имени разных персонажей вызывает интерес у детей, требует </a:t>
            </a:r>
            <a:r>
              <a:rPr lang="ru-RU" sz="2800" spc="-20" dirty="0">
                <a:latin typeface="Times New Roman" panose="02020603050405020304" pitchFamily="18" charset="0"/>
                <a:ea typeface="Calibri" panose="020F0502020204030204" pitchFamily="34" charset="0"/>
              </a:rPr>
              <a:t>переосмысливания и воспроизведение произведения. Наблюдая за </a:t>
            </a:r>
            <a:r>
              <a:rPr lang="ru-RU" sz="2800" spc="-15" dirty="0">
                <a:latin typeface="Times New Roman" panose="02020603050405020304" pitchFamily="18" charset="0"/>
                <a:ea typeface="Calibri" panose="020F0502020204030204" pitchFamily="34" charset="0"/>
              </a:rPr>
              <a:t>детьми замечаю, что </a:t>
            </a:r>
            <a:r>
              <a:rPr lang="ru-RU" sz="2800" spc="-15" dirty="0">
                <a:solidFill>
                  <a:schemeClr val="accent2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каждый ребенок готов пересказать сказку по-</a:t>
            </a:r>
            <a:r>
              <a:rPr lang="ru-RU" sz="2800" spc="-20" dirty="0">
                <a:solidFill>
                  <a:schemeClr val="accent2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своему</a:t>
            </a:r>
            <a:r>
              <a:rPr lang="ru-RU" sz="2800" spc="-20" dirty="0">
                <a:latin typeface="Times New Roman" panose="02020603050405020304" pitchFamily="18" charset="0"/>
                <a:ea typeface="Calibri" panose="020F0502020204030204" pitchFamily="34" charset="0"/>
              </a:rPr>
              <a:t>, внося элементы собственного творчества.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323044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2" descr="D:\МАМА\Рамки и т д\Рамки и т д\Фоновые рисунки\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Picture 3" descr="C:\Documents and Settings\MAXIM\Мои документы\Документы сканера\разв зад1.jpg"/>
          <p:cNvPicPr>
            <a:picLocks noChangeAspect="1" noChangeArrowheads="1"/>
          </p:cNvPicPr>
          <p:nvPr/>
        </p:nvPicPr>
        <p:blipFill>
          <a:blip r:embed="rId3" cstate="print"/>
          <a:srcRect b="33446"/>
          <a:stretch>
            <a:fillRect/>
          </a:stretch>
        </p:blipFill>
        <p:spPr bwMode="auto">
          <a:xfrm>
            <a:off x="1331640" y="260648"/>
            <a:ext cx="6552728" cy="597086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707904" y="2276872"/>
            <a:ext cx="1489190" cy="38164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400" b="1" dirty="0" smtClean="0"/>
          </a:p>
          <a:p>
            <a:endParaRPr lang="ru-RU" sz="2400" b="1" dirty="0" smtClean="0"/>
          </a:p>
          <a:p>
            <a:r>
              <a:rPr lang="ru-RU" sz="2400" b="1" dirty="0" smtClean="0"/>
              <a:t>Красный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Затяжной</a:t>
            </a:r>
          </a:p>
          <a:p>
            <a:endParaRPr lang="ru-RU" sz="1600" b="1" dirty="0" smtClean="0"/>
          </a:p>
          <a:p>
            <a:r>
              <a:rPr lang="ru-RU" sz="2400" b="1" dirty="0" smtClean="0"/>
              <a:t>Старый</a:t>
            </a:r>
            <a:endParaRPr lang="ru-RU" sz="1200" b="1" dirty="0" smtClean="0"/>
          </a:p>
          <a:p>
            <a:endParaRPr lang="ru-RU" b="1" dirty="0" smtClean="0"/>
          </a:p>
          <a:p>
            <a:r>
              <a:rPr lang="ru-RU" sz="2400" b="1" dirty="0" smtClean="0"/>
              <a:t>Колючий</a:t>
            </a:r>
          </a:p>
          <a:p>
            <a:endParaRPr lang="ru-RU" sz="1400" b="1" dirty="0" smtClean="0"/>
          </a:p>
          <a:p>
            <a:r>
              <a:rPr lang="ru-RU" sz="2400" b="1" dirty="0" smtClean="0"/>
              <a:t>горькое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bg1"/>
            </a:solidFill>
          </a:ln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  <a:latin typeface="Arial Black" panose="020B0A04020102020204" pitchFamily="34" charset="0"/>
              </a:rPr>
              <a:t> </a:t>
            </a:r>
            <a:r>
              <a:rPr lang="ru-RU" sz="49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Black" panose="020B0A04020102020204" pitchFamily="34" charset="0"/>
              </a:rPr>
              <a:t>Каждый ребёнок по природе – творец, мечтатель и фантазёр.</a:t>
            </a:r>
            <a:endParaRPr lang="ru-RU" sz="49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0056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MAXIM\Мои документы\Документы сканера\разв зад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445251">
            <a:off x="0" y="116632"/>
            <a:ext cx="6480720" cy="66325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060952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МАМА\Рамки и т д\Рамки и т д\Фоновые рисунки\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C:\Documents and Settings\MAXIM\Мои документы\Документы сканера\разв зад5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7" y="764704"/>
            <a:ext cx="7573989" cy="475252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619672" y="5733256"/>
            <a:ext cx="51925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Мы в ответе за всех, кого приручили!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МАМА\Рамки и т д\Рамки и т д\Фоновые рисунки\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3" descr="C:\Documents and Settings\MAXIM\Мои документы\Документы сканера\разв зад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332656"/>
            <a:ext cx="6685760" cy="5976664"/>
          </a:xfrm>
          <a:prstGeom prst="rect">
            <a:avLst/>
          </a:prstGeom>
          <a:noFill/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5652120" y="2780928"/>
            <a:ext cx="936104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211960" y="5013176"/>
            <a:ext cx="936104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5292080" y="3717032"/>
            <a:ext cx="936104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6516216" y="6165304"/>
            <a:ext cx="936104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МАМА\Рамки и т д\Рамки и т д\Фоновые рисунки\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3" descr="C:\Documents and Settings\MAXIM\Мои документы\Документы сканера\разв зад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332656"/>
            <a:ext cx="6696744" cy="5616624"/>
          </a:xfrm>
          <a:prstGeom prst="rect">
            <a:avLst/>
          </a:prstGeom>
          <a:noFill/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3059832" y="3717032"/>
            <a:ext cx="936104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6876256" y="3789040"/>
            <a:ext cx="936104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355976" y="5373216"/>
            <a:ext cx="1728192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267744" y="5301208"/>
            <a:ext cx="936104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7164288" y="4221088"/>
            <a:ext cx="936104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4716016" y="4149080"/>
            <a:ext cx="936104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2411760" y="4077072"/>
            <a:ext cx="1152128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331640" y="4077072"/>
            <a:ext cx="936104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355976" y="3717032"/>
            <a:ext cx="936104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6156176" y="5373216"/>
            <a:ext cx="936104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2267744" y="5733256"/>
            <a:ext cx="936104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МАМА\Рамки и т д\Рамки и т д\Фоновые рисунки\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C:\Documents and Settings\MAXIM\Мои документы\Документы сканера\разв зад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0"/>
            <a:ext cx="5472608" cy="652534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804248" y="1268760"/>
            <a:ext cx="13681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Мука</a:t>
            </a:r>
          </a:p>
          <a:p>
            <a:r>
              <a:rPr lang="ru-RU" sz="2000" b="1" dirty="0" smtClean="0"/>
              <a:t>Маяк</a:t>
            </a:r>
          </a:p>
          <a:p>
            <a:r>
              <a:rPr lang="ru-RU" sz="2000" b="1" dirty="0" smtClean="0"/>
              <a:t>Лето</a:t>
            </a:r>
          </a:p>
          <a:p>
            <a:r>
              <a:rPr lang="ru-RU" sz="2000" b="1" dirty="0" smtClean="0"/>
              <a:t>Икра</a:t>
            </a:r>
          </a:p>
          <a:p>
            <a:r>
              <a:rPr lang="ru-RU" sz="2000" b="1" dirty="0" smtClean="0"/>
              <a:t>Дело</a:t>
            </a:r>
          </a:p>
          <a:p>
            <a:r>
              <a:rPr lang="ru-RU" sz="2000" b="1" dirty="0" smtClean="0"/>
              <a:t> дуло</a:t>
            </a:r>
            <a:endParaRPr lang="ru-RU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516216" y="4797152"/>
            <a:ext cx="12570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Осадки,</a:t>
            </a:r>
          </a:p>
          <a:p>
            <a:r>
              <a:rPr lang="ru-RU" sz="2400" b="1" dirty="0" smtClean="0"/>
              <a:t> мясо,</a:t>
            </a:r>
          </a:p>
          <a:p>
            <a:r>
              <a:rPr lang="ru-RU" sz="2400" b="1" dirty="0" smtClean="0"/>
              <a:t> вечер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MAXIM\Мои документы\Документы сканера\разв зад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050"/>
          <a:stretch>
            <a:fillRect/>
          </a:stretch>
        </p:blipFill>
        <p:spPr bwMode="auto">
          <a:xfrm>
            <a:off x="1475656" y="0"/>
            <a:ext cx="4896544" cy="65973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894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МАМА\Рамки и т д\Рамки и т д\Фоновые рисунки\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3" descr="C:\Documents and Settings\MAXIM\Мои документы\Документы сканера\разв зад11.jpg"/>
          <p:cNvPicPr>
            <a:picLocks noChangeAspect="1" noChangeArrowheads="1"/>
          </p:cNvPicPr>
          <p:nvPr/>
        </p:nvPicPr>
        <p:blipFill>
          <a:blip r:embed="rId3" cstate="print"/>
          <a:srcRect l="10826" t="3569" b="48113"/>
          <a:stretch>
            <a:fillRect/>
          </a:stretch>
        </p:blipFill>
        <p:spPr bwMode="auto">
          <a:xfrm>
            <a:off x="683568" y="260648"/>
            <a:ext cx="7416824" cy="5976664"/>
          </a:xfrm>
          <a:prstGeom prst="rect">
            <a:avLst/>
          </a:prstGeom>
          <a:noFill/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1187624" y="2996952"/>
            <a:ext cx="1872208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043608" y="3645024"/>
            <a:ext cx="252028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6516216" y="4797152"/>
            <a:ext cx="136815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043608" y="5085184"/>
            <a:ext cx="108012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043608" y="6165304"/>
            <a:ext cx="2232248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МАМА\Рамки и т д\Рамки и т д\Фоновые рисунки\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C:\Documents and Settings\MAXIM\Мои документы\Документы сканера\разв зад14.jpg"/>
          <p:cNvPicPr>
            <a:picLocks noChangeAspect="1" noChangeArrowheads="1"/>
          </p:cNvPicPr>
          <p:nvPr/>
        </p:nvPicPr>
        <p:blipFill>
          <a:blip r:embed="rId3" cstate="print"/>
          <a:srcRect l="4254" t="1033" r="6417" b="55364"/>
          <a:stretch>
            <a:fillRect/>
          </a:stretch>
        </p:blipFill>
        <p:spPr bwMode="auto">
          <a:xfrm>
            <a:off x="971600" y="620688"/>
            <a:ext cx="7519824" cy="504056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691680" y="3068960"/>
            <a:ext cx="404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м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763688" y="3717032"/>
            <a:ext cx="322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err="1" smtClean="0"/>
              <a:t>р</a:t>
            </a:r>
            <a:endParaRPr lang="ru-RU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123728" y="4365104"/>
            <a:ext cx="324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err="1" smtClean="0"/>
              <a:t>н</a:t>
            </a:r>
            <a:endParaRPr lang="ru-RU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763688" y="5013176"/>
            <a:ext cx="3129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с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283968" y="2924944"/>
            <a:ext cx="5359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err="1" smtClean="0"/>
              <a:t>ка</a:t>
            </a:r>
            <a:endParaRPr lang="ru-RU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427984" y="3645024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 smtClean="0"/>
              <a:t>ст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355976" y="4221088"/>
            <a:ext cx="4988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err="1" smtClean="0"/>
              <a:t>ла</a:t>
            </a:r>
            <a:endParaRPr lang="ru-RU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283968" y="4941168"/>
            <a:ext cx="5325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err="1" smtClean="0"/>
              <a:t>сы</a:t>
            </a:r>
            <a:endParaRPr lang="ru-RU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7164288" y="2852936"/>
            <a:ext cx="5052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ре</a:t>
            </a:r>
            <a:endParaRPr lang="ru-RU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7164288" y="3501008"/>
            <a:ext cx="485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err="1" smtClean="0"/>
              <a:t>ка</a:t>
            </a:r>
            <a:endParaRPr lang="ru-RU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948264" y="4077072"/>
            <a:ext cx="3385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err="1" smtClean="0"/>
              <a:t>з</a:t>
            </a:r>
            <a:endParaRPr lang="ru-RU" sz="28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6948264" y="4797152"/>
            <a:ext cx="3626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к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MAXIM\Мои документы\Документы сканера\разв зад1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416824" cy="57263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2660233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МАМА\Рамки и т д\Рамки и т д\Фоновые рисунки\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C:\Documents and Settings\MAXIM\Мои документы\Документы сканера\разв зад1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-8965"/>
            <a:ext cx="6840760" cy="5589240"/>
          </a:xfrm>
          <a:prstGeom prst="rect">
            <a:avLst/>
          </a:prstGeom>
          <a:noFill/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5148064" y="2636912"/>
            <a:ext cx="108012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5580112" y="2996952"/>
            <a:ext cx="360040" cy="21602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6228184" y="5445224"/>
            <a:ext cx="108012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6156176" y="4221088"/>
            <a:ext cx="108012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indent="450850" defTabSz="914400" fontAlgn="base">
              <a:spcAft>
                <a:spcPct val="0"/>
              </a:spcAft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общем положении о начальном  образовании сказано, что федеральный компонент государственного стандарта начального общего образования призван обеспечить выполнение одной из основных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целей:</a:t>
            </a: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prstClr val="black"/>
                </a:solidFill>
                <a:latin typeface="Arial" pitchFamily="34" charset="0"/>
              </a:rPr>
              <a:t/>
            </a:r>
            <a:br>
              <a:rPr lang="ru-RU" sz="1400" dirty="0">
                <a:solidFill>
                  <a:prstClr val="black"/>
                </a:solidFill>
                <a:latin typeface="Arial" pitchFamily="34" charset="0"/>
              </a:rPr>
            </a:br>
            <a:r>
              <a:rPr lang="ru-RU" sz="3200" b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lang="ru-RU" sz="3200" b="1" i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развитие личности школьника, его творческих способностей, интереса к учению</a:t>
            </a: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sz="3200" b="1" i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формирование желания и умения учиться.</a:t>
            </a: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400" b="1" dirty="0">
                <a:solidFill>
                  <a:srgbClr val="C00000"/>
                </a:solidFill>
                <a:latin typeface="Arial" pitchFamily="34" charset="0"/>
              </a:rPr>
              <a:t/>
            </a:r>
            <a:br>
              <a:rPr lang="ru-RU" sz="4400" b="1" dirty="0">
                <a:solidFill>
                  <a:srgbClr val="C00000"/>
                </a:solidFill>
                <a:latin typeface="Arial" pitchFamily="34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9313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MAXIM\Мои документы\Документы сканера\разв зад1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44624"/>
            <a:ext cx="4752528" cy="659539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7821789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МАМА\Рамки и т д\Рамки и т д\Фоновые рисунки\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3" descr="C:\Documents and Settings\MAXIM\Мои документы\Документы сканера\разв зад13.jpg"/>
          <p:cNvPicPr>
            <a:picLocks noChangeAspect="1" noChangeArrowheads="1"/>
          </p:cNvPicPr>
          <p:nvPr/>
        </p:nvPicPr>
        <p:blipFill>
          <a:blip r:embed="rId3" cstate="print"/>
          <a:srcRect l="13795" t="54512" r="4691" b="3082"/>
          <a:stretch>
            <a:fillRect/>
          </a:stretch>
        </p:blipFill>
        <p:spPr bwMode="auto">
          <a:xfrm>
            <a:off x="899592" y="188640"/>
            <a:ext cx="7366879" cy="583264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691680" y="2852936"/>
            <a:ext cx="9174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воля</a:t>
            </a:r>
            <a:endParaRPr lang="ru-RU" sz="2800" b="1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2699792" y="5877272"/>
            <a:ext cx="64807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MAXIM\Мои документы\Документы сканера\разв зад1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88640"/>
            <a:ext cx="5472608" cy="60711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5451561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МАМА\Рамки и т д\Рамки и т д\Фоновые рисунки\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C:\Documents and Settings\MAXIM\Мои документы\Документы сканера\разв зад1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332656"/>
            <a:ext cx="7310806" cy="568863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876256" y="2708920"/>
            <a:ext cx="1096454" cy="30239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Батарея</a:t>
            </a:r>
          </a:p>
          <a:p>
            <a:endParaRPr lang="ru-RU" sz="1050" b="1" dirty="0" smtClean="0"/>
          </a:p>
          <a:p>
            <a:r>
              <a:rPr lang="ru-RU" b="1" dirty="0" smtClean="0"/>
              <a:t>Штурвал</a:t>
            </a:r>
          </a:p>
          <a:p>
            <a:endParaRPr lang="ru-RU" b="1" dirty="0" smtClean="0"/>
          </a:p>
          <a:p>
            <a:r>
              <a:rPr lang="ru-RU" b="1" dirty="0" smtClean="0"/>
              <a:t>Обложка</a:t>
            </a:r>
          </a:p>
          <a:p>
            <a:endParaRPr lang="ru-RU" b="1" dirty="0" smtClean="0"/>
          </a:p>
          <a:p>
            <a:r>
              <a:rPr lang="ru-RU" b="1" dirty="0" smtClean="0"/>
              <a:t>Плохо</a:t>
            </a:r>
          </a:p>
          <a:p>
            <a:endParaRPr lang="ru-RU" b="1" dirty="0" smtClean="0"/>
          </a:p>
          <a:p>
            <a:r>
              <a:rPr lang="ru-RU" b="1" dirty="0" smtClean="0"/>
              <a:t>Финиш</a:t>
            </a:r>
          </a:p>
          <a:p>
            <a:endParaRPr lang="ru-RU" b="1" dirty="0" smtClean="0"/>
          </a:p>
          <a:p>
            <a:r>
              <a:rPr lang="ru-RU" b="1" dirty="0" smtClean="0"/>
              <a:t>волна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МАМА\Рамки и т д\Рамки и т д\Фоновые рисунки\21б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899592" y="621850"/>
            <a:ext cx="741682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Главный стимул творчества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огромная радость, которую оно даёт и ученику и учителю.</a:t>
            </a:r>
            <a:endParaRPr kumimoji="0" lang="ru-RU" sz="16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</a:t>
            </a:r>
          </a:p>
          <a:p>
            <a:pPr marL="0" marR="0" lvl="0" indent="0" algn="just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i="1" dirty="0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Творите сами, проявите в полную силу свои творческие способности, и творить будут ваши ученики.</a:t>
            </a:r>
            <a:endParaRPr kumimoji="0" lang="ru-RU" sz="40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107504" y="116632"/>
            <a:ext cx="792088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Сухомлинский В.А. говорил: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каждом ребенке дремлет птица, которую нужно разбудить для полета. Творчество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вот имя этой волшебной птицы!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sz="28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Чем раньше ребенок разбудит в себе эту птицу, чем раньше научится видеть красоту окружающего мира, понимать язык природы, музыки, поэзии, радоваться и удивляться, тем ярче, эмоциональнее, чище он будет</a:t>
            </a:r>
            <a:r>
              <a:rPr kumimoji="0" lang="ru-RU" sz="24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3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179512" y="188640"/>
            <a:ext cx="820891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Творчество 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это создание нового, прекрасного, оно противостоит шаблону, оно наполняет жизнь радостью, возбуждает потребность в знании, работу мысли, вводит человека в атмосферу вечного поиска. Способность и готовность к творчеству становится чертой личности человека, </a:t>
            </a:r>
            <a:r>
              <a:rPr kumimoji="0" lang="ru-RU" sz="2400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креативностью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(от латинского – сотворение, творчество). Поэтому в деле воспитания, образования понятие «творчество» обычно связывается с понятиями «способность», «развитие», «одарённость».</a:t>
            </a:r>
            <a:endParaRPr kumimoji="0" lang="ru-RU" sz="3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467544" y="404664"/>
            <a:ext cx="792088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Творчество можно разделить на несколько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уровней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этапов: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Подготовительный (элементы творчества в обычной, исполнительской деятельности, например, игры) - проходит чаще в 1-2 классах.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Исследовательский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(творчество в изучении языка, например) проходит во 2-3 классах.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Самовыражение через различные виды деятельности (например, различные сочинения), проходит больше в 3-4 классах.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395536" y="5157192"/>
            <a:ext cx="846706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Творческое развитие доступно каждому ребёнку.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rot="1228491">
            <a:off x="19672" y="116632"/>
            <a:ext cx="8229600" cy="684076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</a:p>
          <a:p>
            <a:pPr marL="0" indent="0">
              <a:buNone/>
            </a:pPr>
            <a:endParaRPr lang="ru-RU" sz="4400" i="1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ru-RU" sz="4400" i="1" dirty="0" smtClean="0">
                <a:solidFill>
                  <a:schemeClr val="accent2"/>
                </a:solidFill>
              </a:rPr>
              <a:t>Примеры </a:t>
            </a:r>
            <a:r>
              <a:rPr lang="ru-RU" sz="4400" i="1" dirty="0">
                <a:solidFill>
                  <a:schemeClr val="accent2"/>
                </a:solidFill>
              </a:rPr>
              <a:t>творческих заданий </a:t>
            </a:r>
          </a:p>
        </p:txBody>
      </p:sp>
    </p:spTree>
    <p:extLst>
      <p:ext uri="{BB962C8B-B14F-4D97-AF65-F5344CB8AC3E}">
        <p14:creationId xmlns:p14="http://schemas.microsoft.com/office/powerpoint/2010/main" val="1105455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32656"/>
            <a:ext cx="4572000" cy="562205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Повышение интереса к урокам способствует занимательная форма их проведения, </a:t>
            </a:r>
            <a: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нестандартные уроки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например: </a:t>
            </a:r>
            <a:r>
              <a:rPr lang="ru-RU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урок – путешествие, урок- праздник, урок –игра, урок - исследование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В качестве примера приведу содержание </a:t>
            </a:r>
            <a:r>
              <a:rPr lang="ru-RU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урока-утренника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«Идет волшебница - зима»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Times New Roman" panose="02020603050405020304" pitchFamily="18" charset="0"/>
              <a:buAutoNum type="arabicPeriod"/>
              <a:tabLst>
                <a:tab pos="624840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Выставка творческих работ учащихся по теме.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Times New Roman" panose="02020603050405020304" pitchFamily="18" charset="0"/>
              <a:buAutoNum type="arabicPeriod"/>
              <a:tabLst>
                <a:tab pos="624840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Конкурс чтецов.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Times New Roman" panose="02020603050405020304" pitchFamily="18" charset="0"/>
              <a:buAutoNum type="arabicPeriod"/>
              <a:tabLst>
                <a:tab pos="624840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Инсценировка отдельных произведений.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Times New Roman" panose="02020603050405020304" pitchFamily="18" charset="0"/>
              <a:buAutoNum type="arabicPeriod"/>
              <a:tabLst>
                <a:tab pos="624840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Конкурс знатоков загадок о зиме.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1000"/>
              </a:spcAft>
              <a:buFont typeface="Times New Roman" panose="02020603050405020304" pitchFamily="18" charset="0"/>
              <a:buAutoNum type="arabicPeriod"/>
            </a:pPr>
            <a:r>
              <a:rPr lang="ru-RU" spc="-5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Викторина.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786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4624"/>
            <a:ext cx="7020272" cy="6329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Большое значение воображению придавал </a:t>
            </a:r>
            <a: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Л.С. Выготский: «Активизация воображения личности не происходит сама по себе, а для этого необходимо </a:t>
            </a:r>
            <a:r>
              <a:rPr lang="ru-RU" dirty="0" smtClean="0">
                <a:solidFill>
                  <a:schemeClr val="accent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целенаправленное психолого-педагогическое </a:t>
            </a:r>
            <a: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воздействие</a:t>
            </a:r>
            <a:r>
              <a:rPr lang="ru-RU" dirty="0" smtClean="0">
                <a:solidFill>
                  <a:schemeClr val="accent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.»</a:t>
            </a:r>
            <a: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Стараюсь как можно больше включить в практику виды деятельности, направленные на активизацию процессов воображения. 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schemeClr val="accent5"/>
                </a:solidFill>
              </a:rPr>
              <a:t>Например:    </a:t>
            </a:r>
            <a:r>
              <a:rPr lang="ru-RU" sz="2000" dirty="0"/>
              <a:t>журнал  «Небылицы в лицах</a:t>
            </a:r>
            <a:r>
              <a:rPr lang="ru-RU" sz="2000" dirty="0" smtClean="0"/>
              <a:t>»,</a:t>
            </a:r>
            <a:endParaRPr lang="ru-RU" sz="2000" dirty="0"/>
          </a:p>
          <a:p>
            <a:pPr indent="450215" algn="just">
              <a:lnSpc>
                <a:spcPct val="150000"/>
              </a:lnSpc>
              <a:spcAft>
                <a:spcPts val="1000"/>
              </a:spcAft>
            </a:pPr>
            <a:r>
              <a:rPr lang="ru-RU" sz="2000" dirty="0" smtClean="0"/>
              <a:t>рассказывание </a:t>
            </a:r>
            <a:r>
              <a:rPr lang="ru-RU" sz="2000" dirty="0"/>
              <a:t>историй от имени разных персонажей, </a:t>
            </a:r>
            <a:endParaRPr lang="ru-RU" sz="2000" dirty="0" smtClean="0"/>
          </a:p>
          <a:p>
            <a:pPr indent="450215" algn="just">
              <a:lnSpc>
                <a:spcPct val="150000"/>
              </a:lnSpc>
              <a:spcAft>
                <a:spcPts val="1000"/>
              </a:spcAft>
            </a:pPr>
            <a:r>
              <a:rPr lang="ru-RU" sz="2000" dirty="0" smtClean="0"/>
              <a:t>сочинение </a:t>
            </a:r>
            <a:r>
              <a:rPr lang="ru-RU" sz="2000" dirty="0"/>
              <a:t>сказок, историй с героями изученных произведений, изменение начала и конца, продолжение произведения, </a:t>
            </a:r>
            <a:endParaRPr lang="ru-RU" sz="2000" dirty="0" smtClean="0"/>
          </a:p>
          <a:p>
            <a:pPr indent="450215" algn="just">
              <a:lnSpc>
                <a:spcPct val="150000"/>
              </a:lnSpc>
              <a:spcAft>
                <a:spcPts val="1000"/>
              </a:spcAft>
            </a:pPr>
            <a:r>
              <a:rPr lang="ru-RU" sz="2000" dirty="0" smtClean="0"/>
              <a:t>представление </a:t>
            </a:r>
            <a:r>
              <a:rPr lang="ru-RU" sz="2000" dirty="0"/>
              <a:t>себя на месте событий. </a:t>
            </a:r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333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332</TotalTime>
  <Words>633</Words>
  <Application>Microsoft Office PowerPoint</Application>
  <PresentationFormat>Экран (4:3)</PresentationFormat>
  <Paragraphs>109</Paragraphs>
  <Slides>34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42" baseType="lpstr">
      <vt:lpstr>Arial</vt:lpstr>
      <vt:lpstr>Arial Black</vt:lpstr>
      <vt:lpstr>Calibri</vt:lpstr>
      <vt:lpstr>Propisi</vt:lpstr>
      <vt:lpstr>Times New Roman</vt:lpstr>
      <vt:lpstr>Trebuchet MS</vt:lpstr>
      <vt:lpstr>Wingdings 3</vt:lpstr>
      <vt:lpstr>Грань</vt:lpstr>
      <vt:lpstr>Презентация PowerPoint</vt:lpstr>
      <vt:lpstr> Каждый ребёнок по природе – творец, мечтатель и фантазёр.</vt:lpstr>
      <vt:lpstr>В общем положении о начальном  образовании сказано, что федеральный компонент государственного стандарта начального общего образования призван обеспечить выполнение одной из основных целей:  - развитие личности школьника, его творческих способностей, интереса к учению, формирование желания и умения учиться.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Для развития творческих способностей обучающихся использую такие виды работ: *подбор слов, сходных и различных по смыслу; *продолжить рассказ; *составить памятку; *составить предложения; озаглавить рассказ; и т.д. *Составить, как можно больше слов из букв слова БУТЕРБРОД. Творческие работы различного содержания: *Я и моё имя. * Я и мои друзья. * Как я провёл лето. *Сочиняем сказки. * Отзывы о прочитанных книгах. *О великих людях и событиях. </vt:lpstr>
      <vt:lpstr>Презентация PowerPoint</vt:lpstr>
      <vt:lpstr>Презентация PowerPoint</vt:lpstr>
      <vt:lpstr>Презентация PowerPoint</vt:lpstr>
      <vt:lpstr>Сможешь ли ты отыскать связь между, на первый взгляд,  не связанными друг с другом событиями? Объясни, как всё происходило.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MAXIM</dc:creator>
  <cp:lastModifiedBy>Ирина</cp:lastModifiedBy>
  <cp:revision>36</cp:revision>
  <dcterms:created xsi:type="dcterms:W3CDTF">2012-02-05T04:56:51Z</dcterms:created>
  <dcterms:modified xsi:type="dcterms:W3CDTF">2014-01-11T15:15:15Z</dcterms:modified>
</cp:coreProperties>
</file>