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4" r:id="rId2"/>
    <p:sldId id="256" r:id="rId3"/>
    <p:sldId id="257" r:id="rId4"/>
    <p:sldId id="262" r:id="rId5"/>
    <p:sldId id="264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61" r:id="rId22"/>
    <p:sldId id="266" r:id="rId23"/>
    <p:sldId id="258" r:id="rId24"/>
    <p:sldId id="282" r:id="rId25"/>
    <p:sldId id="283" r:id="rId26"/>
    <p:sldId id="284" r:id="rId27"/>
    <p:sldId id="285" r:id="rId28"/>
    <p:sldId id="293" r:id="rId29"/>
    <p:sldId id="288" r:id="rId30"/>
    <p:sldId id="289" r:id="rId31"/>
    <p:sldId id="290" r:id="rId32"/>
    <p:sldId id="291" r:id="rId33"/>
    <p:sldId id="292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3BD6-6FB2-468C-AFB0-74F6AE4651B4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606DB0-3275-47FD-AEE5-44B4C5943D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3BD6-6FB2-468C-AFB0-74F6AE4651B4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6DB0-3275-47FD-AEE5-44B4C5943D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3BD6-6FB2-468C-AFB0-74F6AE4651B4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6DB0-3275-47FD-AEE5-44B4C5943D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0D3BD6-6FB2-468C-AFB0-74F6AE4651B4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4606DB0-3275-47FD-AEE5-44B4C5943D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3BD6-6FB2-468C-AFB0-74F6AE4651B4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6DB0-3275-47FD-AEE5-44B4C5943D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3BD6-6FB2-468C-AFB0-74F6AE4651B4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6DB0-3275-47FD-AEE5-44B4C5943D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6DB0-3275-47FD-AEE5-44B4C5943D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3BD6-6FB2-468C-AFB0-74F6AE4651B4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3BD6-6FB2-468C-AFB0-74F6AE4651B4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6DB0-3275-47FD-AEE5-44B4C5943D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3BD6-6FB2-468C-AFB0-74F6AE4651B4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6DB0-3275-47FD-AEE5-44B4C5943D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0D3BD6-6FB2-468C-AFB0-74F6AE4651B4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4606DB0-3275-47FD-AEE5-44B4C5943D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3BD6-6FB2-468C-AFB0-74F6AE4651B4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606DB0-3275-47FD-AEE5-44B4C5943D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70D3BD6-6FB2-468C-AFB0-74F6AE4651B4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4606DB0-3275-47FD-AEE5-44B4C5943D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73630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Составила учитель начальных классов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Басова Елена Михайловна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МОУ «КСОШ №8№» г. Кириши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Ленинградской области.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273630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Тренажёр 3 класс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Мягкий знак на конце существительных после шипящих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rgbClr val="002060"/>
                </a:solidFill>
              </a:rPr>
              <a:t>В поле колосится…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5400" dirty="0" smtClean="0">
                <a:solidFill>
                  <a:srgbClr val="C00000"/>
                </a:solidFill>
              </a:rPr>
              <a:t>Ь  пишу потому, что…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24128" y="2924944"/>
            <a:ext cx="2880320" cy="1130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рожь</a:t>
            </a:r>
            <a:endParaRPr lang="ru-RU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>После вечера наступает…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5400" dirty="0" smtClean="0">
                <a:solidFill>
                  <a:srgbClr val="C00000"/>
                </a:solidFill>
              </a:rPr>
              <a:t>Ь  пишу потому, что…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Сергей и Елена\AppData\Local\Microsoft\Windows\Temporary Internet Files\Content.IE5\R68BDZ5A\MP90044908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068960"/>
            <a:ext cx="2304256" cy="23042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88024" y="3429000"/>
            <a:ext cx="360040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ночь</a:t>
            </a:r>
            <a:endParaRPr lang="ru-RU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rgbClr val="002060"/>
                </a:solidFill>
              </a:rPr>
              <a:t>У матери бывает сын и….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5400" dirty="0" smtClean="0">
                <a:solidFill>
                  <a:srgbClr val="C00000"/>
                </a:solidFill>
              </a:rPr>
              <a:t>Ь  пишу потому, что…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Сергей и Елена\AppData\Local\Microsoft\Windows\Temporary Internet Files\Content.IE5\4C7OSKXV\MP90043182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068960"/>
            <a:ext cx="2160240" cy="216024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96136" y="3573016"/>
            <a:ext cx="2952328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дочь</a:t>
            </a:r>
            <a:endParaRPr lang="ru-RU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>Речной, морской бывает он.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sz="5400" dirty="0" smtClean="0">
                <a:solidFill>
                  <a:srgbClr val="C00000"/>
                </a:solidFill>
              </a:rPr>
              <a:t>Ь не пишу потому, что…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Сергей и Елена\AppData\Local\Microsoft\Windows\Temporary Internet Files\Content.IE5\R68BDZ5A\MP90040000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212976"/>
            <a:ext cx="2923208" cy="19480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940152" y="3429000"/>
            <a:ext cx="2808312" cy="1130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пляж</a:t>
            </a:r>
            <a:endParaRPr lang="ru-RU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>Он бывает тупой или острый.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5400" dirty="0" smtClean="0">
                <a:solidFill>
                  <a:srgbClr val="C00000"/>
                </a:solidFill>
              </a:rPr>
              <a:t> Ь не пишу потому, что…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Сергей и Елена\AppData\Local\Microsoft\Windows\Temporary Internet Files\Content.IE5\6V31UD75\MP90034171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9064" y="2276872"/>
            <a:ext cx="1797800" cy="25202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03648" y="3356992"/>
            <a:ext cx="3240360" cy="1418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нож</a:t>
            </a:r>
            <a:endParaRPr lang="ru-RU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>Человек, лечащий больных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5400" dirty="0" smtClean="0">
                <a:solidFill>
                  <a:srgbClr val="C00000"/>
                </a:solidFill>
              </a:rPr>
              <a:t>Ь не пишу потому, что…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Program Files\Microsoft Office\MEDIA\CAGCAT10\j0240719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2492896"/>
            <a:ext cx="1164031" cy="182697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03648" y="3068960"/>
            <a:ext cx="345638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врач</a:t>
            </a:r>
            <a:endParaRPr lang="ru-RU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rgbClr val="002060"/>
                </a:solidFill>
              </a:rPr>
              <a:t>Мелкие деньги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5400" dirty="0" smtClean="0">
                <a:solidFill>
                  <a:srgbClr val="C00000"/>
                </a:solidFill>
              </a:rPr>
              <a:t>Ь  пишу потому, что…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Сергей и Елена\AppData\Local\Microsoft\Windows\Temporary Internet Files\Content.IE5\4C7OSKXV\MC90043982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2204864"/>
            <a:ext cx="1803648" cy="18036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75656" y="3284984"/>
            <a:ext cx="3672408" cy="1130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мелочь</a:t>
            </a:r>
            <a:endParaRPr lang="ru-RU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rgbClr val="002060"/>
                </a:solidFill>
              </a:rPr>
              <a:t>Молодые люди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5400" dirty="0" smtClean="0">
                <a:solidFill>
                  <a:srgbClr val="C00000"/>
                </a:solidFill>
              </a:rPr>
              <a:t>Ь  пишу потому, что…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Сергей и Елена\AppData\Local\Microsoft\Windows\Temporary Internet Files\Content.IE5\9Z9HCIDI\MP90040713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636912"/>
            <a:ext cx="2526784" cy="168386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3284984"/>
            <a:ext cx="3384376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молодёжь</a:t>
            </a:r>
            <a:endParaRPr lang="ru-RU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4800" dirty="0" smtClean="0">
                <a:solidFill>
                  <a:srgbClr val="002060"/>
                </a:solidFill>
              </a:rPr>
              <a:t>Полежала между ёлками</a:t>
            </a:r>
          </a:p>
          <a:p>
            <a:pPr>
              <a:buNone/>
            </a:pPr>
            <a:r>
              <a:rPr lang="ru-RU" sz="4800" dirty="0" smtClean="0">
                <a:solidFill>
                  <a:srgbClr val="002060"/>
                </a:solidFill>
              </a:rPr>
              <a:t>Подушечка с иголками.</a:t>
            </a:r>
          </a:p>
          <a:p>
            <a:pPr>
              <a:buNone/>
            </a:pPr>
            <a:r>
              <a:rPr lang="ru-RU" sz="4800" dirty="0" smtClean="0">
                <a:solidFill>
                  <a:srgbClr val="002060"/>
                </a:solidFill>
              </a:rPr>
              <a:t>Тихонечко лежала,</a:t>
            </a:r>
          </a:p>
          <a:p>
            <a:pPr>
              <a:buNone/>
            </a:pPr>
            <a:r>
              <a:rPr lang="ru-RU" sz="4800" dirty="0" smtClean="0">
                <a:solidFill>
                  <a:srgbClr val="002060"/>
                </a:solidFill>
              </a:rPr>
              <a:t>А потом вдруг побежала</a:t>
            </a:r>
            <a:r>
              <a:rPr lang="ru-RU" sz="4800" dirty="0" smtClean="0"/>
              <a:t>.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sz="4400" dirty="0" smtClean="0"/>
              <a:t> </a:t>
            </a:r>
            <a:r>
              <a:rPr lang="ru-RU" sz="4400" dirty="0" smtClean="0">
                <a:solidFill>
                  <a:srgbClr val="C00000"/>
                </a:solidFill>
              </a:rPr>
              <a:t>Ь не пишу потому, что…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Сергей и Елена\AppData\Local\Microsoft\Windows\Temporary Internet Files\Content.IE5\9Z9HCIDI\MC90035116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581128"/>
            <a:ext cx="1812202" cy="10004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4365104"/>
            <a:ext cx="223224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ёж</a:t>
            </a:r>
            <a:endParaRPr lang="ru-RU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r>
              <a:rPr lang="ru-RU" sz="4800" dirty="0">
                <a:solidFill>
                  <a:srgbClr val="002060"/>
                </a:solidFill>
              </a:rPr>
              <a:t>Я</a:t>
            </a:r>
            <a:r>
              <a:rPr lang="ru-RU" sz="4800" dirty="0" smtClean="0">
                <a:solidFill>
                  <a:srgbClr val="002060"/>
                </a:solidFill>
              </a:rPr>
              <a:t> как зонт не промокаю,</a:t>
            </a:r>
          </a:p>
          <a:p>
            <a:r>
              <a:rPr lang="ru-RU" sz="4800" dirty="0" smtClean="0">
                <a:solidFill>
                  <a:srgbClr val="002060"/>
                </a:solidFill>
              </a:rPr>
              <a:t>От дождя вас защищаю,</a:t>
            </a:r>
          </a:p>
          <a:p>
            <a:r>
              <a:rPr lang="ru-RU" sz="4800" dirty="0" smtClean="0">
                <a:solidFill>
                  <a:srgbClr val="002060"/>
                </a:solidFill>
              </a:rPr>
              <a:t>И от ветра вас укрою,</a:t>
            </a:r>
          </a:p>
          <a:p>
            <a:r>
              <a:rPr lang="ru-RU" sz="4800" dirty="0" smtClean="0">
                <a:solidFill>
                  <a:srgbClr val="002060"/>
                </a:solidFill>
              </a:rPr>
              <a:t>Ну, так что я такое?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5200" dirty="0" smtClean="0">
                <a:solidFill>
                  <a:srgbClr val="C00000"/>
                </a:solidFill>
              </a:rPr>
              <a:t>Ь не пишу потому, что…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Сергей и Елена\AppData\Local\Microsoft\Windows\Temporary Internet Files\Content.IE5\6V31UD75\MC90035847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2348880"/>
            <a:ext cx="1493215" cy="18114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19672" y="4437112"/>
            <a:ext cx="331236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плащ</a:t>
            </a:r>
            <a:endParaRPr lang="ru-RU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4536504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>Замените одним словом и запишите 2 столбика  в соответствии с правилом написания </a:t>
            </a:r>
            <a:r>
              <a:rPr lang="ru-RU" sz="5400" dirty="0" err="1" smtClean="0">
                <a:solidFill>
                  <a:srgbClr val="002060"/>
                </a:solidFill>
              </a:rPr>
              <a:t>ь</a:t>
            </a:r>
            <a:endParaRPr lang="ru-RU" sz="5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>Утка в море,</a:t>
            </a:r>
          </a:p>
          <a:p>
            <a:r>
              <a:rPr lang="ru-RU" sz="5400" dirty="0" smtClean="0">
                <a:solidFill>
                  <a:srgbClr val="002060"/>
                </a:solidFill>
              </a:rPr>
              <a:t> Хвост на заборе.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5400" dirty="0" smtClean="0">
                <a:solidFill>
                  <a:srgbClr val="C00000"/>
                </a:solidFill>
              </a:rPr>
              <a:t>Ь не пишу потому, что…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Сергей и Елена\AppData\Local\Microsoft\Windows\Temporary Internet Files\Content.IE5\6V31UD75\MC90028719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284984"/>
            <a:ext cx="1644713" cy="111810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35696" y="3501008"/>
            <a:ext cx="30243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ковш</a:t>
            </a:r>
            <a:endParaRPr lang="ru-RU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>Суп со свёклой и овощами?</a:t>
            </a:r>
          </a:p>
          <a:p>
            <a:endParaRPr lang="ru-RU" sz="5400" dirty="0"/>
          </a:p>
          <a:p>
            <a:endParaRPr lang="ru-RU" sz="5400" dirty="0" smtClean="0"/>
          </a:p>
          <a:p>
            <a:r>
              <a:rPr lang="ru-RU" sz="5400" dirty="0" smtClean="0"/>
              <a:t> </a:t>
            </a:r>
            <a:r>
              <a:rPr lang="ru-RU" sz="5400" dirty="0" smtClean="0">
                <a:solidFill>
                  <a:srgbClr val="C00000"/>
                </a:solidFill>
              </a:rPr>
              <a:t>Ь не пишу потому, что…</a:t>
            </a:r>
          </a:p>
          <a:p>
            <a:endParaRPr lang="ru-RU" sz="5400" dirty="0" smtClean="0"/>
          </a:p>
          <a:p>
            <a:endParaRPr lang="ru-RU" sz="5400" dirty="0"/>
          </a:p>
          <a:p>
            <a:endParaRPr lang="ru-RU" sz="5400" dirty="0" smtClean="0"/>
          </a:p>
          <a:p>
            <a:endParaRPr lang="ru-RU" sz="5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2348880"/>
            <a:ext cx="3456384" cy="1490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FF00"/>
                </a:solidFill>
              </a:rPr>
              <a:t>Борщ </a:t>
            </a:r>
            <a:endParaRPr lang="ru-RU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>Небольшой грызун с острой мордочкой</a:t>
            </a:r>
          </a:p>
          <a:p>
            <a:endParaRPr lang="ru-RU" sz="5400" dirty="0"/>
          </a:p>
          <a:p>
            <a:endParaRPr lang="ru-RU" sz="5400" dirty="0" smtClean="0"/>
          </a:p>
          <a:p>
            <a:r>
              <a:rPr lang="ru-RU" sz="5400" dirty="0" smtClean="0">
                <a:solidFill>
                  <a:srgbClr val="C00000"/>
                </a:solidFill>
              </a:rPr>
              <a:t>Ь  пишу потому, что…</a:t>
            </a:r>
          </a:p>
          <a:p>
            <a:endParaRPr lang="ru-RU" sz="5400" dirty="0" smtClean="0"/>
          </a:p>
          <a:p>
            <a:endParaRPr lang="ru-RU" sz="5400" dirty="0"/>
          </a:p>
          <a:p>
            <a:endParaRPr lang="ru-RU" sz="5400" dirty="0" smtClean="0"/>
          </a:p>
          <a:p>
            <a:endParaRPr lang="ru-RU" sz="5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2636912"/>
            <a:ext cx="3456384" cy="1490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FF00"/>
                </a:solidFill>
              </a:rPr>
              <a:t>мышь</a:t>
            </a:r>
            <a:endParaRPr lang="ru-RU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>Приспособление с помощью которого открывают дверь?</a:t>
            </a:r>
          </a:p>
          <a:p>
            <a:endParaRPr lang="ru-RU" sz="5400" dirty="0"/>
          </a:p>
          <a:p>
            <a:r>
              <a:rPr lang="ru-RU" sz="5400" dirty="0" smtClean="0"/>
              <a:t> </a:t>
            </a:r>
            <a:r>
              <a:rPr lang="ru-RU" sz="5400" dirty="0" smtClean="0">
                <a:solidFill>
                  <a:srgbClr val="C00000"/>
                </a:solidFill>
              </a:rPr>
              <a:t>Ь не пишу потому, что…</a:t>
            </a:r>
          </a:p>
          <a:p>
            <a:endParaRPr lang="ru-RU" sz="5400" dirty="0" smtClean="0"/>
          </a:p>
          <a:p>
            <a:endParaRPr lang="ru-RU" sz="5400" dirty="0"/>
          </a:p>
          <a:p>
            <a:endParaRPr lang="ru-RU" sz="5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76056" y="3717032"/>
            <a:ext cx="352839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ключ</a:t>
            </a:r>
            <a:endParaRPr lang="ru-RU" sz="5400" dirty="0">
              <a:solidFill>
                <a:srgbClr val="FFFF00"/>
              </a:solidFill>
            </a:endParaRPr>
          </a:p>
        </p:txBody>
      </p:sp>
      <p:pic>
        <p:nvPicPr>
          <p:cNvPr id="15362" name="Picture 2" descr="C:\Users\Сергей и Елена\AppData\Local\Microsoft\Windows\Temporary Internet Files\Content.IE5\R68BDZ5A\MC900433903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980728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Внимательно прочитай словосочетания</a:t>
            </a:r>
            <a:r>
              <a:rPr lang="ru-RU" dirty="0" smtClean="0"/>
              <a:t>, постарайся их запомнить.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5400" dirty="0" smtClean="0">
                <a:solidFill>
                  <a:srgbClr val="002060"/>
                </a:solidFill>
              </a:rPr>
              <a:t>Скорая помощь,</a:t>
            </a:r>
          </a:p>
          <a:p>
            <a:r>
              <a:rPr lang="ru-RU" sz="5400" dirty="0">
                <a:solidFill>
                  <a:srgbClr val="002060"/>
                </a:solidFill>
              </a:rPr>
              <a:t>ж</a:t>
            </a:r>
            <a:r>
              <a:rPr lang="ru-RU" sz="5400" dirty="0" smtClean="0">
                <a:solidFill>
                  <a:srgbClr val="002060"/>
                </a:solidFill>
              </a:rPr>
              <a:t>елезный обруч,</a:t>
            </a:r>
          </a:p>
          <a:p>
            <a:r>
              <a:rPr lang="ru-RU" sz="5400" dirty="0">
                <a:solidFill>
                  <a:srgbClr val="002060"/>
                </a:solidFill>
              </a:rPr>
              <a:t>т</a:t>
            </a:r>
            <a:r>
              <a:rPr lang="ru-RU" sz="5400" dirty="0" smtClean="0">
                <a:solidFill>
                  <a:srgbClr val="002060"/>
                </a:solidFill>
              </a:rPr>
              <a:t>яжёлый багаж,</a:t>
            </a:r>
          </a:p>
          <a:p>
            <a:r>
              <a:rPr lang="ru-RU" sz="5400" dirty="0">
                <a:solidFill>
                  <a:srgbClr val="002060"/>
                </a:solidFill>
              </a:rPr>
              <a:t>н</a:t>
            </a:r>
            <a:r>
              <a:rPr lang="ru-RU" sz="5400" dirty="0" smtClean="0">
                <a:solidFill>
                  <a:srgbClr val="002060"/>
                </a:solidFill>
              </a:rPr>
              <a:t>очная тишь,</a:t>
            </a:r>
          </a:p>
          <a:p>
            <a:r>
              <a:rPr lang="ru-RU" sz="5400" dirty="0">
                <a:solidFill>
                  <a:srgbClr val="002060"/>
                </a:solidFill>
              </a:rPr>
              <a:t>т</a:t>
            </a:r>
            <a:r>
              <a:rPr lang="ru-RU" sz="5400" dirty="0" smtClean="0">
                <a:solidFill>
                  <a:srgbClr val="002060"/>
                </a:solidFill>
              </a:rPr>
              <a:t>ёмная ночь.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096344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Ориентируясь на первое слово, </a:t>
            </a:r>
            <a:br>
              <a:rPr lang="ru-RU" sz="6000" dirty="0" smtClean="0">
                <a:solidFill>
                  <a:srgbClr val="002060"/>
                </a:solidFill>
              </a:rPr>
            </a:br>
            <a:r>
              <a:rPr lang="ru-RU" sz="6000" dirty="0" smtClean="0">
                <a:solidFill>
                  <a:srgbClr val="002060"/>
                </a:solidFill>
              </a:rPr>
              <a:t>напиши вторые слова словосочетаний</a:t>
            </a:r>
            <a:r>
              <a:rPr lang="ru-RU" sz="6000" dirty="0" smtClean="0"/>
              <a:t>.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>Скорая…, железный …,тяжёлый …, ночная…, тёмная… .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5400" dirty="0" smtClean="0"/>
              <a:t>В каждом столбике должны быть слова с </a:t>
            </a:r>
            <a:r>
              <a:rPr lang="ru-RU" sz="5400" dirty="0" err="1" smtClean="0">
                <a:solidFill>
                  <a:srgbClr val="C00000"/>
                </a:solidFill>
              </a:rPr>
              <a:t>ь</a:t>
            </a:r>
            <a:r>
              <a:rPr lang="ru-RU" sz="5400" dirty="0" smtClean="0"/>
              <a:t> или без него.</a:t>
            </a:r>
          </a:p>
          <a:p>
            <a:r>
              <a:rPr lang="ru-RU" sz="5400" dirty="0" smtClean="0"/>
              <a:t>Определи в каких столбиках слова расположены правильно.</a:t>
            </a:r>
            <a:endParaRPr lang="ru-RU" sz="5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  вещ…</a:t>
                      </a:r>
                    </a:p>
                    <a:p>
                      <a:r>
                        <a:rPr lang="ru-RU" sz="5400" dirty="0" err="1" smtClean="0"/>
                        <a:t>брош</a:t>
                      </a:r>
                      <a:r>
                        <a:rPr lang="ru-RU" sz="5400" dirty="0" smtClean="0"/>
                        <a:t>…</a:t>
                      </a:r>
                    </a:p>
                    <a:p>
                      <a:r>
                        <a:rPr lang="ru-RU" sz="5400" dirty="0" err="1" smtClean="0"/>
                        <a:t>полноч</a:t>
                      </a:r>
                      <a:r>
                        <a:rPr lang="ru-RU" sz="5400" dirty="0" smtClean="0"/>
                        <a:t>…</a:t>
                      </a:r>
                    </a:p>
                    <a:p>
                      <a:r>
                        <a:rPr lang="ru-RU" sz="5400" dirty="0" err="1" smtClean="0"/>
                        <a:t>печ</a:t>
                      </a:r>
                      <a:r>
                        <a:rPr lang="ru-RU" sz="5400" dirty="0" smtClean="0"/>
                        <a:t>…</a:t>
                      </a:r>
                    </a:p>
                    <a:p>
                      <a:r>
                        <a:rPr lang="ru-RU" sz="5400" dirty="0" err="1" smtClean="0"/>
                        <a:t>дич</a:t>
                      </a:r>
                      <a:r>
                        <a:rPr lang="ru-RU" sz="5400" dirty="0" smtClean="0"/>
                        <a:t>…</a:t>
                      </a:r>
                    </a:p>
                    <a:p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калач…</a:t>
                      </a:r>
                    </a:p>
                    <a:p>
                      <a:r>
                        <a:rPr lang="ru-RU" sz="5400" dirty="0" smtClean="0"/>
                        <a:t>матч…</a:t>
                      </a:r>
                    </a:p>
                    <a:p>
                      <a:r>
                        <a:rPr lang="ru-RU" sz="5400" dirty="0" smtClean="0"/>
                        <a:t>плач…</a:t>
                      </a:r>
                    </a:p>
                    <a:p>
                      <a:r>
                        <a:rPr lang="ru-RU" sz="5400" dirty="0" err="1" smtClean="0"/>
                        <a:t>бреш</a:t>
                      </a:r>
                      <a:r>
                        <a:rPr lang="ru-RU" sz="5400" dirty="0" smtClean="0"/>
                        <a:t>…</a:t>
                      </a:r>
                    </a:p>
                    <a:p>
                      <a:r>
                        <a:rPr lang="ru-RU" sz="5400" dirty="0" smtClean="0"/>
                        <a:t>усач… </a:t>
                      </a:r>
                      <a:endParaRPr lang="ru-RU" sz="5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</a:rPr>
              <a:t>Она бывает устной и письменной</a:t>
            </a:r>
          </a:p>
          <a:p>
            <a:endParaRPr lang="ru-RU" sz="4800" dirty="0"/>
          </a:p>
          <a:p>
            <a:endParaRPr lang="ru-RU" sz="4800" dirty="0" smtClean="0"/>
          </a:p>
          <a:p>
            <a:r>
              <a:rPr lang="ru-RU" sz="4800" dirty="0" smtClean="0">
                <a:solidFill>
                  <a:srgbClr val="C00000"/>
                </a:solidFill>
              </a:rPr>
              <a:t>Ь пишу потому, что….</a:t>
            </a:r>
          </a:p>
          <a:p>
            <a:endParaRPr lang="ru-RU" sz="4800" dirty="0"/>
          </a:p>
          <a:p>
            <a:endParaRPr lang="ru-RU" sz="4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76056" y="2060848"/>
            <a:ext cx="3456384" cy="1490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FF00"/>
                </a:solidFill>
              </a:rPr>
              <a:t>речь</a:t>
            </a:r>
            <a:endParaRPr lang="ru-RU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5600" dirty="0" smtClean="0">
                <a:solidFill>
                  <a:srgbClr val="002060"/>
                </a:solidFill>
              </a:rPr>
              <a:t>Докажи свой ответ.</a:t>
            </a:r>
          </a:p>
          <a:p>
            <a:r>
              <a:rPr lang="ru-RU" sz="5600" dirty="0" smtClean="0">
                <a:solidFill>
                  <a:srgbClr val="C00000"/>
                </a:solidFill>
              </a:rPr>
              <a:t>В…столбике все слова записаны верно потому, что….</a:t>
            </a:r>
          </a:p>
          <a:p>
            <a:r>
              <a:rPr lang="ru-RU" sz="5600" dirty="0" smtClean="0">
                <a:solidFill>
                  <a:srgbClr val="0070C0"/>
                </a:solidFill>
              </a:rPr>
              <a:t>В…столбике  слова записаны неверно потому, что….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>Рож…, стриж…, нож…, плащ… .</a:t>
            </a:r>
          </a:p>
          <a:p>
            <a:r>
              <a:rPr lang="ru-RU" sz="5400" dirty="0" smtClean="0">
                <a:solidFill>
                  <a:srgbClr val="002060"/>
                </a:solidFill>
              </a:rPr>
              <a:t>Трубач…,сыч…, </a:t>
            </a:r>
            <a:r>
              <a:rPr lang="ru-RU" sz="5400" dirty="0" err="1" smtClean="0">
                <a:solidFill>
                  <a:srgbClr val="002060"/>
                </a:solidFill>
              </a:rPr>
              <a:t>полноч</a:t>
            </a:r>
            <a:r>
              <a:rPr lang="ru-RU" sz="5400" dirty="0" smtClean="0">
                <a:solidFill>
                  <a:srgbClr val="002060"/>
                </a:solidFill>
              </a:rPr>
              <a:t>…, мяч… .</a:t>
            </a:r>
          </a:p>
          <a:p>
            <a:r>
              <a:rPr lang="ru-RU" sz="5400" dirty="0" err="1" smtClean="0">
                <a:solidFill>
                  <a:srgbClr val="002060"/>
                </a:solidFill>
              </a:rPr>
              <a:t>Брош</a:t>
            </a:r>
            <a:r>
              <a:rPr lang="ru-RU" sz="5400" dirty="0" smtClean="0">
                <a:solidFill>
                  <a:srgbClr val="002060"/>
                </a:solidFill>
              </a:rPr>
              <a:t>…, душ…, </a:t>
            </a:r>
            <a:r>
              <a:rPr lang="ru-RU" sz="5400" dirty="0" err="1" smtClean="0">
                <a:solidFill>
                  <a:srgbClr val="002060"/>
                </a:solidFill>
              </a:rPr>
              <a:t>реч</a:t>
            </a:r>
            <a:r>
              <a:rPr lang="ru-RU" sz="5400" dirty="0" smtClean="0">
                <a:solidFill>
                  <a:srgbClr val="002060"/>
                </a:solidFill>
              </a:rPr>
              <a:t>…, </a:t>
            </a:r>
            <a:r>
              <a:rPr lang="ru-RU" sz="5400" dirty="0" err="1" smtClean="0">
                <a:solidFill>
                  <a:srgbClr val="002060"/>
                </a:solidFill>
              </a:rPr>
              <a:t>доч</a:t>
            </a:r>
            <a:r>
              <a:rPr lang="ru-RU" sz="5400" dirty="0" smtClean="0">
                <a:solidFill>
                  <a:srgbClr val="002060"/>
                </a:solidFill>
              </a:rPr>
              <a:t>… .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Найди лишнее слово.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34482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>Измените имена существительные, чтобы они стояли в единственном числе. Объясните их написание.</a:t>
            </a:r>
            <a:endParaRPr lang="ru-RU" sz="5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>Лещи, стрижи, ерши, лучи, сторожа, ужи, малыши, камыши, шалаши.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>Растение на болоте?</a:t>
            </a:r>
          </a:p>
          <a:p>
            <a:endParaRPr lang="ru-RU" sz="5400" dirty="0"/>
          </a:p>
          <a:p>
            <a:endParaRPr lang="ru-RU" sz="5400" dirty="0" smtClean="0"/>
          </a:p>
          <a:p>
            <a:endParaRPr lang="ru-RU" sz="5400" dirty="0" smtClean="0"/>
          </a:p>
          <a:p>
            <a:r>
              <a:rPr lang="ru-RU" sz="5400" dirty="0" smtClean="0">
                <a:solidFill>
                  <a:srgbClr val="C00000"/>
                </a:solidFill>
              </a:rPr>
              <a:t>Ь не пишу потому, что…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988840"/>
            <a:ext cx="345638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FF00"/>
                </a:solidFill>
              </a:rPr>
              <a:t>камыш</a:t>
            </a:r>
            <a:endParaRPr lang="ru-RU" sz="60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Сергей и Елена\AppData\Local\Microsoft\Windows\Temporary Internet Files\Content.IE5\9Z9HCIDI\MP90040663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060848"/>
            <a:ext cx="3578374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>Друг всегда придет на ….</a:t>
            </a:r>
          </a:p>
          <a:p>
            <a:endParaRPr lang="ru-RU" sz="5400" dirty="0" smtClean="0"/>
          </a:p>
          <a:p>
            <a:endParaRPr lang="ru-RU" sz="5400" dirty="0"/>
          </a:p>
          <a:p>
            <a:r>
              <a:rPr lang="ru-RU" sz="5400" dirty="0" smtClean="0">
                <a:solidFill>
                  <a:srgbClr val="C00000"/>
                </a:solidFill>
              </a:rPr>
              <a:t>Ь  пишу потому, что</a:t>
            </a:r>
          </a:p>
          <a:p>
            <a:endParaRPr lang="ru-RU" sz="5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1556792"/>
            <a:ext cx="3456384" cy="1490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FF00"/>
                </a:solidFill>
              </a:rPr>
              <a:t>помощь</a:t>
            </a:r>
            <a:endParaRPr lang="ru-RU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>Друг </a:t>
            </a:r>
            <a:r>
              <a:rPr lang="ru-RU" sz="5400" dirty="0" err="1" smtClean="0">
                <a:solidFill>
                  <a:srgbClr val="002060"/>
                </a:solidFill>
              </a:rPr>
              <a:t>Карлсона</a:t>
            </a:r>
            <a:endParaRPr lang="ru-RU" sz="5400" dirty="0" smtClean="0">
              <a:solidFill>
                <a:srgbClr val="002060"/>
              </a:solidFill>
            </a:endParaRPr>
          </a:p>
          <a:p>
            <a:endParaRPr lang="ru-RU" sz="5400" dirty="0"/>
          </a:p>
          <a:p>
            <a:endParaRPr lang="ru-RU" sz="5400" dirty="0" smtClean="0"/>
          </a:p>
          <a:p>
            <a:endParaRPr lang="ru-RU" sz="5400" dirty="0"/>
          </a:p>
          <a:p>
            <a:r>
              <a:rPr lang="ru-RU" sz="5400" dirty="0" smtClean="0">
                <a:solidFill>
                  <a:srgbClr val="C00000"/>
                </a:solidFill>
              </a:rPr>
              <a:t>Ь не пишу потому, что…</a:t>
            </a:r>
          </a:p>
          <a:p>
            <a:endParaRPr lang="ru-RU" sz="5400" dirty="0"/>
          </a:p>
          <a:p>
            <a:endParaRPr lang="ru-RU" sz="5400" dirty="0" smtClean="0"/>
          </a:p>
          <a:p>
            <a:endParaRPr lang="ru-RU" sz="5400" dirty="0" smtClean="0"/>
          </a:p>
          <a:p>
            <a:endParaRPr lang="ru-RU" sz="5400" dirty="0"/>
          </a:p>
          <a:p>
            <a:endParaRPr lang="ru-RU" sz="5400" dirty="0" smtClean="0"/>
          </a:p>
          <a:p>
            <a:endParaRPr lang="ru-RU" sz="5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1988840"/>
            <a:ext cx="3456384" cy="1490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FF00"/>
                </a:solidFill>
              </a:rPr>
              <a:t>Малыш</a:t>
            </a:r>
            <a:endParaRPr lang="ru-RU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ru-RU" sz="5400" dirty="0" smtClean="0">
                <a:solidFill>
                  <a:srgbClr val="C00000"/>
                </a:solidFill>
              </a:rPr>
              <a:t>Круглый, упругий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5400" dirty="0" smtClean="0">
                <a:solidFill>
                  <a:srgbClr val="FF0000"/>
                </a:solidFill>
              </a:rPr>
              <a:t>Ь не пишу потому, что…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 descr="C:\Program Files\Microsoft Office\MEDIA\CAGCAT10\j029976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700808"/>
            <a:ext cx="1827886" cy="15041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19672" y="2276872"/>
            <a:ext cx="309634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мяч</a:t>
            </a:r>
            <a:endParaRPr lang="ru-RU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ru-RU" sz="5400" dirty="0" smtClean="0">
                <a:solidFill>
                  <a:srgbClr val="002060"/>
                </a:solidFill>
              </a:rPr>
              <a:t>Верный, преданный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sz="5400" dirty="0" smtClean="0">
              <a:solidFill>
                <a:srgbClr val="C00000"/>
              </a:solidFill>
            </a:endParaRPr>
          </a:p>
          <a:p>
            <a:r>
              <a:rPr lang="ru-RU" sz="5400" dirty="0" smtClean="0">
                <a:solidFill>
                  <a:srgbClr val="C00000"/>
                </a:solidFill>
              </a:rPr>
              <a:t>Ь не пишу потому, что…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Сергей и Елена\AppData\Local\Microsoft\Windows\Temporary Internet Files\Content.IE5\6V31UD75\MP90042659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92896"/>
            <a:ext cx="2811294" cy="20162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436096" y="2924944"/>
            <a:ext cx="3168352" cy="1202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товарищ</a:t>
            </a:r>
            <a:endParaRPr lang="ru-RU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>Правда лучше, чем….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>
              <a:buNone/>
            </a:pPr>
            <a:r>
              <a:rPr lang="ru-RU" sz="5400" dirty="0" smtClean="0">
                <a:solidFill>
                  <a:srgbClr val="C00000"/>
                </a:solidFill>
              </a:rPr>
              <a:t> Ь  пишу потому, что…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2924944"/>
            <a:ext cx="3312368" cy="1274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ложь</a:t>
            </a:r>
            <a:endParaRPr lang="ru-RU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269</TotalTime>
  <Words>502</Words>
  <Application>Microsoft Office PowerPoint</Application>
  <PresentationFormat>Экран (4:3)</PresentationFormat>
  <Paragraphs>226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Бумажная</vt:lpstr>
      <vt:lpstr>Тренажёр 3 класс Мягкий знак на конце существительных после шипящих</vt:lpstr>
      <vt:lpstr>Замените одним словом и запишите 2 столбика  в соответствии с правилом написания ь</vt:lpstr>
      <vt:lpstr>     </vt:lpstr>
      <vt:lpstr>     </vt:lpstr>
      <vt:lpstr>     </vt:lpstr>
      <vt:lpstr>    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     </vt:lpstr>
      <vt:lpstr>     </vt:lpstr>
      <vt:lpstr>Слайд 23</vt:lpstr>
      <vt:lpstr>Внимательно прочитай словосочетания, постарайся их запомнить.</vt:lpstr>
      <vt:lpstr>Слайд 25</vt:lpstr>
      <vt:lpstr>Ориентируясь на первое слово,  напиши вторые слова словосочетаний.</vt:lpstr>
      <vt:lpstr>Слайд 27</vt:lpstr>
      <vt:lpstr>Слайд 28</vt:lpstr>
      <vt:lpstr>Слайд 29</vt:lpstr>
      <vt:lpstr>Слайд 30</vt:lpstr>
      <vt:lpstr>Найди лишнее слово.</vt:lpstr>
      <vt:lpstr>Измените имена существительные, чтобы они стояли в единственном числе. Объясните их написание.</vt:lpstr>
      <vt:lpstr>Слайд 33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Замените одним словом и запишите 2 столбика  в соответствии с правилом написания ь</dc:title>
  <dc:creator>HP</dc:creator>
  <cp:lastModifiedBy>HP</cp:lastModifiedBy>
  <cp:revision>30</cp:revision>
  <dcterms:created xsi:type="dcterms:W3CDTF">2014-02-16T12:53:41Z</dcterms:created>
  <dcterms:modified xsi:type="dcterms:W3CDTF">2014-03-01T16:06:12Z</dcterms:modified>
</cp:coreProperties>
</file>