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77" r:id="rId2"/>
    <p:sldId id="258" r:id="rId3"/>
    <p:sldId id="259" r:id="rId4"/>
    <p:sldId id="260" r:id="rId5"/>
    <p:sldId id="262" r:id="rId6"/>
    <p:sldId id="263" r:id="rId7"/>
    <p:sldId id="265" r:id="rId8"/>
    <p:sldId id="264" r:id="rId9"/>
    <p:sldId id="281" r:id="rId10"/>
    <p:sldId id="269" r:id="rId11"/>
    <p:sldId id="270" r:id="rId12"/>
    <p:sldId id="271" r:id="rId13"/>
    <p:sldId id="278" r:id="rId14"/>
    <p:sldId id="279" r:id="rId15"/>
    <p:sldId id="280" r:id="rId16"/>
    <p:sldId id="276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80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CEC14-BEC2-4C6D-A8AD-52ABD599B5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82E1E-D3A2-4605-BDCA-D83E468F41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3F27-DE20-4005-82E4-9CB8A4692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1E84C-4D7B-4C61-9DED-05016339F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EB3F6-055A-466F-B989-C6A1B5028B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BB84D-80CF-478D-88C5-861EAD295D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356D4-9B59-408E-A9F2-00F18793B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B6065B-27AE-4E1A-91DA-C4BB793C97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D1EF9-FCC6-4475-9A37-CDA63DAA09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7479CF8-2653-48DB-B42C-1B6BEE2C4C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6001F-AAEC-4698-8EAE-1AADF462B2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1A08B9D-87F4-4267-9C65-9A33E0BEC6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faces.avtograd.ru/data/media/18/lamposhka_ilicha.jpg" TargetMode="External"/><Relationship Id="rId13" Type="http://schemas.openxmlformats.org/officeDocument/2006/relationships/hyperlink" Target="http://electromost.by/images/uploads/bingoingo4.jpg" TargetMode="External"/><Relationship Id="rId18" Type="http://schemas.openxmlformats.org/officeDocument/2006/relationships/hyperlink" Target="http://passat-b5.ru/entry.php?b=438" TargetMode="External"/><Relationship Id="rId3" Type="http://schemas.openxmlformats.org/officeDocument/2006/relationships/hyperlink" Target="http://photobucket.com/images/Robot+Animation/" TargetMode="External"/><Relationship Id="rId7" Type="http://schemas.openxmlformats.org/officeDocument/2006/relationships/hyperlink" Target="http://img-fotki.yandex.ru/get/3105/tur-54.8/0_1ff87_76c62b14_L" TargetMode="External"/><Relationship Id="rId12" Type="http://schemas.openxmlformats.org/officeDocument/2006/relationships/hyperlink" Target="http://megazin-bt.ru/images/470f45f85c4e5.jpg" TargetMode="External"/><Relationship Id="rId17" Type="http://schemas.openxmlformats.org/officeDocument/2006/relationships/hyperlink" Target="http://www.cshp.ru/gidroenergetika/proektyi/bratskaya-ges" TargetMode="External"/><Relationship Id="rId2" Type="http://schemas.openxmlformats.org/officeDocument/2006/relationships/hyperlink" Target="http://smiles24.ru/smile/anime-tehnika-100.html" TargetMode="External"/><Relationship Id="rId16" Type="http://schemas.openxmlformats.org/officeDocument/2006/relationships/hyperlink" Target="http://www.kommersant.ru/factbook/7160" TargetMode="External"/><Relationship Id="rId20" Type="http://schemas.openxmlformats.org/officeDocument/2006/relationships/hyperlink" Target="http://ttu.rushkolnik.ru/docs/2649/index-115028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al.sch1636.edusite.ru/images/p12_luchina.jpg" TargetMode="External"/><Relationship Id="rId11" Type="http://schemas.openxmlformats.org/officeDocument/2006/relationships/hyperlink" Target="http://art5.karelia.ru/photo/16/166/20863.jpg" TargetMode="External"/><Relationship Id="rId5" Type="http://schemas.openxmlformats.org/officeDocument/2006/relationships/hyperlink" Target="http://geo.our-worlds.ru/pic/natural/lightning/lgn024.jpg" TargetMode="External"/><Relationship Id="rId15" Type="http://schemas.openxmlformats.org/officeDocument/2006/relationships/hyperlink" Target="http://www.splav.ru/gdbimp.ashx?gid=2007-12-05+11:01:30.400195&amp;type=2&amp;num=1" TargetMode="External"/><Relationship Id="rId10" Type="http://schemas.openxmlformats.org/officeDocument/2006/relationships/hyperlink" Target="http://img-fotki.yandex.ru/get/22/belyj-v.0/0_7e25_5fbb6e64_XL" TargetMode="External"/><Relationship Id="rId19" Type="http://schemas.openxmlformats.org/officeDocument/2006/relationships/hyperlink" Target="http://m.lenta.ru/science/2004/04/27/solar" TargetMode="External"/><Relationship Id="rId4" Type="http://schemas.openxmlformats.org/officeDocument/2006/relationships/hyperlink" Target="http://forum.materinstvo.ru/index.php?showtopic=624122" TargetMode="External"/><Relationship Id="rId9" Type="http://schemas.openxmlformats.org/officeDocument/2006/relationships/hyperlink" Target="http://i060.radikal.ru/0905/f9/fb5a1701505a.jpg" TargetMode="External"/><Relationship Id="rId14" Type="http://schemas.openxmlformats.org/officeDocument/2006/relationships/hyperlink" Target="http://www.max-gift.ru/netcat_files/97/112/0646ba40958c50317389c10b6b7462d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audio" Target="../media/audio1.wav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Окружающий мир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b="1" dirty="0" smtClean="0"/>
              <a:t>Тема:«Откуда в наш дом приходит электричество?»</a:t>
            </a:r>
          </a:p>
          <a:p>
            <a:pPr algn="ctr">
              <a:buNone/>
            </a:pPr>
            <a:r>
              <a:rPr lang="ru-RU" sz="4000" dirty="0" smtClean="0"/>
              <a:t>1 класс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Подготовила: учитель начальных классов                  		     МБОУ ООШ № 16 г.Армавира</a:t>
            </a:r>
          </a:p>
          <a:p>
            <a:pPr>
              <a:buNone/>
            </a:pPr>
            <a:r>
              <a:rPr lang="ru-RU" sz="2800" dirty="0" smtClean="0"/>
              <a:t>                     </a:t>
            </a:r>
            <a:r>
              <a:rPr lang="ru-RU" sz="2800" dirty="0" err="1" smtClean="0"/>
              <a:t>Щенникова</a:t>
            </a:r>
            <a:r>
              <a:rPr lang="ru-RU" sz="2800" dirty="0" smtClean="0"/>
              <a:t> Наталья Павловна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2827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900" b="1" cap="none" dirty="0" smtClean="0">
                <a:effectLst/>
                <a:latin typeface="Tahoma" pitchFamily="34" charset="0"/>
              </a:rPr>
              <a:t>Не играй с розетками!!!</a:t>
            </a:r>
          </a:p>
        </p:txBody>
      </p:sp>
      <p:pic>
        <p:nvPicPr>
          <p:cNvPr id="57348" name="Picture 4" descr="55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5962" y="1739106"/>
            <a:ext cx="4410075" cy="4248150"/>
          </a:xfrm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вставляй в розетку посторонние предметы!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928802"/>
            <a:ext cx="4976826" cy="452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03818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8964613" cy="10810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cap="none" dirty="0" smtClean="0">
                <a:latin typeface="Tahoma" pitchFamily="34" charset="0"/>
              </a:rPr>
              <a:t>Не дотрагивайся до проводов и электроприборов мокрыми руками!!!</a:t>
            </a:r>
          </a:p>
        </p:txBody>
      </p:sp>
      <p:pic>
        <p:nvPicPr>
          <p:cNvPr id="58372" name="Picture 4" descr="1111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5962" y="1720056"/>
            <a:ext cx="4410075" cy="4286250"/>
          </a:xfrm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Тест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268760"/>
            <a:ext cx="777686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latin typeface="Arial" pitchFamily="34" charset="0"/>
                <a:ea typeface="Times New Roman" pitchFamily="18" charset="0"/>
              </a:rPr>
              <a:t>1.Окуда берётся электричество?</a:t>
            </a:r>
            <a:endParaRPr lang="ru-RU" sz="3200" u="sng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А) от молнии;</a:t>
            </a:r>
            <a:endParaRPr lang="ru-RU" sz="3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Б) из природы;</a:t>
            </a:r>
            <a:endParaRPr lang="ru-RU" sz="3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В) вырабатывается на электростанциях;</a:t>
            </a:r>
            <a:endParaRPr lang="ru-RU" sz="3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Г) из реки.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u="sng" dirty="0" smtClean="0">
                <a:latin typeface="Arial" pitchFamily="34" charset="0"/>
                <a:ea typeface="Times New Roman" pitchFamily="18" charset="0"/>
              </a:rPr>
              <a:t/>
            </a:r>
            <a:br>
              <a:rPr lang="ru-RU" b="1" u="sng" dirty="0" smtClean="0">
                <a:latin typeface="Arial" pitchFamily="34" charset="0"/>
                <a:ea typeface="Times New Roman" pitchFamily="18" charset="0"/>
              </a:rPr>
            </a:br>
            <a:r>
              <a:rPr lang="ru-RU" b="1" u="sng" dirty="0" smtClean="0">
                <a:latin typeface="Arial" pitchFamily="34" charset="0"/>
                <a:ea typeface="Times New Roman" pitchFamily="18" charset="0"/>
              </a:rPr>
              <a:t>2. Выбери верное утверждение:</a:t>
            </a:r>
            <a:r>
              <a:rPr lang="ru-RU" u="sng" dirty="0" smtClean="0">
                <a:latin typeface="Arial" pitchFamily="34" charset="0"/>
              </a:rPr>
              <a:t/>
            </a:r>
            <a:br>
              <a:rPr lang="ru-RU" u="sng" dirty="0" smtClean="0"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А) Никогда не берись за электроприборы мокрыми руками.</a:t>
            </a:r>
            <a:endParaRPr lang="ru-RU" sz="3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Б) Вынимай вилку из розетки, дёргая за шнур.</a:t>
            </a:r>
            <a:endParaRPr lang="ru-RU" sz="3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В) Прикасайся к оголённым проводам.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latin typeface="Arial" pitchFamily="34" charset="0"/>
                <a:ea typeface="Times New Roman" pitchFamily="18" charset="0"/>
              </a:rPr>
              <a:t>3. Для чего нужно электричество в доме?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А) для приготовления пищи;</a:t>
            </a:r>
            <a:endParaRPr lang="ru-RU" sz="3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Б) для освещения;</a:t>
            </a:r>
            <a:endParaRPr lang="ru-RU" sz="3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В) для работы компьютера;</a:t>
            </a:r>
            <a:endParaRPr lang="ru-RU" sz="36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Г) для красоты.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1124744"/>
            <a:ext cx="7467600" cy="2223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МОЛОДЦЫ!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Спасибо </a:t>
            </a:r>
            <a:r>
              <a:rPr lang="ru-RU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 работу!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4" descr="G:\Мой лучший урок\роботы\000085585c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2716354" cy="271635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70648" cy="617901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1800" b="1" dirty="0" smtClean="0">
                <a:latin typeface="+mn-lt"/>
              </a:rPr>
              <a:t>Ресурсы: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2"/>
              </a:rPr>
              <a:t>http://smiles24.ru/smile/anime-tehnika-100.html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3"/>
              </a:rPr>
              <a:t>http://photobucket.com/images/Robot+Animation/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4"/>
              </a:rPr>
              <a:t>http://forum.materinstvo.ru/index.php?showtopic=624122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5"/>
              </a:rPr>
              <a:t>http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5"/>
              </a:rPr>
              <a:t>://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5"/>
              </a:rPr>
              <a:t>geo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5"/>
              </a:rPr>
              <a:t>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5"/>
              </a:rPr>
              <a:t>our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5"/>
              </a:rPr>
              <a:t>-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5"/>
              </a:rPr>
              <a:t>worlds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5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5"/>
              </a:rPr>
              <a:t>ru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5"/>
              </a:rPr>
              <a:t>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5"/>
              </a:rPr>
              <a:t>pic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5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5"/>
              </a:rPr>
              <a:t>natural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5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5"/>
              </a:rPr>
              <a:t>lightning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5"/>
              </a:rPr>
              <a:t>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5"/>
              </a:rPr>
              <a:t>lgn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5"/>
              </a:rPr>
              <a:t>024.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5"/>
              </a:rPr>
              <a:t>jpg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6"/>
              </a:rPr>
              <a:t>http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6"/>
              </a:rPr>
              <a:t>://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6"/>
              </a:rPr>
              <a:t>www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6"/>
              </a:rPr>
              <a:t>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6"/>
              </a:rPr>
              <a:t>gal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6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6"/>
              </a:rPr>
              <a:t>sch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6"/>
              </a:rPr>
              <a:t>1636.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6"/>
              </a:rPr>
              <a:t>edusite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6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6"/>
              </a:rPr>
              <a:t>ru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6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6"/>
              </a:rPr>
              <a:t>images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6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6"/>
              </a:rPr>
              <a:t>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6"/>
              </a:rPr>
              <a:t>12_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6"/>
              </a:rPr>
              <a:t>luchina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6"/>
              </a:rPr>
              <a:t>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6"/>
              </a:rPr>
              <a:t>jpg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7"/>
              </a:rPr>
              <a:t>http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7"/>
              </a:rPr>
              <a:t>://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7"/>
              </a:rPr>
              <a:t>img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7"/>
              </a:rPr>
              <a:t>-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7"/>
              </a:rPr>
              <a:t>fotki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7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7"/>
              </a:rPr>
              <a:t>yandex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7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7"/>
              </a:rPr>
              <a:t>ru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7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7"/>
              </a:rPr>
              <a:t>get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7"/>
              </a:rPr>
              <a:t>/3105/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7"/>
              </a:rPr>
              <a:t>tur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7"/>
              </a:rPr>
              <a:t>-54.8/0_1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7"/>
              </a:rPr>
              <a:t>ff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7"/>
              </a:rPr>
              <a:t>87_76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7"/>
              </a:rPr>
              <a:t>c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7"/>
              </a:rPr>
              <a:t>62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7"/>
              </a:rPr>
              <a:t>b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7"/>
              </a:rPr>
              <a:t>14_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7"/>
              </a:rPr>
              <a:t>L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8"/>
              </a:rPr>
              <a:t>http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8"/>
              </a:rPr>
              <a:t>://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8"/>
              </a:rPr>
              <a:t>faces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8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8"/>
              </a:rPr>
              <a:t>avtograd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8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8"/>
              </a:rPr>
              <a:t>ru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8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8"/>
              </a:rPr>
              <a:t>data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8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8"/>
              </a:rPr>
              <a:t>media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8"/>
              </a:rPr>
              <a:t>/18/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8"/>
              </a:rPr>
              <a:t>lamposhka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8"/>
              </a:rPr>
              <a:t>_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8"/>
              </a:rPr>
              <a:t>ilicha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8"/>
              </a:rPr>
              <a:t>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8"/>
              </a:rPr>
              <a:t>jpg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9"/>
              </a:rPr>
              <a:t>http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9"/>
              </a:rPr>
              <a:t>://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9"/>
              </a:rPr>
              <a:t>i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9"/>
              </a:rPr>
              <a:t>060.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9"/>
              </a:rPr>
              <a:t>radikal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9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9"/>
              </a:rPr>
              <a:t>ru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9"/>
              </a:rPr>
              <a:t>/0905/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9"/>
              </a:rPr>
              <a:t>f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9"/>
              </a:rPr>
              <a:t>9/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9"/>
              </a:rPr>
              <a:t>fb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9"/>
              </a:rPr>
              <a:t>5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9"/>
              </a:rPr>
              <a:t>a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9"/>
              </a:rPr>
              <a:t>1701505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9"/>
              </a:rPr>
              <a:t>a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9"/>
              </a:rPr>
              <a:t>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9"/>
              </a:rPr>
              <a:t>jpg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0"/>
              </a:rPr>
              <a:t>http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0"/>
              </a:rPr>
              <a:t>://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0"/>
              </a:rPr>
              <a:t>img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0"/>
              </a:rPr>
              <a:t>-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0"/>
              </a:rPr>
              <a:t>fotki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0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0"/>
              </a:rPr>
              <a:t>yandex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0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0"/>
              </a:rPr>
              <a:t>ru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0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0"/>
              </a:rPr>
              <a:t>get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0"/>
              </a:rPr>
              <a:t>/22/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0"/>
              </a:rPr>
              <a:t>belyj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0"/>
              </a:rPr>
              <a:t>-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0"/>
              </a:rPr>
              <a:t>v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0"/>
              </a:rPr>
              <a:t>.0/0_7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0"/>
              </a:rPr>
              <a:t>e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0"/>
              </a:rPr>
              <a:t>25_5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0"/>
              </a:rPr>
              <a:t>fbb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0"/>
              </a:rPr>
              <a:t>6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0"/>
              </a:rPr>
              <a:t>e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0"/>
              </a:rPr>
              <a:t>64_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0"/>
              </a:rPr>
              <a:t>XL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1"/>
              </a:rPr>
              <a:t>http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1"/>
              </a:rPr>
              <a:t>://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1"/>
              </a:rPr>
              <a:t>art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1"/>
              </a:rPr>
              <a:t>5.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1"/>
              </a:rPr>
              <a:t>karelia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1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1"/>
              </a:rPr>
              <a:t>ru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1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1"/>
              </a:rPr>
              <a:t>photo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1"/>
              </a:rPr>
              <a:t>/16/166/20863.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1"/>
              </a:rPr>
              <a:t>jpg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2"/>
              </a:rPr>
              <a:t>http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2"/>
              </a:rPr>
              <a:t>://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2"/>
              </a:rPr>
              <a:t>megazin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2"/>
              </a:rPr>
              <a:t>-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2"/>
              </a:rPr>
              <a:t>bt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2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2"/>
              </a:rPr>
              <a:t>ru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2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2"/>
              </a:rPr>
              <a:t>images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2"/>
              </a:rPr>
              <a:t>/470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2"/>
              </a:rPr>
              <a:t>f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2"/>
              </a:rPr>
              <a:t>45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2"/>
              </a:rPr>
              <a:t>f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2"/>
              </a:rPr>
              <a:t>85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2"/>
              </a:rPr>
              <a:t>c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2"/>
              </a:rPr>
              <a:t>4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2"/>
              </a:rPr>
              <a:t>e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2"/>
              </a:rPr>
              <a:t>5.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2"/>
              </a:rPr>
              <a:t>jpg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3"/>
              </a:rPr>
              <a:t>http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3"/>
              </a:rPr>
              <a:t>://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3"/>
              </a:rPr>
              <a:t>electromost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3"/>
              </a:rPr>
              <a:t>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3"/>
              </a:rPr>
              <a:t>by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3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3"/>
              </a:rPr>
              <a:t>images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3"/>
              </a:rPr>
              <a:t>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3"/>
              </a:rPr>
              <a:t>uploads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3"/>
              </a:rPr>
              <a:t>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3"/>
              </a:rPr>
              <a:t>bingoingo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3"/>
              </a:rPr>
              <a:t>4.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3"/>
              </a:rPr>
              <a:t>jpg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4"/>
              </a:rPr>
              <a:t>http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://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4"/>
              </a:rPr>
              <a:t>www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4"/>
              </a:rPr>
              <a:t>max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-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4"/>
              </a:rPr>
              <a:t>gift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4"/>
              </a:rPr>
              <a:t>ru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4"/>
              </a:rPr>
              <a:t>netcat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_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4"/>
              </a:rPr>
              <a:t>files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/97/112/0646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4"/>
              </a:rPr>
              <a:t>ba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40958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4"/>
              </a:rPr>
              <a:t>c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50317389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4"/>
              </a:rPr>
              <a:t>c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10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4"/>
              </a:rPr>
              <a:t>b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6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4"/>
              </a:rPr>
              <a:t>b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4"/>
              </a:rPr>
              <a:t>7462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4"/>
              </a:rPr>
              <a:t>dd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5"/>
              </a:rPr>
              <a:t>http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5"/>
              </a:rPr>
              <a:t>://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5"/>
              </a:rPr>
              <a:t>www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5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5"/>
              </a:rPr>
              <a:t>splav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5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5"/>
              </a:rPr>
              <a:t>ru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5"/>
              </a:rPr>
              <a:t>/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5"/>
              </a:rPr>
              <a:t>gdbimp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5"/>
              </a:rPr>
              <a:t>.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5"/>
              </a:rPr>
              <a:t>ashx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5"/>
              </a:rPr>
              <a:t>?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hlinkClick r:id="rId15"/>
              </a:rPr>
              <a:t>gid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5"/>
              </a:rPr>
              <a:t>=2007-12-05+11:01:30.400195&amp;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5"/>
              </a:rPr>
              <a:t>type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5"/>
              </a:rPr>
              <a:t>=2&amp;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hlinkClick r:id="rId15"/>
              </a:rPr>
              <a:t>num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5"/>
              </a:rPr>
              <a:t>=1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6"/>
              </a:rPr>
              <a:t>http://www.kommersant.ru/factbook/7160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7"/>
              </a:rPr>
              <a:t>http://www.cshp.ru/gidroenergetika/proektyi/bratskaya-ges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8"/>
              </a:rPr>
              <a:t>http://passat-b5.ru/entry.php?b=438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19"/>
              </a:rPr>
              <a:t>http://m.lenta.ru/science/2004/04/27/solar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hlinkClick r:id="rId20"/>
              </a:rPr>
              <a:t>http://ttu.rushkolnik.ru/docs/2649/index-115028.html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http://forum.novo-city.ru/news/1/21508/elektrikam-prishlos-byt-silnee-…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http://animo2.ucoz.ru/photo/animacii_malogo_razmera/sklad_animacij/ani…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http://fxstock.ru/90287-Kamchatku-nachali-obustraivat-vetrovymi-elektr…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http://de.sodahead.com/living/should-a-principal-be-allowed-to-suspend…       http://kartiny.ucoz.ru/photo/animacii/roboty/blestjashki_dvizhushhiesj…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</a:rPr>
              <a:t>http://900igr.net/fotografii/fizika/Elektrostantsii/010-Teplovye-elekt…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ru-RU" sz="3200" dirty="0" smtClean="0">
                <a:latin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</a:rPr>
            </a:b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 </a:t>
            </a:r>
            <a:endParaRPr lang="ru-RU" sz="1400" dirty="0">
              <a:latin typeface="+mn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5489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ой лучший урок\роботы\gifplaatjes.p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1607686" cy="2024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357313" y="2500313"/>
            <a:ext cx="7500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/>
              <a:t>Дом - стеклянный пузырек,</a:t>
            </a:r>
          </a:p>
          <a:p>
            <a:r>
              <a:rPr lang="ru-RU" sz="3600" b="1" dirty="0"/>
              <a:t>А живет в нем огонек.</a:t>
            </a:r>
          </a:p>
          <a:p>
            <a:r>
              <a:rPr lang="ru-RU" sz="3600" b="1" dirty="0"/>
              <a:t>Днем он спит, а как проснется, </a:t>
            </a:r>
          </a:p>
          <a:p>
            <a:r>
              <a:rPr lang="ru-RU" sz="3600" b="1" dirty="0"/>
              <a:t>Ярким пламенем зажжется.</a:t>
            </a:r>
          </a:p>
        </p:txBody>
      </p:sp>
      <p:pic>
        <p:nvPicPr>
          <p:cNvPr id="14340" name="Picture 4" descr="C:\Program Files\Microsoft Office\Media\CntCD1\Animated\j02545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6434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1857375" y="214313"/>
            <a:ext cx="2428875" cy="1500187"/>
          </a:xfrm>
          <a:prstGeom prst="cloudCallout">
            <a:avLst>
              <a:gd name="adj1" fmla="val -91698"/>
              <a:gd name="adj2" fmla="val 4062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88069" name="Picture 5" descr="C:\Program Files\Microsoft Office\Media\CntCD1\Animated\j033639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3963" y="317500"/>
            <a:ext cx="1157287" cy="11572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2357430"/>
            <a:ext cx="3714776" cy="92333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ОТКУДА?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G:\Мой лучший урок\роботы\tir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357562"/>
            <a:ext cx="1363031" cy="1893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G:\Мой лучший урок\роботы\Robots-02-ju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214554"/>
            <a:ext cx="2143140" cy="1964545"/>
          </a:xfrm>
          <a:prstGeom prst="rect">
            <a:avLst/>
          </a:prstGeom>
          <a:noFill/>
        </p:spPr>
      </p:pic>
      <p:pic>
        <p:nvPicPr>
          <p:cNvPr id="2052" name="Picture 4" descr="G:\Мой лучший урок\роботы\000085585c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928670"/>
            <a:ext cx="1219200" cy="1219200"/>
          </a:xfrm>
          <a:prstGeom prst="rect">
            <a:avLst/>
          </a:prstGeom>
          <a:noFill/>
        </p:spPr>
      </p:pic>
      <p:pic>
        <p:nvPicPr>
          <p:cNvPr id="2054" name="Picture 6" descr="G:\Мой лучший урок\роботы\album_pi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85728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G:\Мой лучший урок\роботы\Photo 036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071942"/>
            <a:ext cx="1676400" cy="20955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59" name="Picture 11" descr="G:\Мой лучший урок\роботы\roboter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286256"/>
            <a:ext cx="1000132" cy="1962665"/>
          </a:xfrm>
          <a:prstGeom prst="rect">
            <a:avLst/>
          </a:prstGeom>
          <a:noFill/>
        </p:spPr>
      </p:pic>
      <p:pic>
        <p:nvPicPr>
          <p:cNvPr id="10" name="Picture 16" descr="C:\Program Files\Microsoft Office\Media\CntCD1\Animated\j028372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357166"/>
            <a:ext cx="800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первобытные люд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3095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Картинка 1 из 10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385762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лако 5"/>
          <p:cNvSpPr/>
          <p:nvPr/>
        </p:nvSpPr>
        <p:spPr>
          <a:xfrm>
            <a:off x="714316" y="5206034"/>
            <a:ext cx="1357322" cy="571504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лучина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6" descr="Картинка 1 из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385765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лако 8"/>
          <p:cNvSpPr/>
          <p:nvPr/>
        </p:nvSpPr>
        <p:spPr>
          <a:xfrm>
            <a:off x="5429256" y="2071678"/>
            <a:ext cx="1247938" cy="440539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свеча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286124"/>
            <a:ext cx="3929090" cy="2999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лако 12"/>
          <p:cNvSpPr/>
          <p:nvPr/>
        </p:nvSpPr>
        <p:spPr>
          <a:xfrm>
            <a:off x="6715140" y="3500438"/>
            <a:ext cx="1954340" cy="357190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керосиновая лампа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282" y="428604"/>
            <a:ext cx="1143008" cy="571504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костер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элмяс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038839"/>
            <a:ext cx="1500198" cy="139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ручдрель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4678" y="4584174"/>
            <a:ext cx="895348" cy="118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тьа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77247"/>
              </a:clrFrom>
              <a:clrTo>
                <a:srgbClr val="87724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285860"/>
            <a:ext cx="13081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мяс"/>
          <p:cNvPicPr>
            <a:picLocks noChangeAspect="1" noChangeArrowheads="1"/>
          </p:cNvPicPr>
          <p:nvPr/>
        </p:nvPicPr>
        <p:blipFill>
          <a:blip r:embed="rId5" cstate="print"/>
          <a:srcRect l="11765" b="5882"/>
          <a:stretch>
            <a:fillRect/>
          </a:stretch>
        </p:blipFill>
        <p:spPr bwMode="auto">
          <a:xfrm>
            <a:off x="3500430" y="3429000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5" descr="газплита"/>
          <p:cNvPicPr>
            <a:picLocks noChangeAspect="1" noChangeArrowheads="1"/>
          </p:cNvPicPr>
          <p:nvPr/>
        </p:nvPicPr>
        <p:blipFill>
          <a:blip r:embed="rId6" cstate="print"/>
          <a:srcRect l="4765" t="3226" r="859" b="-1"/>
          <a:stretch>
            <a:fillRect/>
          </a:stretch>
        </p:blipFill>
        <p:spPr bwMode="auto">
          <a:xfrm>
            <a:off x="428596" y="5116722"/>
            <a:ext cx="1357322" cy="15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6" descr="эл-плит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39" y="5893984"/>
            <a:ext cx="1357310" cy="71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9" descr="xq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57785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1" descr="dtybr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83862">
            <a:off x="6010271" y="2185295"/>
            <a:ext cx="988255" cy="14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2" descr="совок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286124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D:\Документы слушателей\Мякота\стир маш - копия.bmp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344948"/>
            <a:ext cx="1643074" cy="1914883"/>
          </a:xfrm>
          <a:prstGeom prst="rect">
            <a:avLst/>
          </a:prstGeom>
          <a:noFill/>
        </p:spPr>
      </p:pic>
      <p:pic>
        <p:nvPicPr>
          <p:cNvPr id="19" name="Picture 6" descr="D:\Документы слушателей\Мякота\en.bmp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2F9FF"/>
              </a:clrFrom>
              <a:clrTo>
                <a:srgbClr val="F2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453024"/>
            <a:ext cx="1071570" cy="717952"/>
          </a:xfrm>
          <a:prstGeom prst="rect">
            <a:avLst/>
          </a:prstGeom>
          <a:ln>
            <a:noFill/>
          </a:ln>
          <a:effectLst>
            <a:glow rad="63500">
              <a:srgbClr val="FFE7F6">
                <a:alpha val="40000"/>
              </a:srgbClr>
            </a:glow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214414" y="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нам помогает электричество?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571736" y="500042"/>
            <a:ext cx="3159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Разбей на 2 группы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4" name="Picture 22" descr="4роз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C1A2C2"/>
              </a:clrFrom>
              <a:clrTo>
                <a:srgbClr val="C1A2C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16121" y="169641"/>
            <a:ext cx="69652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j0283784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15206" y="642918"/>
            <a:ext cx="92869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>
            <a:hlinkClick r:id="" action="ppaction://noaction" highlightClick="1">
              <a:snd r:embed="rId15" name="applause.wav"/>
            </a:hlinkClick>
          </p:cNvPr>
          <p:cNvSpPr/>
          <p:nvPr/>
        </p:nvSpPr>
        <p:spPr>
          <a:xfrm>
            <a:off x="7215206" y="6858000"/>
            <a:ext cx="3214710" cy="1077218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all" spc="0" dirty="0" smtClean="0">
              <a:ln w="9000" cmpd="sng">
                <a:solidFill>
                  <a:srgbClr val="CC0099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spc="0" dirty="0" smtClean="0">
                <a:ln w="9000" cmpd="sng">
                  <a:solidFill>
                    <a:srgbClr val="CC0099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Молодцы!!!</a:t>
            </a:r>
          </a:p>
          <a:p>
            <a:pPr algn="ctr"/>
            <a:endParaRPr lang="ru-RU" sz="2000" b="1" cap="all" spc="0" dirty="0">
              <a:ln w="9000" cmpd="sng">
                <a:solidFill>
                  <a:srgbClr val="CC0099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" name="Picture 21" descr="E:\Безымянныйпыл4.bmp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786058"/>
            <a:ext cx="1143008" cy="1500198"/>
          </a:xfrm>
          <a:prstGeom prst="rect">
            <a:avLst/>
          </a:prstGeom>
          <a:noFill/>
        </p:spPr>
      </p:pic>
      <p:cxnSp>
        <p:nvCxnSpPr>
          <p:cNvPr id="30" name="Прямая со стрелкой 29"/>
          <p:cNvCxnSpPr/>
          <p:nvPr/>
        </p:nvCxnSpPr>
        <p:spPr bwMode="auto">
          <a:xfrm>
            <a:off x="0" y="428604"/>
            <a:ext cx="428596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Прямая со стрелкой 31"/>
          <p:cNvCxnSpPr/>
          <p:nvPr/>
        </p:nvCxnSpPr>
        <p:spPr bwMode="auto">
          <a:xfrm rot="10800000" flipV="1">
            <a:off x="8215338" y="357166"/>
            <a:ext cx="571504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61424 -0.024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31944 0.0006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62153 0.25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7059 0.00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77118 0.2891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64688 -0.0418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37361 0.0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34931 0.0185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44218 -0.184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11493 0.00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5677 -0.6088 " pathEditMode="relative" ptsTypes="AA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>
            <a:cxnSpLocks noChangeShapeType="1"/>
            <a:stCxn id="1027" idx="1"/>
            <a:endCxn id="1026" idx="0"/>
          </p:cNvCxnSpPr>
          <p:nvPr/>
        </p:nvCxnSpPr>
        <p:spPr bwMode="auto">
          <a:xfrm rot="10800000" flipV="1">
            <a:off x="1571599" y="2928934"/>
            <a:ext cx="1143012" cy="107157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27" name="Прямая со стрелкой 26"/>
          <p:cNvCxnSpPr>
            <a:cxnSpLocks noChangeShapeType="1"/>
            <a:endCxn id="1029" idx="2"/>
          </p:cNvCxnSpPr>
          <p:nvPr/>
        </p:nvCxnSpPr>
        <p:spPr bwMode="auto">
          <a:xfrm rot="16200000" flipV="1">
            <a:off x="6987499" y="2129722"/>
            <a:ext cx="1169797" cy="1143007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28" name="Прямая со стрелкой 27"/>
          <p:cNvCxnSpPr>
            <a:cxnSpLocks noChangeShapeType="1"/>
          </p:cNvCxnSpPr>
          <p:nvPr/>
        </p:nvCxnSpPr>
        <p:spPr bwMode="auto">
          <a:xfrm>
            <a:off x="2214546" y="4929198"/>
            <a:ext cx="1500198" cy="857256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triangle" w="med" len="med"/>
          </a:ln>
        </p:spPr>
      </p:cxnSp>
      <p:cxnSp>
        <p:nvCxnSpPr>
          <p:cNvPr id="29" name="Прямая со стрелкой 28"/>
          <p:cNvCxnSpPr>
            <a:cxnSpLocks noChangeShapeType="1"/>
            <a:stCxn id="1029" idx="1"/>
          </p:cNvCxnSpPr>
          <p:nvPr/>
        </p:nvCxnSpPr>
        <p:spPr bwMode="auto">
          <a:xfrm rot="10800000" flipV="1">
            <a:off x="4357687" y="1379622"/>
            <a:ext cx="1571637" cy="763493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triangle" w="med" len="med"/>
          </a:ln>
        </p:spPr>
      </p:cxnSp>
      <p:pic>
        <p:nvPicPr>
          <p:cNvPr id="15" name="Picture 6" descr="G:\Мой лучший урок\роботы\album_pi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1714500" cy="1714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Мой лучший урок 2\Новая папка (2)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0504"/>
            <a:ext cx="1428750" cy="1428750"/>
          </a:xfrm>
          <a:prstGeom prst="rect">
            <a:avLst/>
          </a:prstGeom>
          <a:noFill/>
        </p:spPr>
      </p:pic>
      <p:pic>
        <p:nvPicPr>
          <p:cNvPr id="1027" name="Picture 3" descr="F:\Мой лучший урок 2\Новая папка (2)\electric-pole-po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1" y="2214554"/>
            <a:ext cx="1905013" cy="1428760"/>
          </a:xfrm>
          <a:prstGeom prst="rect">
            <a:avLst/>
          </a:prstGeom>
          <a:noFill/>
        </p:spPr>
      </p:pic>
      <p:pic>
        <p:nvPicPr>
          <p:cNvPr id="1029" name="Picture 5" descr="F:\Мой лучший урок 2\Новая папка (2)\743f46939be497629507cf8b9568cd763f2d65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3" y="642918"/>
            <a:ext cx="2143140" cy="1473409"/>
          </a:xfrm>
          <a:prstGeom prst="rect">
            <a:avLst/>
          </a:prstGeom>
          <a:noFill/>
        </p:spPr>
      </p:pic>
      <p:pic>
        <p:nvPicPr>
          <p:cNvPr id="1034" name="Picture 10" descr="https://encrypted-tbn3.gstatic.com/images?q=tbn:ANd9GcSIm50ULnYiOrR4CsSIVfi91bOktVvpVmWk7H0lZe9zBBlmK-R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5041458"/>
            <a:ext cx="857256" cy="1530814"/>
          </a:xfrm>
          <a:prstGeom prst="rect">
            <a:avLst/>
          </a:prstGeom>
          <a:noFill/>
        </p:spPr>
      </p:pic>
      <p:pic>
        <p:nvPicPr>
          <p:cNvPr id="1030" name="Picture 6" descr="F:\Мой лучший урок 2\Новая папка (2)\44629507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857760"/>
            <a:ext cx="857256" cy="1787991"/>
          </a:xfrm>
          <a:prstGeom prst="rect">
            <a:avLst/>
          </a:prstGeom>
          <a:noFill/>
        </p:spPr>
      </p:pic>
      <p:pic>
        <p:nvPicPr>
          <p:cNvPr id="25" name="Рисунок 2" descr="Чебоксарская Гэс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286124"/>
            <a:ext cx="248049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TextBox 43"/>
          <p:cNvSpPr txBox="1"/>
          <p:nvPr/>
        </p:nvSpPr>
        <p:spPr>
          <a:xfrm>
            <a:off x="1714480" y="285728"/>
            <a:ext cx="42148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Сочини сказку</a:t>
            </a:r>
            <a:r>
              <a:rPr lang="ru-RU" sz="2400" b="1" u="sng" dirty="0" smtClean="0"/>
              <a:t>:</a:t>
            </a:r>
            <a:r>
              <a:rPr lang="ru-RU" sz="2400" b="1" dirty="0" smtClean="0"/>
              <a:t>  Откуда в наш дом приходит электричество?</a:t>
            </a:r>
            <a:endParaRPr lang="ru-RU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dirty="0" smtClean="0"/>
              <a:t>Гидроэлектростанция (ГЭС)</a:t>
            </a:r>
            <a:endParaRPr lang="ru-RU" sz="4000" dirty="0"/>
          </a:p>
        </p:txBody>
      </p:sp>
      <p:pic>
        <p:nvPicPr>
          <p:cNvPr id="7" name="Picture 2" descr="Картинка 42 из 2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00504"/>
            <a:ext cx="3929058" cy="2589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2" descr="Чебоксарская Гэ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40160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3" descr="Волг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4000528" cy="2562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K:\РАЗНОЕ\Документы Наташа\6af74d7850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077072"/>
            <a:ext cx="3672408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Электростанции</a:t>
            </a:r>
            <a:endParaRPr lang="ru-RU" sz="4000" b="1" dirty="0"/>
          </a:p>
        </p:txBody>
      </p:sp>
      <p:pic>
        <p:nvPicPr>
          <p:cNvPr id="25603" name="Рисунок 4" descr="http://www.vepr.ru/content/rus/mnu/7/image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357313"/>
            <a:ext cx="3071813" cy="17922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604" name="Рисунок 5" descr="http://www.vepr.ru/content/rus/mnu/7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285875"/>
            <a:ext cx="3214687" cy="1946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605" name="Рисунок 6" descr="http://www.vepr.ru/content/rus/mnu/7/image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857625"/>
            <a:ext cx="2571750" cy="1676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606" name="Рисунок 7" descr="http://www.vepr.ru/content/rus/mnu/7/image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4429125"/>
            <a:ext cx="2571750" cy="1790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5607" name="Рисунок 8" descr="http://www.vepr.ru/content/rus/mnu/7/image0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3857625"/>
            <a:ext cx="2928938" cy="16573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143625" y="571500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Атомная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642938" y="3286125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Тепловая</a:t>
            </a:r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3214678" y="6215063"/>
            <a:ext cx="2428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Солнечная </a:t>
            </a:r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6357938" y="3286125"/>
            <a:ext cx="2500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Ветряная</a:t>
            </a:r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0" y="5715000"/>
            <a:ext cx="3071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Геотермальная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3869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Сформулируйте правила безопасного обращения с электрическими приборами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00B05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20C8F7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271</TotalTime>
  <Words>194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Окружающий мир</vt:lpstr>
      <vt:lpstr>Слайд 2</vt:lpstr>
      <vt:lpstr>Слайд 3</vt:lpstr>
      <vt:lpstr>Слайд 4</vt:lpstr>
      <vt:lpstr>Слайд 5</vt:lpstr>
      <vt:lpstr>Слайд 6</vt:lpstr>
      <vt:lpstr>Гидроэлектростанция (ГЭС)</vt:lpstr>
      <vt:lpstr>Электростанции</vt:lpstr>
      <vt:lpstr> Сформулируйте правила безопасного обращения с электрическими приборами</vt:lpstr>
      <vt:lpstr>Не играй с розетками!!!</vt:lpstr>
      <vt:lpstr>Не вставляй в розетку посторонние предметы!</vt:lpstr>
      <vt:lpstr>Не дотрагивайся до проводов и электроприборов мокрыми руками!!!</vt:lpstr>
      <vt:lpstr>Тест </vt:lpstr>
      <vt:lpstr> 2. Выбери верное утверждение: </vt:lpstr>
      <vt:lpstr>3. Для чего нужно электричество в доме?</vt:lpstr>
      <vt:lpstr>Слайд 16</vt:lpstr>
      <vt:lpstr>Ресурсы:  http://smiles24.ru/smile/anime-tehnika-100.html  http://photobucket.com/images/Robot+Animation/  http://forum.materinstvo.ru/index.php?showtopic=624122  http://geo.our-worlds.ru/pic/natural/lightning/lgn024.jpg   http://www.gal.sch1636.edusite.ru/images/p12_luchina.jpg   http://img-fotki.yandex.ru/get/3105/tur-54.8/0_1ff87_76c62b14_L   http://faces.avtograd.ru/data/media/18/lamposhka_ilicha.jpg   http://i060.radikal.ru/0905/f9/fb5a1701505a.jpg   http://img-fotki.yandex.ru/get/22/belyj-v.0/0_7e25_5fbb6e64_XL   http://art5.karelia.ru/photo/16/166/20863.jpg   http://megazin-bt.ru/images/470f45f85c4e5.jpg   http://electromost.by/images/uploads/bingoingo4.jpg   http://www.max-gift.ru/netcat_files/97/112/0646ba40958c50317389c10b6b7462dd   http://www.splav.ru/gdbimp.ashx?gid=2007-12-05+11:01:30.400195&amp;type=2&amp;num=1   http://www.kommersant.ru/factbook/7160  http://www.cshp.ru/gidroenergetika/proektyi/bratskaya-ges  http://passat-b5.ru/entry.php?b=438  http://m.lenta.ru/science/2004/04/27/solar  http://ttu.rushkolnik.ru/docs/2649/index-115028.html  http://forum.novo-city.ru/news/1/21508/elektrikam-prishlos-byt-silnee-…  http://animo2.ucoz.ru/photo/animacii_malogo_razmera/sklad_animacij/ani…  http://fxstock.ru/90287-Kamchatku-nachali-obustraivat-vetrovymi-elektr…  http://de.sodahead.com/living/should-a-principal-be-allowed-to-suspend…       http://kartiny.ucoz.ru/photo/animacii/roboty/blestjashki_dvizhushhiesj…  http://900igr.net/fotografii/fizika/Elektrostantsii/010-Teplovye-elekt…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Щенникова Наталья Павловна,  учитель начальных классов, высшая квалификационная категория,  МБОУ ООШ № 16 х.Красная Поляна, Краснодарского края</dc:title>
  <dc:creator>Админ</dc:creator>
  <cp:lastModifiedBy>компьютер</cp:lastModifiedBy>
  <cp:revision>28</cp:revision>
  <dcterms:created xsi:type="dcterms:W3CDTF">2013-11-28T07:52:46Z</dcterms:created>
  <dcterms:modified xsi:type="dcterms:W3CDTF">2014-10-27T17:30:00Z</dcterms:modified>
</cp:coreProperties>
</file>