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4" r:id="rId4"/>
    <p:sldId id="285" r:id="rId5"/>
    <p:sldId id="292" r:id="rId6"/>
    <p:sldId id="290" r:id="rId7"/>
    <p:sldId id="293" r:id="rId8"/>
    <p:sldId id="294" r:id="rId9"/>
    <p:sldId id="289" r:id="rId10"/>
    <p:sldId id="291" r:id="rId11"/>
    <p:sldId id="295" r:id="rId12"/>
    <p:sldId id="296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7406640" cy="252028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Концепция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b="1" dirty="0" smtClean="0">
                <a:solidFill>
                  <a:schemeClr val="tx1"/>
                </a:solidFill>
              </a:rPr>
              <a:t>дифференцированного</a:t>
            </a: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5400" b="1" dirty="0" smtClean="0">
                <a:solidFill>
                  <a:schemeClr val="tx1"/>
                </a:solidFill>
              </a:rPr>
              <a:t>обучения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085184"/>
            <a:ext cx="5760640" cy="105767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Выполнила: </a:t>
            </a:r>
            <a:r>
              <a:rPr lang="ru-RU" dirty="0" smtClean="0">
                <a:solidFill>
                  <a:schemeClr val="bg1"/>
                </a:solidFill>
              </a:rPr>
              <a:t>Михайлова И</a:t>
            </a:r>
            <a:r>
              <a:rPr lang="ru-RU" dirty="0" smtClean="0">
                <a:solidFill>
                  <a:schemeClr val="bg1"/>
                </a:solidFill>
              </a:rPr>
              <a:t>. 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4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Виды дифференциации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Внутренняя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дифференциация </a:t>
            </a:r>
            <a:r>
              <a:rPr lang="ru-RU" dirty="0"/>
              <a:t>– различное обучение детей в достаточно большой группе учащихся (класс), подобранной по случайным признакам, без выделения стабильных групп. Может осуществляться в форме учёта индивидуальных особенностей учащихся или в системе уровневой дифференциации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Внешняя дифференциация </a:t>
            </a:r>
            <a:r>
              <a:rPr lang="ru-RU" dirty="0"/>
              <a:t>– это дифференциация по содержанию. Она предполагает обучение разных групп учащихся по программам, отличающимся глубиной и широтой изложения материала. Дифференциация этого вида, как правило, осуществляется через курсы по выбору и профильное обучение.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3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4594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Организационная модель средней общеобразовательной школы включает три варианта дифференциации обуче­ния учащихся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1.     </a:t>
            </a:r>
            <a:r>
              <a:rPr lang="ru-RU" dirty="0">
                <a:solidFill>
                  <a:srgbClr val="C00000"/>
                </a:solidFill>
              </a:rPr>
              <a:t>Комплектование классов гомогенного состава </a:t>
            </a:r>
            <a:r>
              <a:rPr lang="ru-RU" dirty="0"/>
              <a:t>с на­чального этапа обучения в школе на основе диагностики динамических характеристик личности и уровня овладе­ния </a:t>
            </a:r>
            <a:r>
              <a:rPr lang="ru-RU" dirty="0" err="1"/>
              <a:t>общеучебными</a:t>
            </a:r>
            <a:r>
              <a:rPr lang="ru-RU" dirty="0"/>
              <a:t> умениями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2</a:t>
            </a:r>
            <a:r>
              <a:rPr lang="ru-RU" dirty="0">
                <a:solidFill>
                  <a:srgbClr val="C00000"/>
                </a:solidFill>
              </a:rPr>
              <a:t>.     </a:t>
            </a:r>
            <a:r>
              <a:rPr lang="ru-RU" dirty="0" err="1">
                <a:solidFill>
                  <a:srgbClr val="C00000"/>
                </a:solidFill>
              </a:rPr>
              <a:t>Внутриклассная</a:t>
            </a:r>
            <a:r>
              <a:rPr lang="ru-RU" dirty="0">
                <a:solidFill>
                  <a:srgbClr val="C00000"/>
                </a:solidFill>
              </a:rPr>
              <a:t> дифференциация в среднем звене, </a:t>
            </a:r>
            <a:r>
              <a:rPr lang="ru-RU" dirty="0"/>
              <a:t>проводимая посредством отбора групп для раздельного обучения на разных уровнях (базовом и вариативном), зачисление в группы производится на добровольной основе по уровням познавательного инте­реса учащихся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3.     </a:t>
            </a:r>
            <a:r>
              <a:rPr lang="ru-RU" dirty="0">
                <a:solidFill>
                  <a:srgbClr val="C00000"/>
                </a:solidFill>
              </a:rPr>
              <a:t>Профильное обучение в основной школе и старших классах,</a:t>
            </a:r>
            <a:r>
              <a:rPr lang="ru-RU" dirty="0"/>
              <a:t> организованное на основе психологической ди­агностики, экспертной оценки, рекомендаций учителей и родителей, самоопределении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1601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Педагогические условия успешности дифференциации: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Рекомендуется чаще переключать учащихся с дифференцированной на коллективную, совместную работу. Весь урок не может быть дифференцированным.</a:t>
            </a:r>
          </a:p>
          <a:p>
            <a:endParaRPr lang="ru-RU" dirty="0"/>
          </a:p>
          <a:p>
            <a:r>
              <a:rPr lang="ru-RU" dirty="0"/>
              <a:t>2. Учитель должен, по возможности, на уроке создавать ситуацию самостоятельного выбора для учащихся разных уровней.</a:t>
            </a:r>
          </a:p>
          <a:p>
            <a:endParaRPr lang="ru-RU" dirty="0"/>
          </a:p>
          <a:p>
            <a:r>
              <a:rPr lang="ru-RU" dirty="0"/>
              <a:t>3. Дифференциация не является основной формой, а включается в учебный процесс для повышения его эффективности на отдельных этапах.</a:t>
            </a:r>
          </a:p>
          <a:p>
            <a:endParaRPr lang="ru-RU" dirty="0"/>
          </a:p>
          <a:p>
            <a:r>
              <a:rPr lang="ru-RU" dirty="0"/>
              <a:t>4. Дифференциация не должна быть явной.</a:t>
            </a:r>
          </a:p>
          <a:p>
            <a:endParaRPr lang="ru-RU" dirty="0"/>
          </a:p>
          <a:p>
            <a:r>
              <a:rPr lang="ru-RU" dirty="0"/>
              <a:t>5. Учитель должен быть сдержанным в похвале сильных учеников и постоянно поощрять слабых.</a:t>
            </a:r>
          </a:p>
        </p:txBody>
      </p:sp>
    </p:spTree>
    <p:extLst>
      <p:ext uri="{BB962C8B-B14F-4D97-AF65-F5344CB8AC3E}">
        <p14:creationId xmlns:p14="http://schemas.microsoft.com/office/powerpoint/2010/main" val="7098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Д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ифференцированное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обучение позволяет эффективно решать вопросы качественного обучения. Осуществляется оно путем изменения содержания, регулирования трудности    и длительности    выполнения отдельных заданий, применения специальных средств методической поддержки учеников в соответствии с их возможностями и подготовленностью к обучению.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51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26184" cy="141277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ea typeface="Calibri"/>
                <a:cs typeface="Times New Roman"/>
              </a:rPr>
              <a:t>История развития идей дифференциации обучения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53815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20-х годах в отечественной и зарубежной педагогике начались активные разработки в области индивидуализации и дифференциации </a:t>
            </a:r>
            <a:r>
              <a:rPr lang="ru-RU" dirty="0" smtClean="0"/>
              <a:t>обучения.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Несмотря </a:t>
            </a:r>
            <a:r>
              <a:rPr lang="ru-RU" dirty="0"/>
              <a:t>на то, что разработки в области индивидуализации и дифференциации в России, Западной Европе и Америке начались приблизительно в одно и то же время, на сегодняшний день западная педагогика имеет несравненно больший практический и теоретический опыт. </a:t>
            </a:r>
          </a:p>
        </p:txBody>
      </p:sp>
    </p:spTree>
    <p:extLst>
      <p:ext uri="{BB962C8B-B14F-4D97-AF65-F5344CB8AC3E}">
        <p14:creationId xmlns:p14="http://schemas.microsoft.com/office/powerpoint/2010/main" val="23699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Ведущее место в формирова­нии теоретических основ дифференциации обучения занимают психолого-педагогические иссле­дования. Среди них прежде всего следует назвать работы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Б.Г. Ана­ньева, А.Н. Леонтьева, Б.Ф. Ломо­ва, Г.И. Щукиной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др.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настоящее время в педаго­гической и психологической ли­тературе не существует едино­го общепринятого определения понятия </a:t>
            </a:r>
            <a:r>
              <a:rPr lang="ru-RU" i="1" dirty="0"/>
              <a:t>«дифференциация обу­чения». </a:t>
            </a:r>
            <a:r>
              <a:rPr lang="ru-RU" dirty="0"/>
              <a:t>В трудах </a:t>
            </a:r>
            <a:r>
              <a:rPr lang="ru-RU" b="1" dirty="0"/>
              <a:t>Ю.К. </a:t>
            </a:r>
            <a:r>
              <a:rPr lang="ru-RU" b="1" dirty="0" err="1"/>
              <a:t>Бабанского</a:t>
            </a:r>
            <a:r>
              <a:rPr lang="ru-RU" b="1" dirty="0"/>
              <a:t>, М.А. Мельникова, Н.М. </a:t>
            </a:r>
            <a:r>
              <a:rPr lang="ru-RU" b="1" dirty="0" err="1"/>
              <a:t>Шахмаева</a:t>
            </a:r>
            <a:r>
              <a:rPr lang="ru-RU" b="1" dirty="0"/>
              <a:t>, И.С. </a:t>
            </a:r>
            <a:r>
              <a:rPr lang="ru-RU" b="1" dirty="0" err="1"/>
              <a:t>Якиманской</a:t>
            </a:r>
            <a:r>
              <a:rPr lang="ru-RU" dirty="0"/>
              <a:t> и др. дифференциация трактуется в основном как </a:t>
            </a:r>
            <a:r>
              <a:rPr lang="ru-RU" i="1" u="sng" dirty="0"/>
              <a:t>особая форма организации обучения с учетом типологических индивидуаль­но-психологических особеннос­тей учащихся и особой органи­зации коммуникации учителя - учеников. </a:t>
            </a:r>
          </a:p>
        </p:txBody>
      </p:sp>
    </p:spTree>
    <p:extLst>
      <p:ext uri="{BB962C8B-B14F-4D97-AF65-F5344CB8AC3E}">
        <p14:creationId xmlns:p14="http://schemas.microsoft.com/office/powerpoint/2010/main" val="14716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solidFill>
                  <a:srgbClr val="FF0000"/>
                </a:solidFill>
              </a:rPr>
              <a:t>Дифференциация</a:t>
            </a:r>
            <a:r>
              <a:rPr lang="ru-RU" dirty="0"/>
              <a:t> – это форма организации учебной деятельности школьников, при которой учитываются их склонности, интересы, проявившиеся способности. </a:t>
            </a:r>
            <a:endParaRPr lang="ru-RU" dirty="0" smtClean="0"/>
          </a:p>
          <a:p>
            <a:pPr algn="just"/>
            <a:r>
              <a:rPr lang="ru-RU" dirty="0" smtClean="0"/>
              <a:t>Дифференциация  </a:t>
            </a:r>
            <a:r>
              <a:rPr lang="ru-RU" dirty="0"/>
              <a:t>в переводе с латинского означает разделение, расслоение целого на различные части, формы, ступени. Дифференциация в образовании – это создание различий между частями (школами, классами, группами) образовательной системы (общее образование, школа, класс, группа) с учетом одного или нескольких направлений.</a:t>
            </a:r>
          </a:p>
        </p:txBody>
      </p:sp>
    </p:spTree>
    <p:extLst>
      <p:ext uri="{BB962C8B-B14F-4D97-AF65-F5344CB8AC3E}">
        <p14:creationId xmlns:p14="http://schemas.microsoft.com/office/powerpoint/2010/main" val="1531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Цель дифференциации </a:t>
            </a:r>
            <a:r>
              <a:rPr lang="ru-RU" sz="3600" dirty="0"/>
              <a:t>— адаптация обучения к особенностям различных групп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19581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Основные модели дифференциации на современном этапе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настоящее время в мировой образовательной практике сложились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5 моделей дифференциации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i="1" dirty="0"/>
              <a:t>- селективно-поточная </a:t>
            </a:r>
            <a:r>
              <a:rPr lang="ru-RU" dirty="0"/>
              <a:t>(три потока – облегченный, основной, продвинутый. Классы внутри потоков гомогенные, переход из потока в поток возможен только в конце учебного года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-  </a:t>
            </a:r>
            <a:r>
              <a:rPr lang="ru-RU" i="1" dirty="0"/>
              <a:t>селективно-уровневая </a:t>
            </a:r>
            <a:r>
              <a:rPr lang="ru-RU" dirty="0"/>
              <a:t>(внутри классов выделяются группы облегченного обучения, основная и продвинутая; переход возможен два или три раза в год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- </a:t>
            </a:r>
            <a:r>
              <a:rPr lang="ru-RU" i="1" dirty="0"/>
              <a:t>смешанных способносте</a:t>
            </a:r>
            <a:r>
              <a:rPr lang="ru-RU" dirty="0"/>
              <a:t>й (классы немногочисленны и гомогенны. Изучение темы дети начинают вместе, затем проводится тестирование и класс делится на два потока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i="1" dirty="0"/>
              <a:t>- интегративная  </a:t>
            </a:r>
            <a:r>
              <a:rPr lang="ru-RU" dirty="0"/>
              <a:t>(группы смешанных способностей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 smtClean="0"/>
              <a:t>- </a:t>
            </a:r>
            <a:r>
              <a:rPr lang="ru-RU" i="1" dirty="0" err="1"/>
              <a:t>инновативная</a:t>
            </a:r>
            <a:r>
              <a:rPr lang="ru-RU" dirty="0"/>
              <a:t> (внутри класса или группы);</a:t>
            </a:r>
          </a:p>
        </p:txBody>
      </p:sp>
    </p:spTree>
    <p:extLst>
      <p:ext uri="{BB962C8B-B14F-4D97-AF65-F5344CB8AC3E}">
        <p14:creationId xmlns:p14="http://schemas.microsoft.com/office/powerpoint/2010/main" val="32240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892480" cy="6453336"/>
          </a:xfrm>
        </p:spPr>
        <p:txBody>
          <a:bodyPr>
            <a:normAutofit/>
          </a:bodyPr>
          <a:lstStyle/>
          <a:p>
            <a:r>
              <a:rPr lang="ru-RU" dirty="0"/>
              <a:t>В настоящее время в опыте работы общеобразовательных школ обозначилось несколько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направлений дифференциации обучения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- по образовательным целям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уровням выполнения заданий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времени обучения, времени выполнения заданий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содержанию обучения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последовательности учебного материала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/>
              <a:t>по структуре учебного материала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- по </a:t>
            </a:r>
            <a:r>
              <a:rPr lang="ru-RU" dirty="0"/>
              <a:t>подходам к обучению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видам учебной деятельности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способам применения заданий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по оценке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20333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Дифференцированная работа организуется различным образом. 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Чаще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всего учащимся с низким уровнем обучаемости (1-я группа) предлагаются </a:t>
            </a: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репродуктивные задания</a:t>
            </a:r>
            <a:r>
              <a:rPr lang="ru-RU" u="sng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а ученикам со средним (2-я группа) и высоким (3-я группа) уровнем обучаемости — </a:t>
            </a:r>
            <a:r>
              <a:rPr lang="ru-RU" i="1" u="sng" dirty="0">
                <a:solidFill>
                  <a:schemeClr val="accent2">
                    <a:lumMod val="50000"/>
                  </a:schemeClr>
                </a:solidFill>
              </a:rPr>
              <a:t>творческие задания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Можно предложить продуктивные задания всем ученикам. Но при этом детям с низким уровнем обучаемости даются задания с элементами творчества, в которых нужно применить знания в измененной ситуации, а остальным — творческие задания на применение знаний в новой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40986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830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Концепция дифференцированного обучения</vt:lpstr>
      <vt:lpstr>История развития идей дифференциации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модели дифференциации на современном этапе</vt:lpstr>
      <vt:lpstr>Презентация PowerPoint</vt:lpstr>
      <vt:lpstr>Презентация PowerPoint</vt:lpstr>
      <vt:lpstr>Виды дифференциации </vt:lpstr>
      <vt:lpstr>Презентация PowerPoint</vt:lpstr>
      <vt:lpstr>Педагогические условия успешности дифференциации: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Вадим</dc:creator>
  <cp:lastModifiedBy>Вадим</cp:lastModifiedBy>
  <cp:revision>39</cp:revision>
  <dcterms:created xsi:type="dcterms:W3CDTF">2014-03-28T12:42:50Z</dcterms:created>
  <dcterms:modified xsi:type="dcterms:W3CDTF">2014-06-16T09:19:31Z</dcterms:modified>
</cp:coreProperties>
</file>