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91" r:id="rId9"/>
    <p:sldId id="292" r:id="rId10"/>
    <p:sldId id="272" r:id="rId11"/>
    <p:sldId id="274" r:id="rId12"/>
    <p:sldId id="302" r:id="rId13"/>
    <p:sldId id="265" r:id="rId14"/>
    <p:sldId id="267" r:id="rId15"/>
    <p:sldId id="273" r:id="rId16"/>
    <p:sldId id="299" r:id="rId17"/>
    <p:sldId id="300" r:id="rId18"/>
    <p:sldId id="301" r:id="rId19"/>
    <p:sldId id="278" r:id="rId20"/>
    <p:sldId id="295" r:id="rId21"/>
    <p:sldId id="296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56" d="100"/>
          <a:sy n="56" d="100"/>
        </p:scale>
        <p:origin x="-74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55B5-9BAC-41D7-8303-4168FC26777A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DDD7-8A59-437F-AB8B-6E475A22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6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t.edu.ru/catalog.aspx?CatalogId=640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29293" y="1268759"/>
            <a:ext cx="7854696" cy="4988721"/>
          </a:xfrm>
        </p:spPr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ПОРТФОЛИО</a:t>
            </a:r>
            <a:r>
              <a:rPr lang="ru-RU" sz="4000" dirty="0" smtClean="0"/>
              <a:t> </a:t>
            </a:r>
            <a:endParaRPr lang="ru-RU" sz="4000" dirty="0"/>
          </a:p>
          <a:p>
            <a:pPr algn="ctr"/>
            <a:r>
              <a:rPr lang="ru-RU" sz="2800" b="1" i="1" dirty="0" smtClean="0"/>
              <a:t>учителя </a:t>
            </a:r>
            <a:r>
              <a:rPr lang="ru-RU" sz="2800" b="1" i="1" dirty="0"/>
              <a:t>начальных классов </a:t>
            </a:r>
          </a:p>
          <a:p>
            <a:pPr algn="ctr"/>
            <a:r>
              <a:rPr lang="ru-RU" sz="2800" b="1" i="1" dirty="0" smtClean="0"/>
              <a:t>Мелиховой </a:t>
            </a:r>
          </a:p>
          <a:p>
            <a:pPr algn="ctr"/>
            <a:r>
              <a:rPr lang="ru-RU" sz="2800" b="1" i="1" dirty="0" smtClean="0"/>
              <a:t>Светланы </a:t>
            </a:r>
            <a:r>
              <a:rPr lang="ru-RU" sz="2800" b="1" i="1" dirty="0"/>
              <a:t>Александровны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ГБОУ города Москвы </a:t>
            </a:r>
          </a:p>
          <a:p>
            <a:pPr algn="ctr"/>
            <a:r>
              <a:rPr lang="ru-RU" sz="2800" b="1" dirty="0" smtClean="0"/>
              <a:t>средняя общеобразовательная школа </a:t>
            </a:r>
          </a:p>
          <a:p>
            <a:pPr algn="ctr"/>
            <a:r>
              <a:rPr lang="ru-RU" sz="2800" b="1" dirty="0" smtClean="0"/>
              <a:t> № 795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49" y="1916832"/>
            <a:ext cx="33619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892" y="16280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Тема самообразования, программа её реализации, список литературы изученной по данной теме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2800" b="1" i="1" dirty="0" smtClean="0"/>
              <a:t>“</a:t>
            </a:r>
            <a:r>
              <a:rPr lang="ru-RU" sz="2800" b="1" i="1" dirty="0" smtClean="0"/>
              <a:t>Формирование  </a:t>
            </a:r>
            <a:r>
              <a:rPr lang="ru-RU" sz="2800" b="1" i="1" dirty="0"/>
              <a:t>регулятивных универсальных учебных </a:t>
            </a:r>
            <a:r>
              <a:rPr lang="ru-RU" sz="2800" b="1" i="1" dirty="0" smtClean="0"/>
              <a:t>действий</a:t>
            </a:r>
            <a:r>
              <a:rPr lang="en-US" sz="2800" b="1" i="1" dirty="0" smtClean="0"/>
              <a:t>”</a:t>
            </a:r>
            <a:r>
              <a:rPr lang="ru-RU" sz="2800" b="1" i="1" dirty="0" smtClean="0"/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551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Программа  формирования </a:t>
            </a:r>
            <a:r>
              <a:rPr lang="ru-RU" b="1" i="1" dirty="0" smtClean="0"/>
              <a:t> регулятивных универсальных </a:t>
            </a:r>
            <a:r>
              <a:rPr lang="ru-RU" b="1" i="1" dirty="0"/>
              <a:t>учебных </a:t>
            </a:r>
            <a:r>
              <a:rPr lang="ru-RU" b="1" i="1" dirty="0" smtClean="0"/>
              <a:t>действий содержит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/>
              <a:t>1.         Ценностные ориентиры содержания образования  на ступени начального общего образования.</a:t>
            </a:r>
          </a:p>
          <a:p>
            <a:r>
              <a:rPr lang="ru-RU" dirty="0"/>
              <a:t>2.         Характеристики </a:t>
            </a:r>
            <a:r>
              <a:rPr lang="ru-RU" dirty="0" smtClean="0"/>
              <a:t>регулятивных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/>
              <a:t>универсальных учебных действий.</a:t>
            </a:r>
          </a:p>
          <a:p>
            <a:r>
              <a:rPr lang="ru-RU" dirty="0"/>
              <a:t>3.         Связь регулятивных универсальных учебных действий с содержанием учебных предметов.</a:t>
            </a:r>
          </a:p>
          <a:p>
            <a:r>
              <a:rPr lang="ru-RU" dirty="0"/>
              <a:t>4.         Типовые задачи формирования </a:t>
            </a:r>
            <a:r>
              <a:rPr lang="ru-RU" dirty="0" smtClean="0"/>
              <a:t>регулятивных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/>
              <a:t>универсальных учебных действий.</a:t>
            </a:r>
          </a:p>
          <a:p>
            <a:r>
              <a:rPr lang="ru-RU" dirty="0"/>
              <a:t>5.         Описание преемственности программы формирования универсальных учебных действий при переходе от дошкольного образования к начальному образованию, от начального образования к основному образованию, от основного к среднему полному образованию.</a:t>
            </a:r>
          </a:p>
          <a:p>
            <a:r>
              <a:rPr lang="ru-RU" dirty="0"/>
              <a:t>6.         Планируемые результаты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/>
              <a:t>регулятивных универсальных учебных действий у обучающихся на ступени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33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/>
              <a:t>                       </a:t>
            </a:r>
            <a:r>
              <a:rPr lang="ru-RU" sz="2000" b="1" dirty="0" smtClean="0">
                <a:solidFill>
                  <a:schemeClr val="accent1"/>
                </a:solidFill>
              </a:rPr>
              <a:t>Список </a:t>
            </a:r>
            <a:r>
              <a:rPr lang="ru-RU" sz="2000" b="1" dirty="0">
                <a:solidFill>
                  <a:schemeClr val="accent1"/>
                </a:solidFill>
              </a:rPr>
              <a:t>использованной литературы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1.Федеральный </a:t>
            </a:r>
            <a:r>
              <a:rPr lang="ru-RU" sz="2000" dirty="0"/>
              <a:t>государственный образовательный стандарт общего образования – 2011. – </a:t>
            </a:r>
            <a:r>
              <a:rPr lang="ru-RU" sz="2000" dirty="0">
                <a:hlinkClick r:id="rId2"/>
              </a:rPr>
              <a:t>URL:</a:t>
            </a:r>
            <a:r>
              <a:rPr lang="ru-RU" sz="2000" u="sng" dirty="0">
                <a:hlinkClick r:id="rId2"/>
              </a:rPr>
              <a:t>http://</a:t>
            </a:r>
            <a:r>
              <a:rPr lang="ru-RU" sz="2000" u="sng" dirty="0" smtClean="0">
                <a:hlinkClick r:id="rId2"/>
              </a:rPr>
              <a:t>standart.edu.ru/catalog.aspx?CatalogId=6408</a:t>
            </a:r>
            <a:endParaRPr lang="ru-RU" sz="2000" u="sng" dirty="0" smtClean="0"/>
          </a:p>
          <a:p>
            <a:r>
              <a:rPr lang="ru-RU" sz="2000" dirty="0" smtClean="0"/>
              <a:t>2.Анисимова </a:t>
            </a:r>
            <a:r>
              <a:rPr lang="ru-RU" sz="2000" dirty="0"/>
              <a:t>Е.В. Формирование универсальных учебных действий на уроках в начальной школе // Интернет-журнал "</a:t>
            </a:r>
            <a:r>
              <a:rPr lang="ru-RU" sz="2000" dirty="0" err="1"/>
              <a:t>Эйдос</a:t>
            </a:r>
            <a:r>
              <a:rPr lang="ru-RU" sz="2000" dirty="0"/>
              <a:t>". - </a:t>
            </a:r>
            <a:r>
              <a:rPr lang="ru-RU" sz="2000" dirty="0" smtClean="0"/>
              <a:t>2012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/>
              <a:t>Планируемые результаты начального общего образования /Л.А. Алексеева, С. В. </a:t>
            </a:r>
            <a:r>
              <a:rPr lang="ru-RU" sz="2000" dirty="0" err="1"/>
              <a:t>Анащенкова</a:t>
            </a:r>
            <a:r>
              <a:rPr lang="ru-RU" sz="2000" dirty="0"/>
              <a:t> , М. З. </a:t>
            </a:r>
            <a:r>
              <a:rPr lang="ru-RU" sz="2000" dirty="0" err="1"/>
              <a:t>Биболетова</a:t>
            </a:r>
            <a:r>
              <a:rPr lang="ru-RU" sz="2000" dirty="0"/>
              <a:t> и др./; под ред. Г.С. Ковалёвой, О.Б. Логиновой. – М., 2011 . </a:t>
            </a:r>
            <a:br>
              <a:rPr lang="ru-RU" sz="2000" dirty="0"/>
            </a:br>
            <a:r>
              <a:rPr lang="ru-RU" sz="2000" dirty="0" smtClean="0"/>
              <a:t>4. </a:t>
            </a:r>
            <a:r>
              <a:rPr lang="ru-RU" sz="2000" dirty="0"/>
              <a:t>Как проектировать универсальные учебные действия в начальной школе. А. Г. </a:t>
            </a:r>
            <a:r>
              <a:rPr lang="ru-RU" sz="2000" dirty="0" err="1"/>
              <a:t>Асмолов</a:t>
            </a:r>
            <a:r>
              <a:rPr lang="ru-RU" sz="2000" dirty="0"/>
              <a:t> и др. – М., Просвещение 2011 г.</a:t>
            </a:r>
            <a:br>
              <a:rPr lang="ru-RU" sz="2000" dirty="0"/>
            </a:br>
            <a:r>
              <a:rPr lang="ru-RU" sz="2000" dirty="0" smtClean="0"/>
              <a:t>5. Зиновьева </a:t>
            </a:r>
            <a:r>
              <a:rPr lang="ru-RU" sz="2000" dirty="0"/>
              <a:t>М.В. Профессионально - личностная готовность педагога-психолога к работе в рамках ФГОС нового поколения / Зиновьева М.В. // Справочник педагога-психолога. 2011.- №2. - с.4-12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6. </a:t>
            </a:r>
            <a:r>
              <a:rPr lang="ru-RU" sz="2000" dirty="0" err="1" smtClean="0"/>
              <a:t>Милованова</a:t>
            </a:r>
            <a:r>
              <a:rPr lang="ru-RU" sz="2000" dirty="0"/>
              <a:t>, Н.Г. От </a:t>
            </a:r>
            <a:r>
              <a:rPr lang="ru-RU" sz="2000" dirty="0" err="1"/>
              <a:t>общеучебных</a:t>
            </a:r>
            <a:r>
              <a:rPr lang="ru-RU" sz="2000" dirty="0"/>
              <a:t> умений и навыков к формированию универсальных учебных действий: методические рекомендации / Н.Г. </a:t>
            </a:r>
            <a:r>
              <a:rPr lang="ru-RU" sz="2000" dirty="0" err="1"/>
              <a:t>Милованова</a:t>
            </a:r>
            <a:r>
              <a:rPr lang="ru-RU" sz="2000" dirty="0"/>
              <a:t> // Начальная школа. 2009.-№6 -с. 23-28</a:t>
            </a:r>
          </a:p>
          <a:p>
            <a:r>
              <a:rPr lang="ru-RU" sz="2000" dirty="0"/>
              <a:t>7</a:t>
            </a:r>
            <a:r>
              <a:rPr lang="ru-RU" sz="2000" dirty="0" smtClean="0"/>
              <a:t>.  </a:t>
            </a:r>
            <a:r>
              <a:rPr lang="ru-RU" sz="2000" dirty="0"/>
              <a:t>Мурзина, Н.П. От новых стандартов к инновационной деятельности педагогов школы / Н.П. Мурзина // Начальная школа плюс До и После. 2009. -№4. - С. 3 - 9.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разработки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Материалы открытых уроков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Презентации к урокам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Контрольные, проверочные работы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Тесты, разработанные учителем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Обучающие программы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1"/>
            <a:ext cx="9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Раздел 2. Результаты педагогической деятельности (динамика развития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 класс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Итоговые результаты 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четвертям: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Математика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4311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Русский язык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83987"/>
              </p:ext>
            </p:extLst>
          </p:nvPr>
        </p:nvGraphicFramePr>
        <p:xfrm>
          <a:off x="1259631" y="2437160"/>
          <a:ext cx="633670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02"/>
                <a:gridCol w="1186622"/>
                <a:gridCol w="864096"/>
                <a:gridCol w="1296144"/>
                <a:gridCol w="864096"/>
                <a:gridCol w="1296145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2013-1014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36"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4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3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84%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88%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49563"/>
              </p:ext>
            </p:extLst>
          </p:nvPr>
        </p:nvGraphicFramePr>
        <p:xfrm>
          <a:off x="1331640" y="4725144"/>
          <a:ext cx="633670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320"/>
                <a:gridCol w="1142896"/>
                <a:gridCol w="1080120"/>
                <a:gridCol w="1224136"/>
                <a:gridCol w="792088"/>
                <a:gridCol w="1296144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2013-1014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четверть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36"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4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качество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85%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4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Участие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конкурсах, олимпиадах 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3581"/>
              </p:ext>
            </p:extLst>
          </p:nvPr>
        </p:nvGraphicFramePr>
        <p:xfrm>
          <a:off x="107503" y="1052736"/>
          <a:ext cx="8640961" cy="540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820891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конкурса, олимпиады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«Лучший ученик начальной школы » (р-н Новогиреево)  2012г. 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Чемпионат начальной школы «Вундеркинд» (осенний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сезон) 2013г.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Всероссийский конкурс детских творческих работ «Моя семья» 2014 г.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Всероссийский конкурс «Русский медвежонок» 2013 г.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Всероссийский конкурс «Кенгуру» 2014 г.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0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5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Внеурочная деятельность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69946"/>
              </p:ext>
            </p:extLst>
          </p:nvPr>
        </p:nvGraphicFramePr>
        <p:xfrm>
          <a:off x="287523" y="1988840"/>
          <a:ext cx="8316925" cy="250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13"/>
                <a:gridCol w="4762384"/>
                <a:gridCol w="2952328"/>
              </a:tblGrid>
              <a:tr h="2110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</a:t>
                      </a:r>
                      <a:r>
                        <a:rPr lang="ru-RU" sz="1600" baseline="0" dirty="0" smtClean="0"/>
                        <a:t>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 реализации</a:t>
                      </a:r>
                      <a:endParaRPr lang="ru-RU" sz="1600" dirty="0"/>
                    </a:p>
                  </a:txBody>
                  <a:tcPr/>
                </a:tc>
              </a:tr>
              <a:tr h="204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Метапредметный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проект «Цифровой мир»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2012 г.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– 2016 г.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4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2012 г.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– 2016 г.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4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Развивающие занятия по хореографии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2012 г.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– 2016 г.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4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03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5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Работа в информационном пространстве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5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Работа в информационном пространстве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" y="692696"/>
            <a:ext cx="4948007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12113"/>
            <a:ext cx="5292080" cy="3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5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Работа в информационном пространстве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3"/>
            <a:ext cx="4032448" cy="266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5" y="764704"/>
            <a:ext cx="4322502" cy="2664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0" y="3628091"/>
            <a:ext cx="5688632" cy="32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Перечень творческих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работ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учащихся,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презентаций, проектов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70923"/>
              </p:ext>
            </p:extLst>
          </p:nvPr>
        </p:nvGraphicFramePr>
        <p:xfrm>
          <a:off x="152865" y="1124744"/>
          <a:ext cx="8739615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00"/>
                <a:gridCol w="6287283"/>
                <a:gridCol w="2088232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работы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предмет</a:t>
                      </a:r>
                      <a:endParaRPr lang="ru-RU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«Пишем письмо»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русский язык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«Оригами»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«Профессии моей семьи»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окружающий мир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«Детский журнал»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литературное чтение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«Правила дорожного движения»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окружающий мир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«Пишем </a:t>
                      </a: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синквейны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литературное чтение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«Рифма»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русский язык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6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«Города России»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окружающий мир</a:t>
                      </a:r>
                    </a:p>
                    <a:p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«Моё имя»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метапредметный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«Башни кремля»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метапредметный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«Родословная»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окружающий мир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«Расписание уроков»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метапредметный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Проект «День Победы»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литературное чтение</a:t>
                      </a:r>
                    </a:p>
                    <a:p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892899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Оглавление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Раздел 1. Общие сведения об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учителе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личные данные;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Копии дипломов;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Копии удостоверений о повышении квалификации;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2. Результаты педагогической деятельности (динамика развития)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Итоговые результаты по предметам за каждый год;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Результаты административных срезов знаний, контрольных работ, зачётов и т.д.;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Участие в школьных, районных, областных, федеральных олимпиадах с указанием года участия и результата. Копии;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Тема самообразования, программа её реализации, список литературы изученной по данной теме;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3.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Внеурочная деятельность по предмету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Программы кружков, факультативов, элективных курсов;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Перечень творческих работ учащихся, рефератов, презентаций, проектов;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Список победителей олимпиад, конкурсов, соревнований и др.;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Сценарии внешкольных 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Отчёты о проведённых внеклассных мероприятий с фотографиями;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Проектная деятельность;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4. Отчёты о проведённых внеклассных мероприятиях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4624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Перечень  внешкольных мероприятий  (2013-2014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уч.г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88479"/>
              </p:ext>
            </p:extLst>
          </p:nvPr>
        </p:nvGraphicFramePr>
        <p:xfrm>
          <a:off x="107503" y="1052736"/>
          <a:ext cx="8640961" cy="540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820891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Участие в праздновании Дня учителя. 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Экскурсия по Москве «Весёлый троллейбус»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Праздник «День матери»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Экскурсия на фабрику ёлочных игрушек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Празднование Нового года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Участие в спортивном конкурсе,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посвященному празднику «День защитника отечества 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Праздник «8 Марта»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Посещение театра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Экскурсия в музей-усадьбу «Царицыно»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Участие в концерте, посвященному празднику «9 мая»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Участие в концерте «Школьный звездопад» (16 мая)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Экскурсия в музей Великой Отечественной войны (20 мая)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Празднование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окончания 2  класса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40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9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Отчёты о проведённых внеклассных мероприятий с фотографиями;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2067"/>
            <a:ext cx="3528392" cy="3751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866093"/>
            <a:ext cx="4392488" cy="3722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76" y="4221088"/>
            <a:ext cx="39698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5670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«Призвание учителя есть призвание высокое и благодарное. Но не тот учитель, кто получает воспитание и образование учителя, а тот, кто у кого есть внутренняя уверенность в том, что он есть, должен быть и не может быть иным»</a:t>
            </a:r>
          </a:p>
          <a:p>
            <a:r>
              <a:rPr lang="ru-RU" sz="2400" i="1" dirty="0" smtClean="0"/>
              <a:t>                                                Л</a:t>
            </a:r>
            <a:r>
              <a:rPr lang="ru-RU" sz="2400" i="1" dirty="0"/>
              <a:t>. Н. Толстой.</a:t>
            </a:r>
          </a:p>
        </p:txBody>
      </p:sp>
    </p:spTree>
    <p:extLst>
      <p:ext uri="{BB962C8B-B14F-4D97-AF65-F5344CB8AC3E}">
        <p14:creationId xmlns:p14="http://schemas.microsoft.com/office/powerpoint/2010/main" val="10936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129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Моя педагогическая философия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  <a:r>
              <a:rPr lang="ru-RU" sz="2000" b="1" dirty="0" smtClean="0"/>
              <a:t>«Покажи мне своих учеников </a:t>
            </a:r>
          </a:p>
          <a:p>
            <a:pPr algn="ctr"/>
            <a:r>
              <a:rPr lang="ru-RU" sz="2000" b="1" dirty="0" smtClean="0"/>
              <a:t>                                                                      и я увижу тебя». Ф.А. </a:t>
            </a:r>
            <a:r>
              <a:rPr lang="ru-RU" sz="2000" b="1" dirty="0" err="1" smtClean="0"/>
              <a:t>Дистервег</a:t>
            </a:r>
            <a:endParaRPr lang="ru-RU" sz="2000" b="1" dirty="0" smtClean="0"/>
          </a:p>
          <a:p>
            <a:r>
              <a:rPr lang="ru-RU" dirty="0" smtClean="0"/>
              <a:t>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Каждый </a:t>
            </a:r>
            <a:r>
              <a:rPr lang="ru-RU" dirty="0"/>
              <a:t>пришедший в школу ребёнок – это личность, обладающая набором индивидуальных характеристик. Как не загубить, а развить всё лучшее, что дано им природой? Как помочь неокрепшей душе научиться жить в нашем сложном противоречивом мире? Как научить ладить с самим собой? Я думаю, что эти вопросы более важные, чем вопрос: «Как дать знания, предусмотренные учебной программой». Основная функция мозга – мышление. Поэтому я должна научить детей думать, размышлять, делать выводы, решать нестандартные задачи. Ведь ребёнок только тогда чувствует радость, удовлетворение и гордость за себя, когда он сам додумается, примет соответствующее решение и убедится в правоте собственного мнения. Важно, чтобы самый слабый ученик увидел и убедился, что он талантлив. Важно, чтобы каждый его товарищ заметил это и порадовался его успехам. </a:t>
            </a:r>
            <a:endParaRPr lang="ru-RU" dirty="0" smtClean="0"/>
          </a:p>
          <a:p>
            <a:r>
              <a:rPr lang="ru-RU" dirty="0" smtClean="0"/>
              <a:t>        Педагог, учитель – это добрый и верный друг, к нему всегда можно обратиться с любой помощью. С ним можно посмеяться и поплакать , обсудить любую проблему. Выслушивать каждого, проявлять интерес к любому движению вперёд, создавать ситуацию успеха, вместе  с детьми творить и обретать- вот моя педагогическая философия. 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Раздел 1. Общие сведения об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учителе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Личные данные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35561"/>
              </p:ext>
            </p:extLst>
          </p:nvPr>
        </p:nvGraphicFramePr>
        <p:xfrm>
          <a:off x="539552" y="1544884"/>
          <a:ext cx="7560840" cy="348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672408"/>
              </a:tblGrid>
              <a:tr h="3662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Ф.И.О.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Мелихова Светлана Александровна</a:t>
                      </a:r>
                      <a:endParaRPr lang="ru-RU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рождения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02.12.1971 г.</a:t>
                      </a:r>
                      <a:endParaRPr lang="ru-RU" sz="1200" dirty="0"/>
                    </a:p>
                  </a:txBody>
                  <a:tcPr/>
                </a:tc>
              </a:tr>
              <a:tr h="2354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адрес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</a:t>
                      </a:r>
                      <a:r>
                        <a:rPr lang="ru-RU" sz="1200" baseline="0" dirty="0" smtClean="0"/>
                        <a:t> Реутов, ул. Гагарина, д. 38, кв. 16</a:t>
                      </a:r>
                      <a:endParaRPr lang="ru-RU" sz="1200" dirty="0"/>
                    </a:p>
                  </a:txBody>
                  <a:tcPr/>
                </a:tc>
              </a:tr>
              <a:tr h="2491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melihova71@bk.ru</a:t>
                      </a:r>
                      <a:endParaRPr lang="ru-RU" sz="1200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Сведения об образовании специальность по диплому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педагогика</a:t>
                      </a:r>
                      <a:r>
                        <a:rPr lang="ru-RU" sz="1200" baseline="0" dirty="0" smtClean="0"/>
                        <a:t> и методика начального обучения</a:t>
                      </a:r>
                      <a:endParaRPr lang="ru-RU" sz="1200" dirty="0"/>
                    </a:p>
                  </a:txBody>
                  <a:tcPr/>
                </a:tc>
              </a:tr>
              <a:tr h="2665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квалификация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высшая</a:t>
                      </a:r>
                      <a:endParaRPr lang="ru-RU" sz="1200" dirty="0"/>
                    </a:p>
                  </a:txBody>
                  <a:tcPr/>
                </a:tc>
              </a:tr>
              <a:tr h="2082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должность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учитель начальных классов</a:t>
                      </a:r>
                      <a:endParaRPr lang="ru-RU" sz="1200" dirty="0"/>
                    </a:p>
                  </a:txBody>
                  <a:tcPr/>
                </a:tc>
              </a:tr>
              <a:tr h="4041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Преподаваемый предмет (по</a:t>
                      </a:r>
                      <a:r>
                        <a:rPr lang="ru-RU" sz="1200" baseline="0" dirty="0" smtClean="0"/>
                        <a:t> тарифной или учебной сетке)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язык, математика, литературное чтение,</a:t>
                      </a:r>
                      <a:r>
                        <a:rPr lang="ru-RU" sz="1200" baseline="0" dirty="0" smtClean="0"/>
                        <a:t> окружающий мир, технология, изобразительное искусство </a:t>
                      </a:r>
                      <a:endParaRPr lang="ru-RU" sz="1200" dirty="0"/>
                    </a:p>
                  </a:txBody>
                  <a:tcPr/>
                </a:tc>
              </a:tr>
              <a:tr h="2349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Педагогический /общий стаж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 лет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2486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 последней аттестации, категория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23.10.2010 г.</a:t>
                      </a:r>
                      <a:endParaRPr lang="ru-RU" sz="1200" dirty="0"/>
                    </a:p>
                  </a:txBody>
                  <a:tcPr/>
                </a:tc>
              </a:tr>
              <a:tr h="262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классного руководства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имеется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5477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Копии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диплома;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72333" cy="56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Главная задача российской образовательной политики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Реализация индивидуальной программы повышения квалификации в системе курсовой подготовки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292"/>
              </p:ext>
            </p:extLst>
          </p:nvPr>
        </p:nvGraphicFramePr>
        <p:xfrm>
          <a:off x="107504" y="2492896"/>
          <a:ext cx="8928992" cy="411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744416"/>
                <a:gridCol w="576064"/>
                <a:gridCol w="3528392"/>
                <a:gridCol w="792088"/>
              </a:tblGrid>
              <a:tr h="409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структуры,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где проходили курсы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Проблематика курсов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во часов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ИПКПК  г. Махачкалы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ч.</a:t>
                      </a:r>
                      <a:endParaRPr lang="ru-RU" sz="1400" dirty="0"/>
                    </a:p>
                  </a:txBody>
                  <a:tcPr/>
                </a:tc>
              </a:tr>
              <a:tr h="451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МИОО г. Москвы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Интерактивные комплексы в учебном процессе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ч.</a:t>
                      </a:r>
                      <a:endParaRPr lang="ru-RU" sz="1400" dirty="0"/>
                    </a:p>
                  </a:txBody>
                  <a:tcPr/>
                </a:tc>
              </a:tr>
              <a:tr h="451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МИОО</a:t>
                      </a:r>
                      <a:r>
                        <a:rPr lang="ru-RU" sz="1400" baseline="0" dirty="0" smtClean="0"/>
                        <a:t> г. Москва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Реализация технологии </a:t>
                      </a:r>
                      <a:r>
                        <a:rPr lang="ru-RU" sz="1400" dirty="0" err="1" smtClean="0"/>
                        <a:t>деятельностного</a:t>
                      </a:r>
                      <a:r>
                        <a:rPr lang="ru-RU" sz="1400" dirty="0" smtClean="0"/>
                        <a:t> обучения в образовательном процессе начальной</a:t>
                      </a:r>
                      <a:r>
                        <a:rPr lang="ru-RU" sz="1400" baseline="0" dirty="0" smtClean="0"/>
                        <a:t> школы по требованиям ФГОС НОО.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ИКТ-компетентность учителя начальной школы.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 ч.</a:t>
                      </a:r>
                      <a:endParaRPr lang="ru-RU" sz="1400" dirty="0"/>
                    </a:p>
                  </a:txBody>
                  <a:tcPr/>
                </a:tc>
              </a:tr>
              <a:tr h="451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51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51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Копии удостоверений о повышении квалификации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06087" cy="4843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10" y="1355610"/>
            <a:ext cx="4102243" cy="48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Копии удостоверений о повышении квалификации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7362"/>
            <a:ext cx="3746376" cy="2581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77701"/>
            <a:ext cx="3888432" cy="255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746376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8884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Копии удостоверений о повышении квалификации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" y="836712"/>
            <a:ext cx="3665036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16424" cy="2587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3674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1040</TotalTime>
  <Words>1041</Words>
  <Application>Microsoft Office PowerPoint</Application>
  <PresentationFormat>Экран (4:3)</PresentationFormat>
  <Paragraphs>247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клубника</cp:lastModifiedBy>
  <cp:revision>83</cp:revision>
  <dcterms:created xsi:type="dcterms:W3CDTF">2013-12-13T13:01:31Z</dcterms:created>
  <dcterms:modified xsi:type="dcterms:W3CDTF">2014-06-21T08:58:34Z</dcterms:modified>
</cp:coreProperties>
</file>