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1" r:id="rId3"/>
    <p:sldId id="268" r:id="rId4"/>
    <p:sldId id="262" r:id="rId5"/>
    <p:sldId id="269" r:id="rId6"/>
    <p:sldId id="263" r:id="rId7"/>
    <p:sldId id="270" r:id="rId8"/>
    <p:sldId id="271" r:id="rId9"/>
    <p:sldId id="264" r:id="rId10"/>
    <p:sldId id="265" r:id="rId11"/>
    <p:sldId id="272" r:id="rId12"/>
    <p:sldId id="273" r:id="rId13"/>
    <p:sldId id="274" r:id="rId14"/>
    <p:sldId id="275" r:id="rId15"/>
    <p:sldId id="281" r:id="rId16"/>
    <p:sldId id="282" r:id="rId17"/>
    <p:sldId id="276" r:id="rId18"/>
    <p:sldId id="277" r:id="rId19"/>
    <p:sldId id="278" r:id="rId20"/>
    <p:sldId id="279" r:id="rId21"/>
    <p:sldId id="280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E673-457F-4E63-AC44-DABA77059CD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0BF60-A1DD-40DB-A080-EE6B751A6BD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9E8DA-E255-474E-B277-45A615A2929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7B9E9-DBF6-4F8B-8025-3DF23F03509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2EB8B-B705-41CA-948F-869E44AD82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3B295-FA67-43D0-99C5-A304DA7E280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36D51-F5A8-4B9D-8D5C-2290033B0C0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D8645-1032-4EF5-80C3-8FB3E40D84B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1CA8F-6FB7-4D74-B7B3-23B79827DFE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E69E3-64E7-494F-802B-FC3DF7C5741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81BDC85-EA15-4B7A-BE58-06AD7E4DAF6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A1C16-4106-480B-8EC2-D22ED488458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Ответьте на вопросы.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807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Когда может сильно ударить током?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8448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О чем нам говорит оголенный провод?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56490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 В какую домашнюю технику нельзя засовывать пальцы и почему?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4) Почему утюг надо брать только за ручку?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4293096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Чем на кухне можно обжечься? Как можно избежать этого?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53012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6) Какое вещество на кухне очень опасно?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949280"/>
            <a:ext cx="2815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7) Что опасного в аптечке?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pavelm.ru/media/k2/items/cache/6f43b5263fbba79c5962514b85d3473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2699792" cy="2232248"/>
          </a:xfrm>
          <a:prstGeom prst="rect">
            <a:avLst/>
          </a:prstGeom>
          <a:noFill/>
        </p:spPr>
      </p:pic>
      <p:pic>
        <p:nvPicPr>
          <p:cNvPr id="19460" name="Picture 4" descr="http://ds128.centerstart.ru/sites/default/files/u19/86e0c91bdf7e_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4663"/>
            <a:ext cx="1728192" cy="2160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981075"/>
            <a:ext cx="19986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844675"/>
            <a:ext cx="4106862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2987675" y="1700213"/>
            <a:ext cx="2808288" cy="2665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50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1979613" y="1989138"/>
            <a:ext cx="5145087" cy="2079625"/>
          </a:xfrm>
          <a:prstGeom prst="rect">
            <a:avLst/>
          </a:prstGeom>
          <a:solidFill>
            <a:srgbClr val="CCFF66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Дом в порядке содержи: </a:t>
            </a:r>
          </a:p>
          <a:p>
            <a:pPr algn="ctr"/>
            <a:r>
              <a:rPr lang="ru-RU" sz="3200">
                <a:latin typeface="Comic Sans MS" pitchFamily="66" charset="0"/>
              </a:rPr>
              <a:t>Вилки, ножницы, ножи,</a:t>
            </a:r>
          </a:p>
          <a:p>
            <a:pPr algn="ctr"/>
            <a:r>
              <a:rPr lang="ru-RU" sz="3200">
                <a:latin typeface="Comic Sans MS" pitchFamily="66" charset="0"/>
              </a:rPr>
              <a:t>И иголки, и булавки</a:t>
            </a:r>
          </a:p>
          <a:p>
            <a:pPr algn="ctr"/>
            <a:r>
              <a:rPr lang="ru-RU" sz="3200">
                <a:latin typeface="Comic Sans MS" pitchFamily="66" charset="0"/>
              </a:rPr>
              <a:t>Ты на место положи.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28763" y="2276475"/>
            <a:ext cx="6276975" cy="2079625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Смотрите: мы раскрыли пасть,</a:t>
            </a:r>
          </a:p>
          <a:p>
            <a:pPr algn="ctr"/>
            <a:r>
              <a:rPr lang="ru-RU" sz="3200">
                <a:latin typeface="Comic Sans MS" pitchFamily="66" charset="0"/>
              </a:rPr>
              <a:t>В неё бумагу можно класть.</a:t>
            </a:r>
          </a:p>
          <a:p>
            <a:pPr algn="ctr"/>
            <a:r>
              <a:rPr lang="ru-RU" sz="3200">
                <a:latin typeface="Comic Sans MS" pitchFamily="66" charset="0"/>
              </a:rPr>
              <a:t>Бумага в нашей пасти</a:t>
            </a:r>
          </a:p>
          <a:p>
            <a:pPr algn="ctr"/>
            <a:r>
              <a:rPr lang="ru-RU" sz="3200">
                <a:latin typeface="Comic Sans MS" pitchFamily="66" charset="0"/>
              </a:rPr>
              <a:t>Разделится на части.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484438" y="2276475"/>
            <a:ext cx="4529137" cy="2079625"/>
          </a:xfrm>
          <a:prstGeom prst="rect">
            <a:avLst/>
          </a:prstGeom>
          <a:solidFill>
            <a:srgbClr val="66FFCC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Маленького роста я,</a:t>
            </a:r>
          </a:p>
          <a:p>
            <a:pPr algn="ctr"/>
            <a:r>
              <a:rPr lang="ru-RU" sz="3200">
                <a:latin typeface="Comic Sans MS" pitchFamily="66" charset="0"/>
              </a:rPr>
              <a:t>Тонкая да острая.</a:t>
            </a:r>
          </a:p>
          <a:p>
            <a:pPr algn="ctr"/>
            <a:r>
              <a:rPr lang="ru-RU" sz="3200">
                <a:latin typeface="Comic Sans MS" pitchFamily="66" charset="0"/>
              </a:rPr>
              <a:t>Носом путь себе ищу,</a:t>
            </a:r>
          </a:p>
          <a:p>
            <a:pPr algn="ctr"/>
            <a:r>
              <a:rPr lang="ru-RU" sz="3200">
                <a:latin typeface="Comic Sans MS" pitchFamily="66" charset="0"/>
              </a:rPr>
              <a:t>За собою хвост тащу.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908175" y="2276475"/>
            <a:ext cx="5610225" cy="1592263"/>
          </a:xfrm>
          <a:prstGeom prst="rect">
            <a:avLst/>
          </a:prstGeom>
          <a:solidFill>
            <a:srgbClr val="66CC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Бьют Ермилку по затылку, </a:t>
            </a:r>
          </a:p>
          <a:p>
            <a:pPr algn="ctr"/>
            <a:r>
              <a:rPr lang="ru-RU" sz="3200">
                <a:latin typeface="Comic Sans MS" pitchFamily="66" charset="0"/>
              </a:rPr>
              <a:t>Ну а он не плачет, </a:t>
            </a:r>
          </a:p>
          <a:p>
            <a:pPr algn="ctr"/>
            <a:r>
              <a:rPr lang="ru-RU" sz="3200">
                <a:latin typeface="Comic Sans MS" pitchFamily="66" charset="0"/>
              </a:rPr>
              <a:t>Только носик прячет.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333399"/>
                </a:solidFill>
                <a:latin typeface="Comic Sans MS" pitchFamily="66" charset="0"/>
              </a:rPr>
              <a:t>Отгадай загадки.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5157788"/>
            <a:ext cx="5400675" cy="136683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0099"/>
                </a:solidFill>
                <a:latin typeface="Comic Sans MS" pitchFamily="66" charset="0"/>
              </a:rPr>
              <a:t>Острые, колющие 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0099"/>
                </a:solidFill>
                <a:latin typeface="Comic Sans MS" pitchFamily="66" charset="0"/>
              </a:rPr>
              <a:t>и режущие предметы</a:t>
            </a:r>
            <a:r>
              <a:rPr lang="ru-RU" b="1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  <a:r>
              <a:rPr lang="ru-RU" smtClean="0"/>
              <a:t> </a:t>
            </a:r>
          </a:p>
        </p:txBody>
      </p:sp>
      <p:pic>
        <p:nvPicPr>
          <p:cNvPr id="7175" name="Picture 7" descr="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981075"/>
            <a:ext cx="12604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50825" y="3933825"/>
            <a:ext cx="2536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НОЖНИЦЫ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492500" y="5300663"/>
            <a:ext cx="1916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ИГОЛКА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716463" y="2565400"/>
            <a:ext cx="1817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ГВОЗДЬ</a:t>
            </a:r>
          </a:p>
        </p:txBody>
      </p:sp>
      <p:pic>
        <p:nvPicPr>
          <p:cNvPr id="7185" name="Picture 17" descr="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076700"/>
            <a:ext cx="26797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627313" y="5300663"/>
            <a:ext cx="1730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НОЖИК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835150" y="476250"/>
            <a:ext cx="515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Опасность первая.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276600" y="476250"/>
            <a:ext cx="223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763713" y="1870075"/>
            <a:ext cx="5643562" cy="2566988"/>
          </a:xfrm>
          <a:prstGeom prst="rect">
            <a:avLst/>
          </a:prstGeom>
          <a:solidFill>
            <a:srgbClr val="FFFF66"/>
          </a:solidFill>
          <a:ln w="38100">
            <a:solidFill>
              <a:srgbClr val="FF99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Если хорошо заточен, </a:t>
            </a:r>
          </a:p>
          <a:p>
            <a:pPr algn="ctr"/>
            <a:r>
              <a:rPr lang="ru-RU" sz="3200">
                <a:latin typeface="Comic Sans MS" pitchFamily="66" charset="0"/>
              </a:rPr>
              <a:t>Всё легко он режет очень – </a:t>
            </a:r>
          </a:p>
          <a:p>
            <a:pPr algn="ctr"/>
            <a:r>
              <a:rPr lang="ru-RU" sz="3200">
                <a:latin typeface="Comic Sans MS" pitchFamily="66" charset="0"/>
              </a:rPr>
              <a:t>Хлеб, картошку, </a:t>
            </a:r>
          </a:p>
          <a:p>
            <a:pPr algn="ctr"/>
            <a:r>
              <a:rPr lang="ru-RU" sz="3200">
                <a:latin typeface="Comic Sans MS" pitchFamily="66" charset="0"/>
              </a:rPr>
              <a:t>свёклу, мясо, </a:t>
            </a:r>
          </a:p>
          <a:p>
            <a:pPr algn="ctr"/>
            <a:r>
              <a:rPr lang="ru-RU" sz="3200">
                <a:latin typeface="Comic Sans MS" pitchFamily="66" charset="0"/>
              </a:rPr>
              <a:t>Рыбу, яблоки и масло.</a:t>
            </a:r>
          </a:p>
        </p:txBody>
      </p:sp>
      <p:pic>
        <p:nvPicPr>
          <p:cNvPr id="7179" name="Picture 11" descr="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9813" y="3789363"/>
            <a:ext cx="277336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0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animBg="1"/>
      <p:bldP spid="7189" grpId="1" animBg="1"/>
      <p:bldP spid="7192" grpId="0" animBg="1"/>
      <p:bldP spid="7174" grpId="0" animBg="1"/>
      <p:bldP spid="7174" grpId="1" animBg="1"/>
      <p:bldP spid="7177" grpId="0" animBg="1"/>
      <p:bldP spid="7177" grpId="1" animBg="1"/>
      <p:bldP spid="7180" grpId="0" animBg="1"/>
      <p:bldP spid="7180" grpId="1" animBg="1"/>
      <p:bldP spid="7170" grpId="0"/>
      <p:bldP spid="7171" grpId="0" build="p" animBg="1"/>
      <p:bldP spid="7176" grpId="0"/>
      <p:bldP spid="7176" grpId="1"/>
      <p:bldP spid="7178" grpId="0"/>
      <p:bldP spid="7178" grpId="1"/>
      <p:bldP spid="7181" grpId="0"/>
      <p:bldP spid="7181" grpId="1"/>
      <p:bldP spid="7186" grpId="0"/>
      <p:bldP spid="7186" grpId="1"/>
      <p:bldP spid="7187" grpId="0"/>
      <p:bldP spid="7187" grpId="1"/>
      <p:bldP spid="7193" grpId="0"/>
      <p:bldP spid="7183" grpId="0" animBg="1"/>
      <p:bldP spid="718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333399"/>
                </a:solidFill>
                <a:latin typeface="Comic Sans MS" pitchFamily="66" charset="0"/>
              </a:rPr>
              <a:t>Назови одним словом.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95536" y="1700808"/>
            <a:ext cx="8313737" cy="4895850"/>
            <a:chOff x="249" y="709"/>
            <a:chExt cx="5237" cy="3084"/>
          </a:xfrm>
        </p:grpSpPr>
        <p:pic>
          <p:nvPicPr>
            <p:cNvPr id="5126" name="Picture 4" descr="3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709"/>
              <a:ext cx="1021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 descr="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2" y="2432"/>
              <a:ext cx="992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9" descr="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76" y="2432"/>
              <a:ext cx="1043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12" descr="4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9" y="2160"/>
              <a:ext cx="1485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5" descr="4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87" y="709"/>
              <a:ext cx="1699" cy="1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8" descr="4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46" y="890"/>
              <a:ext cx="1257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763688" y="188640"/>
            <a:ext cx="50815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Comic Sans MS" pitchFamily="66" charset="0"/>
              </a:rPr>
              <a:t>Опасность вторая.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57838"/>
            <a:ext cx="8229600" cy="8239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>
                <a:solidFill>
                  <a:srgbClr val="000099"/>
                </a:solidFill>
                <a:latin typeface="Comic Sans MS" pitchFamily="66" charset="0"/>
              </a:rPr>
              <a:t>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6" grpId="0"/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92650"/>
            <a:ext cx="8229600" cy="17605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292929"/>
                </a:solidFill>
                <a:latin typeface="Comic Sans MS" pitchFamily="66" charset="0"/>
              </a:rPr>
              <a:t>Составьте правила к этим знакам.</a:t>
            </a: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292929"/>
                </a:solidFill>
                <a:latin typeface="Comic Sans MS" pitchFamily="66" charset="0"/>
              </a:rPr>
              <a:t>Придумайте ещё 2-3 свои правила</a:t>
            </a: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292929"/>
                </a:solidFill>
                <a:latin typeface="Comic Sans MS" pitchFamily="66" charset="0"/>
              </a:rPr>
              <a:t> обращения с электроприборами.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6148" name="Picture 4" descr="jcn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4813"/>
            <a:ext cx="2376488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11188" y="2060575"/>
            <a:ext cx="7993062" cy="2232025"/>
            <a:chOff x="385" y="1298"/>
            <a:chExt cx="5035" cy="1406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969" y="1298"/>
              <a:ext cx="1451" cy="1406"/>
              <a:chOff x="3969" y="1253"/>
              <a:chExt cx="1451" cy="1406"/>
            </a:xfrm>
          </p:grpSpPr>
          <p:pic>
            <p:nvPicPr>
              <p:cNvPr id="6157" name="Picture 12" descr="jhyj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39" y="1344"/>
                <a:ext cx="1290" cy="1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58" name="Oval 14"/>
              <p:cNvSpPr>
                <a:spLocks noChangeArrowheads="1"/>
              </p:cNvSpPr>
              <p:nvPr/>
            </p:nvSpPr>
            <p:spPr bwMode="auto">
              <a:xfrm>
                <a:off x="3969" y="1253"/>
                <a:ext cx="1451" cy="140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200" y="1298"/>
              <a:ext cx="1496" cy="1406"/>
              <a:chOff x="2109" y="1253"/>
              <a:chExt cx="1496" cy="1406"/>
            </a:xfrm>
          </p:grpSpPr>
          <p:pic>
            <p:nvPicPr>
              <p:cNvPr id="6155" name="Picture 5" descr="Копия (2) jhyj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26" y="1389"/>
                <a:ext cx="1179" cy="1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56" name="Oval 15"/>
              <p:cNvSpPr>
                <a:spLocks noChangeArrowheads="1"/>
              </p:cNvSpPr>
              <p:nvPr/>
            </p:nvSpPr>
            <p:spPr bwMode="auto">
              <a:xfrm>
                <a:off x="2109" y="1253"/>
                <a:ext cx="1451" cy="140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85" y="1298"/>
              <a:ext cx="1526" cy="1406"/>
              <a:chOff x="476" y="1253"/>
              <a:chExt cx="1526" cy="1406"/>
            </a:xfrm>
          </p:grpSpPr>
          <p:pic>
            <p:nvPicPr>
              <p:cNvPr id="6153" name="Picture 6" descr="Копия (3) jhyjk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6" y="1480"/>
                <a:ext cx="1526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54" name="Oval 16"/>
              <p:cNvSpPr>
                <a:spLocks noChangeArrowheads="1"/>
              </p:cNvSpPr>
              <p:nvPr/>
            </p:nvSpPr>
            <p:spPr bwMode="auto">
              <a:xfrm>
                <a:off x="521" y="1253"/>
                <a:ext cx="1451" cy="140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;k;k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844675"/>
            <a:ext cx="6999288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333399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147050" cy="11525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Электроприборы могут ударить током или стать причиной пожара.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50825" y="5530850"/>
            <a:ext cx="864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333399"/>
                </a:solidFill>
                <a:latin typeface="Comic Sans MS" pitchFamily="66" charset="0"/>
              </a:rPr>
              <a:t>Уходя из дома и даже из комнаты, обяза-</a:t>
            </a:r>
          </a:p>
          <a:p>
            <a:pPr algn="ctr"/>
            <a:r>
              <a:rPr lang="ru-RU" sz="3200">
                <a:solidFill>
                  <a:srgbClr val="333399"/>
                </a:solidFill>
                <a:latin typeface="Comic Sans MS" pitchFamily="66" charset="0"/>
              </a:rPr>
              <a:t>тельно выключай электроприборы.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Опасность третья.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70450"/>
            <a:ext cx="8229600" cy="2087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latin typeface="Comic Sans MS" pitchFamily="66" charset="0"/>
              </a:rPr>
              <a:t>	</a:t>
            </a:r>
            <a:r>
              <a:rPr lang="ru-RU" sz="2800" smtClean="0">
                <a:solidFill>
                  <a:srgbClr val="000099"/>
                </a:solidFill>
                <a:latin typeface="Comic Sans MS" pitchFamily="66" charset="0"/>
              </a:rPr>
              <a:t>Газ может быть очень опасным. Скопившись на кухне, газ может взорваться. Газом можно отравиться. А ещё он тоже может стать причиной пожара.</a:t>
            </a:r>
          </a:p>
        </p:txBody>
      </p:sp>
      <p:pic>
        <p:nvPicPr>
          <p:cNvPr id="17412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238250"/>
            <a:ext cx="6335712" cy="3559175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2513"/>
            <a:ext cx="8066088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333399"/>
                </a:solidFill>
                <a:latin typeface="Comic Sans MS" pitchFamily="66" charset="0"/>
              </a:rPr>
              <a:t>Если ты почувствовал</a:t>
            </a:r>
            <a:br>
              <a:rPr lang="ru-RU" sz="4000" smtClean="0">
                <a:solidFill>
                  <a:srgbClr val="333399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rgbClr val="333399"/>
                </a:solidFill>
                <a:latin typeface="Comic Sans MS" pitchFamily="66" charset="0"/>
              </a:rPr>
              <a:t> запах газа.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732463"/>
            <a:ext cx="8229600" cy="6492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Сразу скажи об этом взрослым.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76250" y="5516563"/>
            <a:ext cx="8188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Если взрослых нет дома, выключи  кон-</a:t>
            </a:r>
          </a:p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форки и перекрой газовый кран.</a:t>
            </a:r>
          </a:p>
        </p:txBody>
      </p:sp>
      <p:pic>
        <p:nvPicPr>
          <p:cNvPr id="19469" name="Picture 13" descr="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341438"/>
            <a:ext cx="7177087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39750" y="5530850"/>
            <a:ext cx="76025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Открой окно на кухне, окно в комнате</a:t>
            </a:r>
          </a:p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и балконную дверь.</a:t>
            </a:r>
          </a:p>
        </p:txBody>
      </p:sp>
      <p:pic>
        <p:nvPicPr>
          <p:cNvPr id="19471" name="Picture 15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628775"/>
            <a:ext cx="77057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827088" y="5516563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Не включай свет и электроприборы.</a:t>
            </a:r>
          </a:p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Не зажигай спички и свечи.</a:t>
            </a:r>
          </a:p>
        </p:txBody>
      </p:sp>
      <p:pic>
        <p:nvPicPr>
          <p:cNvPr id="19473" name="Picture 17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557338"/>
            <a:ext cx="7993063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71550" y="1989138"/>
            <a:ext cx="7389813" cy="4640262"/>
            <a:chOff x="839" y="1071"/>
            <a:chExt cx="4655" cy="2923"/>
          </a:xfrm>
        </p:grpSpPr>
        <p:sp>
          <p:nvSpPr>
            <p:cNvPr id="10254" name="AutoShape 19"/>
            <p:cNvSpPr>
              <a:spLocks noChangeArrowheads="1"/>
            </p:cNvSpPr>
            <p:nvPr/>
          </p:nvSpPr>
          <p:spPr bwMode="auto">
            <a:xfrm>
              <a:off x="839" y="1071"/>
              <a:ext cx="4309" cy="2178"/>
            </a:xfrm>
            <a:prstGeom prst="cloudCallout">
              <a:avLst>
                <a:gd name="adj1" fmla="val 50532"/>
                <a:gd name="adj2" fmla="val -86593"/>
              </a:avLst>
            </a:prstGeom>
            <a:solidFill>
              <a:srgbClr val="C1EFFF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3200">
                <a:latin typeface="Comic Sans MS" pitchFamily="66" charset="0"/>
              </a:endParaRPr>
            </a:p>
          </p:txBody>
        </p:sp>
        <p:sp>
          <p:nvSpPr>
            <p:cNvPr id="10255" name="Text Box 20"/>
            <p:cNvSpPr txBox="1">
              <a:spLocks noChangeArrowheads="1"/>
            </p:cNvSpPr>
            <p:nvPr/>
          </p:nvSpPr>
          <p:spPr bwMode="auto">
            <a:xfrm>
              <a:off x="1247" y="1491"/>
              <a:ext cx="363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>
                  <a:solidFill>
                    <a:srgbClr val="292929"/>
                  </a:solidFill>
                  <a:latin typeface="Comic Sans MS" pitchFamily="66" charset="0"/>
                </a:rPr>
                <a:t>Выключай в квартире газ – </a:t>
              </a:r>
            </a:p>
            <a:p>
              <a:pPr algn="ctr"/>
              <a:r>
                <a:rPr lang="ru-RU" sz="3200">
                  <a:solidFill>
                    <a:srgbClr val="292929"/>
                  </a:solidFill>
                  <a:latin typeface="Comic Sans MS" pitchFamily="66" charset="0"/>
                </a:rPr>
                <a:t>За газом нужен глаз да глаз.</a:t>
              </a:r>
            </a:p>
            <a:p>
              <a:pPr algn="ctr"/>
              <a:r>
                <a:rPr lang="ru-RU" sz="3200">
                  <a:solidFill>
                    <a:srgbClr val="292929"/>
                  </a:solidFill>
                  <a:latin typeface="Comic Sans MS" pitchFamily="66" charset="0"/>
                </a:rPr>
                <a:t>Запах чувствуя в квартире,</a:t>
              </a:r>
            </a:p>
            <a:p>
              <a:r>
                <a:rPr lang="ru-RU" sz="3200">
                  <a:solidFill>
                    <a:srgbClr val="292929"/>
                  </a:solidFill>
                  <a:latin typeface="Comic Sans MS" pitchFamily="66" charset="0"/>
                </a:rPr>
                <a:t>     Звоните срочно</a:t>
              </a:r>
              <a:r>
                <a:rPr lang="ru-RU" sz="32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ru-RU" sz="4800" b="1">
                  <a:solidFill>
                    <a:srgbClr val="FF0000"/>
                  </a:solidFill>
                  <a:latin typeface="Comic Sans MS" pitchFamily="66" charset="0"/>
                </a:rPr>
                <a:t>04</a:t>
              </a:r>
              <a:r>
                <a:rPr lang="ru-RU" sz="3200">
                  <a:solidFill>
                    <a:srgbClr val="333399"/>
                  </a:solidFill>
                  <a:latin typeface="Comic Sans MS" pitchFamily="66" charset="0"/>
                </a:rPr>
                <a:t>.</a:t>
              </a:r>
            </a:p>
          </p:txBody>
        </p:sp>
        <p:pic>
          <p:nvPicPr>
            <p:cNvPr id="10256" name="Picture 23" descr="4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5" y="2976"/>
              <a:ext cx="1299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3203575" y="476250"/>
            <a:ext cx="24209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pic>
        <p:nvPicPr>
          <p:cNvPr id="19483" name="Picture 27" descr="Копия Рисунок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0"/>
            <a:ext cx="1709738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19467" grpId="0"/>
      <p:bldP spid="19467" grpId="1"/>
      <p:bldP spid="19470" grpId="0"/>
      <p:bldP spid="19470" grpId="1"/>
      <p:bldP spid="19472" grpId="0"/>
      <p:bldP spid="19472" grpId="1"/>
      <p:bldP spid="194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четвёртая.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63713" y="1125538"/>
            <a:ext cx="5627687" cy="4525962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333399"/>
                </a:solidFill>
                <a:latin typeface="Comic Sans MS" pitchFamily="66" charset="0"/>
              </a:rPr>
              <a:t>Если не больны вы,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333399"/>
                </a:solidFill>
                <a:latin typeface="Comic Sans MS" pitchFamily="66" charset="0"/>
              </a:rPr>
              <a:t>В таблетках – только вред!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333399"/>
                </a:solidFill>
                <a:latin typeface="Comic Sans MS" pitchFamily="66" charset="0"/>
              </a:rPr>
              <a:t>Глотать их без причины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333399"/>
                </a:solidFill>
                <a:latin typeface="Comic Sans MS" pitchFamily="66" charset="0"/>
              </a:rPr>
              <a:t>Нужды, поверьте, нет!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333399"/>
                </a:solidFill>
                <a:latin typeface="Comic Sans MS" pitchFamily="66" charset="0"/>
              </a:rPr>
              <a:t>Ведь отравиться можно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333399"/>
                </a:solidFill>
                <a:latin typeface="Comic Sans MS" pitchFamily="66" charset="0"/>
              </a:rPr>
              <a:t>И даже умереть!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333399"/>
                </a:solidFill>
                <a:latin typeface="Comic Sans MS" pitchFamily="66" charset="0"/>
              </a:rPr>
              <a:t>Так будьте осторожней –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333399"/>
                </a:solidFill>
                <a:latin typeface="Comic Sans MS" pitchFamily="66" charset="0"/>
              </a:rPr>
              <a:t>Зачем же  вам болеть?</a:t>
            </a:r>
          </a:p>
        </p:txBody>
      </p:sp>
      <p:pic>
        <p:nvPicPr>
          <p:cNvPr id="21509" name="Picture 5" descr="екыг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692150"/>
            <a:ext cx="1871663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ы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25538"/>
            <a:ext cx="2171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627313" y="2420938"/>
            <a:ext cx="39116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  <a:latin typeface="Comic Sans MS" pitchFamily="66" charset="0"/>
              </a:rPr>
              <a:t>ЛЕКАРСТВА</a:t>
            </a:r>
          </a:p>
          <a:p>
            <a:pPr algn="ctr"/>
            <a:r>
              <a:rPr lang="ru-RU" sz="3200">
                <a:solidFill>
                  <a:srgbClr val="0000CC"/>
                </a:solidFill>
                <a:latin typeface="Comic Sans MS" pitchFamily="66" charset="0"/>
              </a:rPr>
              <a:t>И</a:t>
            </a:r>
          </a:p>
          <a:p>
            <a:pPr algn="ctr"/>
            <a:r>
              <a:rPr lang="ru-RU" sz="3200">
                <a:solidFill>
                  <a:srgbClr val="0000CC"/>
                </a:solidFill>
                <a:latin typeface="Comic Sans MS" pitchFamily="66" charset="0"/>
              </a:rPr>
              <a:t>БЫТОВАЯ ХИМИЯ</a:t>
            </a: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3276600" y="1916113"/>
            <a:ext cx="2592388" cy="24495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500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1516" name="Picture 12" descr="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5373688"/>
            <a:ext cx="38227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3" descr="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3933825"/>
            <a:ext cx="12906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4" descr="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3573463"/>
            <a:ext cx="91598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6" descr="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2565400"/>
            <a:ext cx="87471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397125" y="2205038"/>
            <a:ext cx="4622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333399"/>
                </a:solidFill>
                <a:latin typeface="Comic Sans MS" pitchFamily="66" charset="0"/>
              </a:rPr>
              <a:t>Химикаты- это яд, </a:t>
            </a:r>
          </a:p>
          <a:p>
            <a:pPr algn="ctr"/>
            <a:r>
              <a:rPr lang="ru-RU" sz="3200">
                <a:solidFill>
                  <a:srgbClr val="333399"/>
                </a:solidFill>
                <a:latin typeface="Comic Sans MS" pitchFamily="66" charset="0"/>
              </a:rPr>
              <a:t>И не только для ребят.</a:t>
            </a:r>
          </a:p>
          <a:p>
            <a:pPr algn="ctr"/>
            <a:r>
              <a:rPr lang="ru-RU" sz="3200">
                <a:solidFill>
                  <a:srgbClr val="333399"/>
                </a:solidFill>
                <a:latin typeface="Comic Sans MS" pitchFamily="66" charset="0"/>
              </a:rPr>
              <a:t>Аккуратней надо быть,</a:t>
            </a:r>
          </a:p>
          <a:p>
            <a:pPr algn="ctr"/>
            <a:r>
              <a:rPr lang="ru-RU" sz="3200">
                <a:solidFill>
                  <a:srgbClr val="333399"/>
                </a:solidFill>
                <a:latin typeface="Comic Sans MS" pitchFamily="66" charset="0"/>
              </a:rPr>
              <a:t>Чтоб себя не отравить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08" grpId="1" build="p"/>
      <p:bldP spid="21511" grpId="0"/>
      <p:bldP spid="21511" grpId="1"/>
      <p:bldP spid="21512" grpId="0" animBg="1"/>
      <p:bldP spid="21512" grpId="1" animBg="1"/>
      <p:bldP spid="215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211638" y="1268413"/>
            <a:ext cx="4408487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>
                <a:solidFill>
                  <a:srgbClr val="333399"/>
                </a:solidFill>
                <a:latin typeface="Comic Sans MS" pitchFamily="66" charset="0"/>
              </a:rPr>
              <a:t>Помни!</a:t>
            </a:r>
          </a:p>
          <a:p>
            <a:pPr algn="ctr"/>
            <a:endParaRPr lang="ru-RU" sz="400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Нельзя высовываться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из окна, сидеть на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подоконнике 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или свешиваться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с балкона. При этом 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ничего не стоит 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свалиться.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пятая.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13325"/>
            <a:ext cx="8229600" cy="11128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059113" y="1341438"/>
            <a:ext cx="5597525" cy="4029075"/>
          </a:xfrm>
          <a:prstGeom prst="rect">
            <a:avLst/>
          </a:prstGeom>
          <a:solidFill>
            <a:srgbClr val="D5FF5D"/>
          </a:solidFill>
          <a:ln w="38100">
            <a:solidFill>
              <a:srgbClr val="66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Я из дома на порог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Лишь один шагнул шажок,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Дверь закрылась за спиной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Нет пути передо мной.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Я и дома - и не дома, 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Между небом и землей, 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Отгадайте-ка, друзья,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Где же я?</a:t>
            </a:r>
          </a:p>
        </p:txBody>
      </p:sp>
      <p:pic>
        <p:nvPicPr>
          <p:cNvPr id="44037" name="Picture 5" descr=";k;k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25538"/>
            <a:ext cx="3529013" cy="5089525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</p:spPr>
      </p:pic>
      <p:pic>
        <p:nvPicPr>
          <p:cNvPr id="44038" name="Picture 6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644900"/>
            <a:ext cx="30940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195513" y="333375"/>
            <a:ext cx="4700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333399"/>
                </a:solidFill>
                <a:latin typeface="Comic Sans MS" pitchFamily="66" charset="0"/>
              </a:rPr>
              <a:t>Отгадай загадку.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859338" y="5513388"/>
            <a:ext cx="2906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НА БАЛКОНЕ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44034" grpId="0"/>
      <p:bldP spid="44036" grpId="0" animBg="1"/>
      <p:bldP spid="44039" grpId="0"/>
      <p:bldP spid="44040" grpId="0"/>
      <p:bldP spid="4404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365625"/>
            <a:ext cx="8229600" cy="22320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292929"/>
                </a:solidFill>
                <a:latin typeface="Comic Sans MS" pitchFamily="66" charset="0"/>
              </a:rPr>
              <a:t>	Рассмотрите иллюстрацию на следующем слайде и обсудите, почему в комнату Серёжи страшно войти.</a:t>
            </a:r>
          </a:p>
        </p:txBody>
      </p:sp>
      <p:pic>
        <p:nvPicPr>
          <p:cNvPr id="41988" name="Picture 4" descr="jcn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341438"/>
            <a:ext cx="4681538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bor.ru/news/ico/139-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5472608" cy="45696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620688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Куда нужно смотреть, когда переходишь улицу?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сначала налево, а посередине дороги направо;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б)сначала направо, а посередине дороги налево;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в)сначала посмотреть всю дорогу, затем посмотреть налево, а посередине дороги- направо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27687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в)сначала посмотреть всю дорогу, затем посмотреть налево, а посередине        дороги- направо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5373216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означает красный сигнал светофора?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«Внимание!»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«Светофор сломан»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«Движение запрещено»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6165304"/>
            <a:ext cx="2900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«Движение запрещено»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4813"/>
            <a:ext cx="8229600" cy="11128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;k;k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4235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Домашние опасности.</a:t>
            </a:r>
          </a:p>
        </p:txBody>
      </p:sp>
      <p:pic>
        <p:nvPicPr>
          <p:cNvPr id="15363" name="Picture 4" descr="Копия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205038"/>
            <a:ext cx="31083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Line 5"/>
          <p:cNvSpPr>
            <a:spLocks noChangeShapeType="1"/>
          </p:cNvSpPr>
          <p:nvPr/>
        </p:nvSpPr>
        <p:spPr bwMode="auto">
          <a:xfrm flipH="1" flipV="1">
            <a:off x="2124075" y="2420938"/>
            <a:ext cx="935038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 flipH="1">
            <a:off x="2268538" y="4437063"/>
            <a:ext cx="1008062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 flipV="1">
            <a:off x="6227763" y="2349500"/>
            <a:ext cx="936625" cy="719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6227763" y="4437063"/>
            <a:ext cx="1008062" cy="935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9388" y="1330325"/>
            <a:ext cx="3876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333399"/>
                </a:solidFill>
                <a:latin typeface="Comic Sans MS" pitchFamily="66" charset="0"/>
              </a:rPr>
              <a:t>Острые, колющие</a:t>
            </a:r>
          </a:p>
          <a:p>
            <a:pPr algn="ctr"/>
            <a:r>
              <a:rPr lang="ru-RU" sz="2800" dirty="0">
                <a:solidFill>
                  <a:srgbClr val="333399"/>
                </a:solidFill>
                <a:latin typeface="Comic Sans MS" pitchFamily="66" charset="0"/>
              </a:rPr>
              <a:t>и режущие предметы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940425" y="1341438"/>
            <a:ext cx="2782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Лекарства и </a:t>
            </a:r>
          </a:p>
          <a:p>
            <a:pPr algn="ctr"/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бытовая химия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427538" y="6021388"/>
            <a:ext cx="741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Газ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68313" y="5373688"/>
            <a:ext cx="2673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Окно и балкон</a:t>
            </a:r>
          </a:p>
        </p:txBody>
      </p:sp>
      <p:sp>
        <p:nvSpPr>
          <p:cNvPr id="15372" name="Line 14"/>
          <p:cNvSpPr>
            <a:spLocks noChangeShapeType="1"/>
          </p:cNvSpPr>
          <p:nvPr/>
        </p:nvSpPr>
        <p:spPr bwMode="auto">
          <a:xfrm>
            <a:off x="4787900" y="5445125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580063" y="5357813"/>
            <a:ext cx="3101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2" grpId="0"/>
      <p:bldP spid="25613" grpId="0"/>
      <p:bldP spid="256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etsad-kitty.ru/uploads/posts/2013-05/1368713387_80707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996952"/>
            <a:ext cx="3096344" cy="36474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83671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844824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Придумать и нарисовать свои условные знаки для домашних опасностей.</a:t>
            </a:r>
          </a:p>
          <a:p>
            <a:pPr marL="342900" indent="-342900"/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стр. 18- 21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97475"/>
            <a:ext cx="8229600" cy="15446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292929"/>
                </a:solidFill>
                <a:latin typeface="Comic Sans MS" pitchFamily="66" charset="0"/>
              </a:rPr>
              <a:t>	Могут ли вас дома подстерегать опасности? Если да, то какие?</a:t>
            </a:r>
          </a:p>
        </p:txBody>
      </p:sp>
      <p:pic>
        <p:nvPicPr>
          <p:cNvPr id="5124" name="Picture 4" descr="jcn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700213"/>
            <a:ext cx="511333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2448272" cy="5646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Острые вещи и предметы: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105273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Ножницы, шило, вилки, иголки, бритвы…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9969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Электроприборы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285293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Электрочайник, электроплита, электробритва, электрический миксер…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65313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3)Предметы бытовой химии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65313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Стиральные порошки, ацетон, керосин, растворитель, краска, отбеливатель…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2" descr="http://boltushka-log2011.narod.ru/zanyatiya/fizminutka/fizminutka1.jpg?rand=31071983385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.chudomama.com/purchases/uploads/bee/77b/72ca3c9620eef735d33f624a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8640"/>
            <a:ext cx="1872208" cy="16976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1663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безопасности: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76470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 Все острые, колющие и режущие предметы обязательно клади на свои места. Порядок в доме не только для красоты, но и для безопасности.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692696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в доме содержи: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Вилки, ножницы, ножи,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иголки, и булавки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на место положи!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44824"/>
            <a:ext cx="6408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Не засовывай руку в стиральную машину во время работы. Руку может затянуть внутрь и искалечить. Ни в коем случае не открывай боковую дверь. Можно ошпариться кипятком.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2924944"/>
            <a:ext cx="3851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 Уходя из дома и даже из комнаты, обязательно выключи телевизор, магнитофон, утюг и другие электроприборы.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2852936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Прежде чем пойдете на свидание, 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навестить своих подруг,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Сделайте домашнее задание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 забудьте выключить утюг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386104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4) Не тяни за электрический провод руками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414908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5) Ни в коем случае не подходи к оголенным проводам и не дотрагивайся до них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797152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6) Ни в коем случае не пробуй лекарства. Во-первых, это не вкусно, а во-вторых, лекарство может оказаться ядом, если его принимать не по назначению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479715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Химикаты- это яд,</a:t>
            </a:r>
          </a:p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 только для ребят!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602128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7) Ни в ком случае нельзя открывать никаких упаковок с бытовой химией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333399"/>
                </a:solidFill>
                <a:latin typeface="Comic Sans MS" pitchFamily="66" charset="0"/>
              </a:rPr>
              <a:t>Отгадай загадку.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29225"/>
            <a:ext cx="8229600" cy="8969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92275" y="1557338"/>
            <a:ext cx="5729288" cy="3054350"/>
          </a:xfrm>
          <a:prstGeom prst="rect">
            <a:avLst/>
          </a:prstGeom>
          <a:solidFill>
            <a:srgbClr val="81DEFF"/>
          </a:solidFill>
          <a:ln w="38100">
            <a:solidFill>
              <a:srgbClr val="3399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Четыре синих солнца</a:t>
            </a:r>
          </a:p>
          <a:p>
            <a:pPr algn="ctr"/>
            <a:r>
              <a:rPr lang="ru-RU" sz="3200">
                <a:latin typeface="Comic Sans MS" pitchFamily="66" charset="0"/>
              </a:rPr>
              <a:t>У бабушки на кухне,</a:t>
            </a:r>
          </a:p>
          <a:p>
            <a:pPr algn="ctr"/>
            <a:r>
              <a:rPr lang="ru-RU" sz="3200">
                <a:latin typeface="Comic Sans MS" pitchFamily="66" charset="0"/>
              </a:rPr>
              <a:t>Четыре синих солнца</a:t>
            </a:r>
          </a:p>
          <a:p>
            <a:pPr algn="ctr"/>
            <a:r>
              <a:rPr lang="ru-RU" sz="3200">
                <a:latin typeface="Comic Sans MS" pitchFamily="66" charset="0"/>
              </a:rPr>
              <a:t>Горели и потухли.</a:t>
            </a:r>
          </a:p>
          <a:p>
            <a:pPr algn="ctr"/>
            <a:r>
              <a:rPr lang="ru-RU" sz="3200">
                <a:latin typeface="Comic Sans MS" pitchFamily="66" charset="0"/>
              </a:rPr>
              <a:t>Поспели щи, шипят блины.</a:t>
            </a:r>
          </a:p>
          <a:p>
            <a:pPr algn="ctr"/>
            <a:r>
              <a:rPr lang="ru-RU" sz="3200">
                <a:latin typeface="Comic Sans MS" pitchFamily="66" charset="0"/>
              </a:rPr>
              <a:t>До завтра солнца не нужны.</a:t>
            </a:r>
          </a:p>
        </p:txBody>
      </p:sp>
      <p:pic>
        <p:nvPicPr>
          <p:cNvPr id="15365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628775"/>
            <a:ext cx="511175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43213" y="5657850"/>
            <a:ext cx="3776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ГАЗОВАЯ ПЛИТА</a:t>
            </a:r>
          </a:p>
        </p:txBody>
      </p:sp>
      <p:pic>
        <p:nvPicPr>
          <p:cNvPr id="15367" name="Picture 7" descr="Копия Копия 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125538"/>
            <a:ext cx="2535238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Копия 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765175"/>
            <a:ext cx="2770187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941888"/>
            <a:ext cx="18764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4" grpId="1" animBg="1"/>
      <p:bldP spid="153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70450"/>
            <a:ext cx="8229600" cy="2087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latin typeface="Comic Sans MS" pitchFamily="66" charset="0"/>
              </a:rPr>
              <a:t>	</a:t>
            </a:r>
            <a:r>
              <a:rPr lang="ru-RU" sz="2800" smtClean="0">
                <a:solidFill>
                  <a:srgbClr val="000099"/>
                </a:solidFill>
                <a:latin typeface="Comic Sans MS" pitchFamily="66" charset="0"/>
              </a:rPr>
              <a:t>Газ может быть очень опасным. Скопившись на кухне, газ может взорваться. Газом можно отравиться. А ещё он тоже может стать причиной пожара.</a:t>
            </a:r>
          </a:p>
        </p:txBody>
      </p:sp>
      <p:pic>
        <p:nvPicPr>
          <p:cNvPr id="17412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238250"/>
            <a:ext cx="6335712" cy="3559175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8864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Закончите предложения.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90872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жилом помещении опасными могут быть…</a:t>
            </a:r>
          </a:p>
          <a:p>
            <a:pPr marL="342900" indent="-342900"/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28800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2) Перед тем как воспользоваться приборами или инструментами, надо…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2564904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Выходя из дома, надо…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28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4) При включении или выключении электроприборов, надо…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4005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5) К оголенным электрическим проводам…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085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6) Принимай лекарства…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7) Средства бытовой химии…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6165304"/>
            <a:ext cx="1816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8) На балконе…</a:t>
            </a:r>
          </a:p>
        </p:txBody>
      </p:sp>
      <p:pic>
        <p:nvPicPr>
          <p:cNvPr id="1026" name="Picture 2" descr="http://lib.podelise.ru/tw_files2/urls_12/6/d-5333/5333_html_2a369d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9913" y="188640"/>
            <a:ext cx="270408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905</Words>
  <Application>Microsoft Office PowerPoint</Application>
  <PresentationFormat>Экран (4:3)</PresentationFormat>
  <Paragraphs>166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1) Острые вещи и предметы:</vt:lpstr>
      <vt:lpstr>Слайд 5</vt:lpstr>
      <vt:lpstr>Слайд 6</vt:lpstr>
      <vt:lpstr>Отгадай загадку.</vt:lpstr>
      <vt:lpstr>Слайд 8</vt:lpstr>
      <vt:lpstr>Слайд 9</vt:lpstr>
      <vt:lpstr>Слайд 10</vt:lpstr>
      <vt:lpstr>Отгадай загадки.</vt:lpstr>
      <vt:lpstr>Назови одним словом.</vt:lpstr>
      <vt:lpstr>Слайд 13</vt:lpstr>
      <vt:lpstr>Помни!</vt:lpstr>
      <vt:lpstr>Опасность третья.</vt:lpstr>
      <vt:lpstr>Если ты почувствовал  запах газа.</vt:lpstr>
      <vt:lpstr>Опасность четвёртая.</vt:lpstr>
      <vt:lpstr>Опасность пятая.</vt:lpstr>
      <vt:lpstr>Слайд 19</vt:lpstr>
      <vt:lpstr>Слайд 20</vt:lpstr>
      <vt:lpstr>Домашние опасности.</vt:lpstr>
      <vt:lpstr>Слайд 22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бобрик</dc:creator>
  <cp:lastModifiedBy>бобрик</cp:lastModifiedBy>
  <cp:revision>10</cp:revision>
  <dcterms:created xsi:type="dcterms:W3CDTF">2014-02-04T11:16:48Z</dcterms:created>
  <dcterms:modified xsi:type="dcterms:W3CDTF">2014-02-04T14:50:08Z</dcterms:modified>
</cp:coreProperties>
</file>