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4"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06"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fld id="{38E2F64E-B332-46A7-B099-58BC021677E1}" type="datetimeFigureOut">
              <a:rPr lang="ru-RU"/>
              <a:pPr>
                <a:defRPr/>
              </a:pPr>
              <a:t>01.11.2014</a:t>
            </a:fld>
            <a:endParaRPr lang="ru-RU"/>
          </a:p>
        </p:txBody>
      </p:sp>
      <p:sp>
        <p:nvSpPr>
          <p:cNvPr id="8" name="Номер слайда 15"/>
          <p:cNvSpPr>
            <a:spLocks noGrp="1"/>
          </p:cNvSpPr>
          <p:nvPr>
            <p:ph type="sldNum" sz="quarter" idx="11"/>
          </p:nvPr>
        </p:nvSpPr>
        <p:spPr/>
        <p:txBody>
          <a:bodyPr/>
          <a:lstStyle>
            <a:lvl1pPr>
              <a:defRPr/>
            </a:lvl1pPr>
          </a:lstStyle>
          <a:p>
            <a:pPr>
              <a:defRPr/>
            </a:pPr>
            <a:fld id="{0CA1E738-8C05-4C0D-B6A8-01B3E47B0ED0}" type="slidenum">
              <a:rPr lang="ru-RU"/>
              <a:pPr>
                <a:defRPr/>
              </a:pPr>
              <a:t>‹#›</a:t>
            </a:fld>
            <a:endParaRPr lang="ru-RU"/>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C3187C42-D02D-469A-B986-2E4EF3341B40}" type="datetimeFigureOut">
              <a:rPr lang="ru-RU"/>
              <a:pPr>
                <a:defRPr/>
              </a:pPr>
              <a:t>01.11.2014</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743B9E89-2F54-43F7-A9DD-0659D1AC62B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F6539940-50A3-4D57-B2EE-B482F74EDDBE}" type="datetimeFigureOut">
              <a:rPr lang="ru-RU"/>
              <a:pPr>
                <a:defRPr/>
              </a:pPr>
              <a:t>01.11.2014</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7246A8EC-0BB3-4C8E-A76A-498012FD52D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fld id="{1FE04B03-4392-4D39-9629-FB0AD204A0CD}" type="datetimeFigureOut">
              <a:rPr lang="ru-RU"/>
              <a:pPr>
                <a:defRPr/>
              </a:pPr>
              <a:t>01.11.2014</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46FF8D29-B0D9-44E0-8DB0-D9D74EA3AA4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2180E03-754D-47E1-B784-F54EE27358F7}" type="datetimeFigureOut">
              <a:rPr lang="ru-RU"/>
              <a:pPr>
                <a:defRPr/>
              </a:pPr>
              <a:t>01.11.2014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B75F39B-3F0D-4F38-B265-B68CD2EEB99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88B76EC7-4153-4C4E-B909-340FE4FAF50E}" type="datetimeFigureOut">
              <a:rPr lang="ru-RU"/>
              <a:pPr>
                <a:defRPr/>
              </a:pPr>
              <a:t>01.11.2014</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74AEDD62-B036-49B8-8E2D-331193B2B8A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B2944914-2BEC-49CB-97A5-77EACC2AAB28}"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fld id="{AA41A43C-0EBD-480D-BE41-1AA66227803A}" type="datetimeFigureOut">
              <a:rPr lang="ru-RU"/>
              <a:pPr>
                <a:defRPr/>
              </a:pPr>
              <a:t>01.11.2014</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6662EA27-1083-4CB5-997E-8CDDCEBA2BC7}" type="datetimeFigureOut">
              <a:rPr lang="ru-RU"/>
              <a:pPr>
                <a:defRPr/>
              </a:pPr>
              <a:t>01.11.2014</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4B2E12BC-B55B-4E68-AB2C-BFB35474121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06298346-A716-425D-9801-FC7ECC88A7BA}" type="datetimeFigureOut">
              <a:rPr lang="ru-RU"/>
              <a:pPr>
                <a:defRPr/>
              </a:pPr>
              <a:t>01.11.2014</a:t>
            </a:fld>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9D50858E-04A4-4DB3-979F-23EF2EB290F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23"/>
          <p:cNvSpPr>
            <a:spLocks noGrp="1"/>
          </p:cNvSpPr>
          <p:nvPr>
            <p:ph type="dt" sz="half" idx="10"/>
          </p:nvPr>
        </p:nvSpPr>
        <p:spPr/>
        <p:txBody>
          <a:bodyPr/>
          <a:lstStyle>
            <a:lvl1pPr>
              <a:defRPr/>
            </a:lvl1pPr>
          </a:lstStyle>
          <a:p>
            <a:pPr>
              <a:defRPr/>
            </a:pPr>
            <a:fld id="{D78C6FAB-0E1C-46AE-982A-E0F6E61A9E37}" type="datetimeFigureOut">
              <a:rPr lang="ru-RU"/>
              <a:pPr>
                <a:defRPr/>
              </a:pPr>
              <a:t>01.11.2014</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71645F46-75D8-4285-9106-5D83908AF26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23"/>
          <p:cNvSpPr>
            <a:spLocks noGrp="1"/>
          </p:cNvSpPr>
          <p:nvPr>
            <p:ph type="dt" sz="half" idx="10"/>
          </p:nvPr>
        </p:nvSpPr>
        <p:spPr/>
        <p:txBody>
          <a:bodyPr/>
          <a:lstStyle>
            <a:lvl1pPr>
              <a:defRPr/>
            </a:lvl1pPr>
          </a:lstStyle>
          <a:p>
            <a:pPr>
              <a:defRPr/>
            </a:pPr>
            <a:fld id="{96908293-F024-4855-B432-F98069380E2B}" type="datetimeFigureOut">
              <a:rPr lang="ru-RU"/>
              <a:pPr>
                <a:defRPr/>
              </a:pPr>
              <a:t>01.11.2014</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6E0FB568-0FA4-47F8-917C-160E16294BA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fld id="{65B51D74-5A59-4B47-B9BF-CE0E16A65C54}" type="datetimeFigureOut">
              <a:rPr lang="ru-RU"/>
              <a:pPr>
                <a:defRPr/>
              </a:pPr>
              <a:t>01.11.2014</a:t>
            </a:fld>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defRPr>
            </a:lvl1pPr>
          </a:lstStyle>
          <a:p>
            <a:pPr>
              <a:defRPr/>
            </a:pPr>
            <a:fld id="{0A3C70DF-9EDB-42AB-AA4D-20E12A7A224E}"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3684" r:id="rId1"/>
    <p:sldLayoutId id="2147483683" r:id="rId2"/>
    <p:sldLayoutId id="2147483685" r:id="rId3"/>
    <p:sldLayoutId id="2147483682" r:id="rId4"/>
    <p:sldLayoutId id="2147483686" r:id="rId5"/>
    <p:sldLayoutId id="2147483681" r:id="rId6"/>
    <p:sldLayoutId id="2147483680" r:id="rId7"/>
    <p:sldLayoutId id="2147483679" r:id="rId8"/>
    <p:sldLayoutId id="2147483678" r:id="rId9"/>
    <p:sldLayoutId id="2147483677" r:id="rId10"/>
    <p:sldLayoutId id="2147483676"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ctrTitle" idx="4294967295"/>
          </p:nvPr>
        </p:nvSpPr>
        <p:spPr bwMode="auto">
          <a:xfrm>
            <a:off x="685800" y="2130425"/>
            <a:ext cx="7772400" cy="1470025"/>
          </a:xfrm>
          <a:ln w="9525"/>
        </p:spPr>
        <p:txBody>
          <a:bodyPr wrap="square" lIns="91440" tIns="45720" rIns="91440" bIns="45720" numCol="1" compatLnSpc="1">
            <a:prstTxWarp prst="textNoShape">
              <a:avLst/>
            </a:prstTxWarp>
          </a:bodyPr>
          <a:lstStyle/>
          <a:p>
            <a:pPr>
              <a:defRPr/>
            </a:pPr>
            <a:r>
              <a:rPr lang="ru-RU" sz="6000" i="1" smtClean="0">
                <a:ln>
                  <a:noFill/>
                </a:ln>
                <a:effectLst/>
                <a:latin typeface="Arial" charset="0"/>
              </a:rPr>
              <a:t>ПЕРНАТЫЕ ДРУЗЬЯ</a:t>
            </a:r>
          </a:p>
        </p:txBody>
      </p:sp>
      <p:sp>
        <p:nvSpPr>
          <p:cNvPr id="13314" name="Rectangle 3"/>
          <p:cNvSpPr>
            <a:spLocks noGrp="1"/>
          </p:cNvSpPr>
          <p:nvPr>
            <p:ph type="subTitle" idx="4294967295"/>
          </p:nvPr>
        </p:nvSpPr>
        <p:spPr>
          <a:xfrm>
            <a:off x="1371600" y="3886200"/>
            <a:ext cx="6400800" cy="2279650"/>
          </a:xfrm>
        </p:spPr>
        <p:txBody>
          <a:bodyPr/>
          <a:lstStyle/>
          <a:p>
            <a:pPr marL="0" indent="0" algn="ctr">
              <a:lnSpc>
                <a:spcPct val="80000"/>
              </a:lnSpc>
              <a:buFont typeface="Wingdings 2" pitchFamily="18" charset="2"/>
              <a:buNone/>
            </a:pPr>
            <a:endParaRPr lang="ru-RU" sz="1200" b="1" i="1" dirty="0" smtClean="0">
              <a:latin typeface="Arial" charset="0"/>
            </a:endParaRPr>
          </a:p>
          <a:p>
            <a:pPr marL="0" indent="0" algn="ctr">
              <a:lnSpc>
                <a:spcPct val="80000"/>
              </a:lnSpc>
              <a:buFont typeface="Wingdings 2" pitchFamily="18" charset="2"/>
              <a:buNone/>
            </a:pPr>
            <a:r>
              <a:rPr lang="ru-RU" sz="1200" b="1" i="1" dirty="0" smtClean="0">
                <a:latin typeface="Arial" charset="0"/>
              </a:rPr>
              <a:t>      </a:t>
            </a:r>
            <a:r>
              <a:rPr lang="ru-RU" sz="2400" b="1" i="1" dirty="0" smtClean="0">
                <a:latin typeface="Arial" charset="0"/>
              </a:rPr>
              <a:t>учитель  начальных классов</a:t>
            </a:r>
          </a:p>
          <a:p>
            <a:pPr marL="0" indent="0" algn="ctr">
              <a:lnSpc>
                <a:spcPct val="80000"/>
              </a:lnSpc>
              <a:buFont typeface="Wingdings 2" pitchFamily="18" charset="2"/>
              <a:buNone/>
            </a:pPr>
            <a:r>
              <a:rPr lang="ru-RU" sz="2400" b="1" i="1" dirty="0" smtClean="0">
                <a:latin typeface="Arial" charset="0"/>
              </a:rPr>
              <a:t>ГБС(К)ОУ школа-интернат №2</a:t>
            </a:r>
            <a:endParaRPr lang="ru-RU" sz="2400" b="1" i="1" dirty="0" smtClean="0">
              <a:latin typeface="Arial" charset="0"/>
            </a:endParaRPr>
          </a:p>
          <a:p>
            <a:pPr marL="0" indent="0" algn="ctr">
              <a:lnSpc>
                <a:spcPct val="80000"/>
              </a:lnSpc>
              <a:buFont typeface="Wingdings 2" pitchFamily="18" charset="2"/>
              <a:buNone/>
            </a:pPr>
            <a:r>
              <a:rPr lang="ru-RU" sz="2400" b="1" i="1" dirty="0" smtClean="0">
                <a:latin typeface="Arial" charset="0"/>
              </a:rPr>
              <a:t> </a:t>
            </a:r>
            <a:r>
              <a:rPr lang="ru-RU" sz="2400" b="1" i="1" dirty="0" err="1" smtClean="0">
                <a:latin typeface="Arial" charset="0"/>
              </a:rPr>
              <a:t>г.о.Жигулевск</a:t>
            </a:r>
            <a:r>
              <a:rPr lang="ru-RU" sz="2400" b="1" i="1" dirty="0" smtClean="0">
                <a:latin typeface="Arial" charset="0"/>
              </a:rPr>
              <a:t/>
            </a:r>
            <a:br>
              <a:rPr lang="ru-RU" sz="2400" b="1" i="1" dirty="0" smtClean="0">
                <a:latin typeface="Arial" charset="0"/>
              </a:rPr>
            </a:br>
            <a:r>
              <a:rPr lang="ru-RU" sz="2400" b="1" i="1" dirty="0" smtClean="0">
                <a:latin typeface="Arial" charset="0"/>
              </a:rPr>
              <a:t>    </a:t>
            </a:r>
            <a:r>
              <a:rPr lang="en-US" sz="2400" b="1" i="1" dirty="0" smtClean="0">
                <a:latin typeface="Arial" charset="0"/>
              </a:rPr>
              <a:t> </a:t>
            </a:r>
            <a:r>
              <a:rPr lang="ru-RU" sz="2400" b="1" i="1" dirty="0" err="1" smtClean="0">
                <a:latin typeface="Arial" charset="0"/>
              </a:rPr>
              <a:t>Будинец</a:t>
            </a:r>
            <a:r>
              <a:rPr lang="ru-RU" sz="2400" b="1" i="1" dirty="0" smtClean="0">
                <a:latin typeface="Arial" charset="0"/>
              </a:rPr>
              <a:t> Елена Алексеевна</a:t>
            </a:r>
            <a:r>
              <a:rPr lang="ru-RU" sz="2400" b="1" i="1" dirty="0" smtClean="0">
                <a:latin typeface="Arial" charset="0"/>
              </a:rPr>
              <a:t/>
            </a:r>
            <a:br>
              <a:rPr lang="ru-RU" sz="2400" b="1" i="1" dirty="0" smtClean="0">
                <a:latin typeface="Arial" charset="0"/>
              </a:rPr>
            </a:br>
            <a:endParaRPr lang="ru-RU" sz="2400" b="1" i="1" dirty="0" smtClean="0">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116013" y="874713"/>
            <a:ext cx="8027987" cy="5075237"/>
          </a:xfrm>
          <a:prstGeom prst="rect">
            <a:avLst/>
          </a:prstGeom>
          <a:noFill/>
          <a:ln w="9525">
            <a:noFill/>
            <a:miter lim="800000"/>
            <a:headEnd/>
            <a:tailEnd/>
          </a:ln>
        </p:spPr>
        <p:txBody>
          <a:bodyPr anchor="ctr">
            <a:spAutoFit/>
          </a:bodyPr>
          <a:lstStyle/>
          <a:p>
            <a:pPr algn="just"/>
            <a:r>
              <a:rPr lang="ru-RU" sz="1400">
                <a:cs typeface="Times New Roman" pitchFamily="18" charset="0"/>
              </a:rPr>
              <a:t>	                                     Весна идет с капелями,</a:t>
            </a:r>
            <a:endParaRPr lang="ru-RU" sz="900"/>
          </a:p>
          <a:p>
            <a:pPr algn="just" eaLnBrk="0" hangingPunct="0"/>
            <a:r>
              <a:rPr lang="ru-RU" sz="1400">
                <a:cs typeface="Times New Roman" pitchFamily="18" charset="0"/>
              </a:rPr>
              <a:t>			Ручьи журчат.</a:t>
            </a:r>
            <a:endParaRPr lang="ru-RU" sz="900"/>
          </a:p>
          <a:p>
            <a:pPr algn="just" eaLnBrk="0" hangingPunct="0"/>
            <a:r>
              <a:rPr lang="ru-RU" sz="1400">
                <a:cs typeface="Times New Roman" pitchFamily="18" charset="0"/>
              </a:rPr>
              <a:t>			- Встречайте, прилетели мы!</a:t>
            </a:r>
            <a:endParaRPr lang="ru-RU" sz="900"/>
          </a:p>
          <a:p>
            <a:pPr algn="just" eaLnBrk="0" hangingPunct="0"/>
            <a:r>
              <a:rPr lang="ru-RU" sz="1400">
                <a:cs typeface="Times New Roman" pitchFamily="18" charset="0"/>
              </a:rPr>
              <a:t>			Скворцы кричат.</a:t>
            </a:r>
            <a:endParaRPr lang="ru-RU" sz="900"/>
          </a:p>
          <a:p>
            <a:pPr algn="just" eaLnBrk="0" hangingPunct="0"/>
            <a:r>
              <a:rPr lang="ru-RU" sz="1400">
                <a:cs typeface="Times New Roman" pitchFamily="18" charset="0"/>
              </a:rPr>
              <a:t>			Один присел на тополе</a:t>
            </a:r>
            <a:endParaRPr lang="ru-RU" sz="900"/>
          </a:p>
          <a:p>
            <a:pPr algn="just" eaLnBrk="0" hangingPunct="0"/>
            <a:r>
              <a:rPr lang="ru-RU" sz="1400">
                <a:cs typeface="Times New Roman" pitchFamily="18" charset="0"/>
              </a:rPr>
              <a:t>			Такой смешной;</a:t>
            </a:r>
            <a:endParaRPr lang="ru-RU" sz="900"/>
          </a:p>
          <a:p>
            <a:pPr algn="just" eaLnBrk="0" hangingPunct="0"/>
            <a:r>
              <a:rPr lang="ru-RU" sz="1400">
                <a:cs typeface="Times New Roman" pitchFamily="18" charset="0"/>
              </a:rPr>
              <a:t>			В ладоши мы захлопали:</a:t>
            </a:r>
            <a:endParaRPr lang="ru-RU" sz="900"/>
          </a:p>
          <a:p>
            <a:pPr algn="just" eaLnBrk="0" hangingPunct="0"/>
            <a:r>
              <a:rPr lang="ru-RU" sz="1400">
                <a:cs typeface="Times New Roman" pitchFamily="18" charset="0"/>
              </a:rPr>
              <a:t>			- А ну-ка, спой!	</a:t>
            </a:r>
            <a:endParaRPr lang="ru-RU" sz="900"/>
          </a:p>
          <a:p>
            <a:pPr algn="just" eaLnBrk="0" hangingPunct="0"/>
            <a:r>
              <a:rPr lang="ru-RU" sz="1400">
                <a:cs typeface="Times New Roman" pitchFamily="18" charset="0"/>
              </a:rPr>
              <a:t>			Он посмотрел обиженно:</a:t>
            </a:r>
            <a:endParaRPr lang="ru-RU" sz="900"/>
          </a:p>
          <a:p>
            <a:pPr algn="just" eaLnBrk="0" hangingPunct="0"/>
            <a:r>
              <a:rPr lang="ru-RU" sz="1400">
                <a:cs typeface="Times New Roman" pitchFamily="18" charset="0"/>
              </a:rPr>
              <a:t>			- У вас-то дом,</a:t>
            </a:r>
            <a:endParaRPr lang="ru-RU" sz="900"/>
          </a:p>
          <a:p>
            <a:pPr algn="just" eaLnBrk="0" hangingPunct="0"/>
            <a:r>
              <a:rPr lang="ru-RU" sz="1400">
                <a:cs typeface="Times New Roman" pitchFamily="18" charset="0"/>
              </a:rPr>
              <a:t>			А мы себе и хижины</a:t>
            </a:r>
            <a:endParaRPr lang="ru-RU" sz="900"/>
          </a:p>
          <a:p>
            <a:pPr algn="just" eaLnBrk="0" hangingPunct="0"/>
            <a:r>
              <a:rPr lang="ru-RU" sz="1400">
                <a:cs typeface="Times New Roman" pitchFamily="18" charset="0"/>
              </a:rPr>
              <a:t>			Здесь не найдем!</a:t>
            </a:r>
            <a:endParaRPr lang="ru-RU" sz="900"/>
          </a:p>
          <a:p>
            <a:pPr algn="just" eaLnBrk="0" hangingPunct="0"/>
            <a:r>
              <a:rPr lang="ru-RU" sz="1400">
                <a:cs typeface="Times New Roman" pitchFamily="18" charset="0"/>
              </a:rPr>
              <a:t>			Кричат ему уверенно:</a:t>
            </a:r>
            <a:endParaRPr lang="ru-RU" sz="900"/>
          </a:p>
          <a:p>
            <a:pPr algn="just" eaLnBrk="0" hangingPunct="0"/>
            <a:r>
              <a:rPr lang="ru-RU" sz="1400">
                <a:cs typeface="Times New Roman" pitchFamily="18" charset="0"/>
              </a:rPr>
              <a:t>			- Дружок, скворец!</a:t>
            </a:r>
            <a:endParaRPr lang="ru-RU" sz="900"/>
          </a:p>
          <a:p>
            <a:pPr algn="just" eaLnBrk="0" hangingPunct="0"/>
            <a:r>
              <a:rPr lang="ru-RU" sz="1400">
                <a:cs typeface="Times New Roman" pitchFamily="18" charset="0"/>
              </a:rPr>
              <a:t>			Мы подарить намерены</a:t>
            </a:r>
            <a:endParaRPr lang="ru-RU" sz="900"/>
          </a:p>
          <a:p>
            <a:pPr algn="just" eaLnBrk="0" hangingPunct="0"/>
            <a:r>
              <a:rPr lang="ru-RU" sz="1400">
                <a:cs typeface="Times New Roman" pitchFamily="18" charset="0"/>
              </a:rPr>
              <a:t>			Тебе дворец.</a:t>
            </a:r>
            <a:endParaRPr lang="ru-RU" sz="900"/>
          </a:p>
          <a:p>
            <a:pPr algn="just" eaLnBrk="0" hangingPunct="0"/>
            <a:r>
              <a:rPr lang="ru-RU" sz="1400">
                <a:cs typeface="Times New Roman" pitchFamily="18" charset="0"/>
              </a:rPr>
              <a:t>			Его вчера повесили</a:t>
            </a:r>
            <a:endParaRPr lang="ru-RU" sz="900"/>
          </a:p>
          <a:p>
            <a:pPr algn="just" eaLnBrk="0" hangingPunct="0"/>
            <a:r>
              <a:rPr lang="ru-RU" sz="1400">
                <a:cs typeface="Times New Roman" pitchFamily="18" charset="0"/>
              </a:rPr>
              <a:t>			Мы в школьный сад,</a:t>
            </a:r>
            <a:endParaRPr lang="ru-RU" sz="900"/>
          </a:p>
          <a:p>
            <a:pPr algn="just" eaLnBrk="0" hangingPunct="0"/>
            <a:r>
              <a:rPr lang="ru-RU" sz="1400">
                <a:cs typeface="Times New Roman" pitchFamily="18" charset="0"/>
              </a:rPr>
              <a:t>			Тебе в нем будет весело,</a:t>
            </a:r>
            <a:endParaRPr lang="ru-RU" sz="900"/>
          </a:p>
          <a:p>
            <a:pPr algn="just" eaLnBrk="0" hangingPunct="0"/>
            <a:r>
              <a:rPr lang="ru-RU" sz="1400">
                <a:cs typeface="Times New Roman" pitchFamily="18" charset="0"/>
              </a:rPr>
              <a:t>			Ты будешь рад.</a:t>
            </a:r>
            <a:endParaRPr lang="ru-RU" sz="900"/>
          </a:p>
          <a:p>
            <a:pPr algn="just" eaLnBrk="0" hangingPunct="0"/>
            <a:r>
              <a:rPr lang="ru-RU" sz="1400">
                <a:cs typeface="Times New Roman" pitchFamily="18" charset="0"/>
              </a:rPr>
              <a:t>			Будь, скворушка, хозяином – </a:t>
            </a:r>
            <a:endParaRPr lang="ru-RU" sz="900"/>
          </a:p>
          <a:p>
            <a:pPr algn="just" eaLnBrk="0" hangingPunct="0"/>
            <a:r>
              <a:rPr lang="ru-RU" sz="1400">
                <a:cs typeface="Times New Roman" pitchFamily="18" charset="0"/>
              </a:rPr>
              <a:t>			Твой дом неплох.</a:t>
            </a:r>
            <a:endParaRPr lang="ru-RU" sz="900"/>
          </a:p>
          <a:p>
            <a:pPr algn="just" eaLnBrk="0" hangingPunct="0"/>
            <a:r>
              <a:rPr lang="ru-RU" sz="1400">
                <a:cs typeface="Times New Roman" pitchFamily="18" charset="0"/>
              </a:rPr>
              <a:t>					(И. Иванов «Скворешник»)</a:t>
            </a:r>
            <a:endParaRPr lang="ru-RU"/>
          </a:p>
        </p:txBody>
      </p:sp>
      <p:pic>
        <p:nvPicPr>
          <p:cNvPr id="22530" name="Рисунок 2" descr="сковорешники.jpg"/>
          <p:cNvPicPr>
            <a:picLocks noChangeAspect="1"/>
          </p:cNvPicPr>
          <p:nvPr/>
        </p:nvPicPr>
        <p:blipFill>
          <a:blip r:embed="rId2"/>
          <a:srcRect/>
          <a:stretch>
            <a:fillRect/>
          </a:stretch>
        </p:blipFill>
        <p:spPr bwMode="auto">
          <a:xfrm>
            <a:off x="323850" y="1268413"/>
            <a:ext cx="3441700" cy="2730500"/>
          </a:xfrm>
          <a:prstGeom prst="rect">
            <a:avLst/>
          </a:prstGeom>
          <a:noFill/>
          <a:ln w="9525">
            <a:noFill/>
            <a:miter lim="800000"/>
            <a:headEnd/>
            <a:tailEnd/>
          </a:ln>
        </p:spPr>
      </p:pic>
      <p:pic>
        <p:nvPicPr>
          <p:cNvPr id="22531" name="Рисунок 3" descr="2.jpg"/>
          <p:cNvPicPr>
            <a:picLocks noChangeAspect="1"/>
          </p:cNvPicPr>
          <p:nvPr/>
        </p:nvPicPr>
        <p:blipFill>
          <a:blip r:embed="rId3"/>
          <a:srcRect/>
          <a:stretch>
            <a:fillRect/>
          </a:stretch>
        </p:blipFill>
        <p:spPr bwMode="auto">
          <a:xfrm>
            <a:off x="2484438" y="3933825"/>
            <a:ext cx="1270000" cy="1663700"/>
          </a:xfrm>
          <a:prstGeom prst="rect">
            <a:avLst/>
          </a:prstGeom>
          <a:noFill/>
          <a:ln w="9525">
            <a:noFill/>
            <a:miter lim="800000"/>
            <a:headEnd/>
            <a:tailEnd/>
          </a:ln>
        </p:spPr>
      </p:pic>
      <p:pic>
        <p:nvPicPr>
          <p:cNvPr id="22532" name="Рисунок 4" descr="1.jpg"/>
          <p:cNvPicPr>
            <a:picLocks noChangeAspect="1"/>
          </p:cNvPicPr>
          <p:nvPr/>
        </p:nvPicPr>
        <p:blipFill>
          <a:blip r:embed="rId4"/>
          <a:srcRect/>
          <a:stretch>
            <a:fillRect/>
          </a:stretch>
        </p:blipFill>
        <p:spPr bwMode="auto">
          <a:xfrm>
            <a:off x="179388" y="3933825"/>
            <a:ext cx="2478087" cy="170338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357313" y="965200"/>
            <a:ext cx="6156325" cy="4400550"/>
          </a:xfrm>
          <a:prstGeom prst="rect">
            <a:avLst/>
          </a:prstGeom>
          <a:noFill/>
          <a:ln w="9525">
            <a:noFill/>
            <a:miter lim="800000"/>
            <a:headEnd/>
            <a:tailEnd/>
          </a:ln>
        </p:spPr>
        <p:txBody>
          <a:bodyPr anchor="ctr">
            <a:spAutoFit/>
          </a:bodyPr>
          <a:lstStyle/>
          <a:p>
            <a:pPr algn="just"/>
            <a:r>
              <a:rPr lang="ru-RU" sz="1400">
                <a:cs typeface="Times New Roman" pitchFamily="18" charset="0"/>
              </a:rPr>
              <a:t>	                                      На солнце темный лес зардел,</a:t>
            </a:r>
            <a:endParaRPr lang="ru-RU" sz="900"/>
          </a:p>
          <a:p>
            <a:pPr algn="just" eaLnBrk="0" hangingPunct="0"/>
            <a:r>
              <a:rPr lang="ru-RU" sz="1400">
                <a:cs typeface="Times New Roman" pitchFamily="18" charset="0"/>
              </a:rPr>
              <a:t>			В долине пар белеет тонкий,</a:t>
            </a:r>
            <a:endParaRPr lang="ru-RU" sz="900"/>
          </a:p>
          <a:p>
            <a:pPr algn="just" eaLnBrk="0" hangingPunct="0"/>
            <a:r>
              <a:rPr lang="ru-RU" sz="1400">
                <a:cs typeface="Times New Roman" pitchFamily="18" charset="0"/>
              </a:rPr>
              <a:t>			И песню раннюю запел</a:t>
            </a:r>
            <a:endParaRPr lang="ru-RU" sz="900"/>
          </a:p>
          <a:p>
            <a:pPr algn="just" eaLnBrk="0" hangingPunct="0"/>
            <a:r>
              <a:rPr lang="ru-RU" sz="1400">
                <a:cs typeface="Times New Roman" pitchFamily="18" charset="0"/>
              </a:rPr>
              <a:t>			В лазури жаворонок звонкий.</a:t>
            </a:r>
            <a:endParaRPr lang="ru-RU" sz="900"/>
          </a:p>
          <a:p>
            <a:pPr algn="just" eaLnBrk="0" hangingPunct="0"/>
            <a:r>
              <a:rPr lang="ru-RU" sz="1400">
                <a:cs typeface="Times New Roman" pitchFamily="18" charset="0"/>
              </a:rPr>
              <a:t>			Он голосисто с вышины</a:t>
            </a:r>
            <a:endParaRPr lang="ru-RU" sz="900"/>
          </a:p>
          <a:p>
            <a:pPr algn="just" eaLnBrk="0" hangingPunct="0"/>
            <a:r>
              <a:rPr lang="ru-RU" sz="1400">
                <a:cs typeface="Times New Roman" pitchFamily="18" charset="0"/>
              </a:rPr>
              <a:t>			Поет, на солнышке  сверкая:</a:t>
            </a:r>
            <a:endParaRPr lang="ru-RU" sz="900"/>
          </a:p>
          <a:p>
            <a:pPr algn="just" eaLnBrk="0" hangingPunct="0"/>
            <a:r>
              <a:rPr lang="ru-RU" sz="1400">
                <a:cs typeface="Times New Roman" pitchFamily="18" charset="0"/>
              </a:rPr>
              <a:t>			«Весна пришла к нам молодая,</a:t>
            </a:r>
            <a:endParaRPr lang="ru-RU" sz="900"/>
          </a:p>
          <a:p>
            <a:pPr algn="just" eaLnBrk="0" hangingPunct="0"/>
            <a:r>
              <a:rPr lang="ru-RU" sz="1400">
                <a:cs typeface="Times New Roman" pitchFamily="18" charset="0"/>
              </a:rPr>
              <a:t>			Я здесь пою приход весны».</a:t>
            </a:r>
            <a:endParaRPr lang="ru-RU" sz="900"/>
          </a:p>
          <a:p>
            <a:pPr algn="just" eaLnBrk="0" hangingPunct="0"/>
            <a:r>
              <a:rPr lang="ru-RU" sz="1400">
                <a:cs typeface="Times New Roman" pitchFamily="18" charset="0"/>
              </a:rPr>
              <a:t>Загадка: гнездо свое он в поле вьёт, где тянутся растенья. Его и песня, и полёт, вошли в стихотворенье. (жаворонок)</a:t>
            </a:r>
            <a:endParaRPr lang="ru-RU" sz="900"/>
          </a:p>
          <a:p>
            <a:pPr algn="just" eaLnBrk="0" hangingPunct="0"/>
            <a:r>
              <a:rPr lang="ru-RU" sz="1400">
                <a:cs typeface="Times New Roman" pitchFamily="18" charset="0"/>
              </a:rPr>
              <a:t>Жаворонки прилетают к нам в третей декаде марта. Питаются они насекомыми и зернами злаков. Гнездо-ямку на земле среди полей, на опушке леса выстилают сухими травинками. Самочки откладывают туда 5-6 зеленовато-желтых с бурыми пятнами яичек. Птенцов выводят дважды за лето. Жаворонок – серенькая птичка с белым брюшком.</a:t>
            </a:r>
            <a:endParaRPr lang="ru-RU" sz="900"/>
          </a:p>
          <a:p>
            <a:pPr algn="just" eaLnBrk="0" hangingPunct="0"/>
            <a:r>
              <a:rPr lang="ru-RU" sz="1400">
                <a:cs typeface="Times New Roman" pitchFamily="18" charset="0"/>
              </a:rPr>
              <a:t>Зяблики водятся у нас в лиственных и хвойных лесах. К нам они прилетают в первой декаде апреля и сразу приступают к сооружению гнезда на дереве. Самка откладывает туда 5-6 крохотных голубоватых с бурыми пятнами яичек. Птенцов выводит два раза за лето. Самец, сидя на верхушке того же дерева, поет.</a:t>
            </a:r>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0" y="338138"/>
            <a:ext cx="9144000" cy="3170237"/>
          </a:xfrm>
          <a:prstGeom prst="rect">
            <a:avLst/>
          </a:prstGeom>
          <a:noFill/>
          <a:ln w="9525">
            <a:noFill/>
            <a:miter lim="800000"/>
            <a:headEnd/>
            <a:tailEnd/>
          </a:ln>
        </p:spPr>
        <p:txBody>
          <a:bodyPr anchor="ctr">
            <a:spAutoFit/>
          </a:bodyPr>
          <a:lstStyle/>
          <a:p>
            <a:r>
              <a:rPr lang="ru-RU" sz="1400">
                <a:cs typeface="Times New Roman" pitchFamily="18" charset="0"/>
              </a:rPr>
              <a:t>.		В голубенькой шапочке, бурой сорочке,</a:t>
            </a:r>
            <a:endParaRPr lang="ru-RU" sz="900"/>
          </a:p>
          <a:p>
            <a:pPr eaLnBrk="0" hangingPunct="0"/>
            <a:r>
              <a:rPr lang="ru-RU" sz="1400">
                <a:cs typeface="Times New Roman" pitchFamily="18" charset="0"/>
              </a:rPr>
              <a:t>			В саду, где набухли на яблоньке почки,</a:t>
            </a:r>
            <a:endParaRPr lang="ru-RU" sz="900"/>
          </a:p>
          <a:p>
            <a:pPr eaLnBrk="0" hangingPunct="0"/>
            <a:r>
              <a:rPr lang="ru-RU" sz="1400">
                <a:cs typeface="Times New Roman" pitchFamily="18" charset="0"/>
              </a:rPr>
              <a:t>			Он ежится, зябнет на ветке росистой,</a:t>
            </a:r>
            <a:endParaRPr lang="ru-RU" sz="900"/>
          </a:p>
          <a:p>
            <a:pPr eaLnBrk="0" hangingPunct="0"/>
            <a:r>
              <a:rPr lang="ru-RU" sz="1400">
                <a:cs typeface="Times New Roman" pitchFamily="18" charset="0"/>
              </a:rPr>
              <a:t>			Но песни не бросит певец голосистый.</a:t>
            </a:r>
            <a:endParaRPr lang="ru-RU" sz="900"/>
          </a:p>
          <a:p>
            <a:pPr eaLnBrk="0" hangingPunct="0"/>
            <a:r>
              <a:rPr lang="ru-RU" sz="1400">
                <a:cs typeface="Times New Roman" pitchFamily="18" charset="0"/>
              </a:rPr>
              <a:t>			На яблоньке звонко поет, не смолкая,</a:t>
            </a:r>
            <a:endParaRPr lang="ru-RU" sz="900"/>
          </a:p>
          <a:p>
            <a:pPr eaLnBrk="0" hangingPunct="0"/>
            <a:r>
              <a:rPr lang="ru-RU" sz="1400">
                <a:cs typeface="Times New Roman" pitchFamily="18" charset="0"/>
              </a:rPr>
              <a:t>			Встречая зарю долгожданного мая.</a:t>
            </a:r>
            <a:endParaRPr lang="ru-RU" sz="900"/>
          </a:p>
          <a:p>
            <a:pPr eaLnBrk="0" hangingPunct="0"/>
            <a:r>
              <a:rPr lang="ru-RU" sz="1400">
                <a:cs typeface="Times New Roman" pitchFamily="18" charset="0"/>
              </a:rPr>
              <a:t>             У дороги чибис (сл. А. Пришельца, муз. М Иорданского)</a:t>
            </a:r>
            <a:endParaRPr lang="ru-RU" sz="900"/>
          </a:p>
          <a:p>
            <a:pPr eaLnBrk="0" hangingPunct="0"/>
            <a:r>
              <a:rPr lang="ru-RU" sz="1400">
                <a:cs typeface="Times New Roman" pitchFamily="18" charset="0"/>
              </a:rPr>
              <a:t>		У дороги чибис, у дороги чибис,</a:t>
            </a:r>
            <a:endParaRPr lang="ru-RU" sz="900"/>
          </a:p>
          <a:p>
            <a:pPr eaLnBrk="0" hangingPunct="0"/>
            <a:r>
              <a:rPr lang="ru-RU" sz="1400">
                <a:cs typeface="Times New Roman" pitchFamily="18" charset="0"/>
              </a:rPr>
              <a:t>		Он кричит, волнуется чудак:</a:t>
            </a:r>
            <a:endParaRPr lang="ru-RU" sz="900"/>
          </a:p>
          <a:p>
            <a:pPr eaLnBrk="0" hangingPunct="0"/>
            <a:r>
              <a:rPr lang="ru-RU" sz="1400">
                <a:cs typeface="Times New Roman" pitchFamily="18" charset="0"/>
              </a:rPr>
              <a:t>		«А скажите, чьи вы?, А скажите, чьи вы?</a:t>
            </a:r>
            <a:endParaRPr lang="ru-RU" sz="900"/>
          </a:p>
          <a:p>
            <a:pPr eaLnBrk="0" hangingPunct="0"/>
            <a:r>
              <a:rPr lang="ru-RU" sz="1400">
                <a:cs typeface="Times New Roman" pitchFamily="18" charset="0"/>
              </a:rPr>
              <a:t>		И зачем, зачем идете вы сюда?»</a:t>
            </a:r>
            <a:endParaRPr lang="ru-RU" sz="900"/>
          </a:p>
          <a:p>
            <a:pPr eaLnBrk="0" hangingPunct="0"/>
            <a:r>
              <a:rPr lang="ru-RU" sz="1400">
                <a:cs typeface="Times New Roman" pitchFamily="18" charset="0"/>
              </a:rPr>
              <a:t>			«Не кричи, крылатый, не тревожься зря ты –</a:t>
            </a:r>
            <a:endParaRPr lang="ru-RU" sz="900"/>
          </a:p>
          <a:p>
            <a:pPr eaLnBrk="0" hangingPunct="0"/>
            <a:r>
              <a:rPr lang="ru-RU" sz="1400">
                <a:cs typeface="Times New Roman" pitchFamily="18" charset="0"/>
              </a:rPr>
              <a:t>			Не пойдем мы в твой зеленый сад.</a:t>
            </a:r>
            <a:endParaRPr lang="ru-RU" sz="900"/>
          </a:p>
          <a:p>
            <a:pPr eaLnBrk="0" hangingPunct="0"/>
            <a:endParaRPr lang="ru-RU"/>
          </a:p>
        </p:txBody>
      </p:sp>
      <p:sp>
        <p:nvSpPr>
          <p:cNvPr id="24578" name="AutoShape 1"/>
          <p:cNvSpPr>
            <a:spLocks/>
          </p:cNvSpPr>
          <p:nvPr/>
        </p:nvSpPr>
        <p:spPr bwMode="auto">
          <a:xfrm>
            <a:off x="4914900" y="498475"/>
            <a:ext cx="114300" cy="342900"/>
          </a:xfrm>
          <a:prstGeom prst="rightBrace">
            <a:avLst>
              <a:gd name="adj1" fmla="val 25000"/>
              <a:gd name="adj2" fmla="val 50000"/>
            </a:avLst>
          </a:prstGeom>
          <a:noFill/>
          <a:ln w="9525">
            <a:solidFill>
              <a:srgbClr val="000000"/>
            </a:solidFill>
            <a:round/>
            <a:headEnd/>
            <a:tailEnd/>
          </a:ln>
        </p:spPr>
        <p:txBody>
          <a:bodyPr/>
          <a:lstStyle/>
          <a:p>
            <a:endParaRPr lang="ru-RU">
              <a:latin typeface="Constantia" pitchFamily="18" charset="0"/>
            </a:endParaRPr>
          </a:p>
        </p:txBody>
      </p:sp>
      <p:sp>
        <p:nvSpPr>
          <p:cNvPr id="24579" name="Rectangle 3"/>
          <p:cNvSpPr>
            <a:spLocks noChangeArrowheads="1"/>
          </p:cNvSpPr>
          <p:nvPr/>
        </p:nvSpPr>
        <p:spPr bwMode="auto">
          <a:xfrm>
            <a:off x="0" y="3035300"/>
            <a:ext cx="9144000" cy="2462213"/>
          </a:xfrm>
          <a:prstGeom prst="rect">
            <a:avLst/>
          </a:prstGeom>
          <a:noFill/>
          <a:ln w="9525">
            <a:noFill/>
            <a:miter lim="800000"/>
            <a:headEnd/>
            <a:tailEnd/>
          </a:ln>
        </p:spPr>
        <p:txBody>
          <a:bodyPr anchor="ctr">
            <a:spAutoFit/>
          </a:bodyPr>
          <a:lstStyle/>
          <a:p>
            <a:pPr algn="just"/>
            <a:r>
              <a:rPr lang="ru-RU" sz="1400">
                <a:cs typeface="Times New Roman" pitchFamily="18" charset="0"/>
              </a:rPr>
              <a:t>			Видишь, мы – ребята, мы друзья пернатых</a:t>
            </a:r>
            <a:endParaRPr lang="ru-RU" sz="900"/>
          </a:p>
          <a:p>
            <a:pPr algn="just" eaLnBrk="0" hangingPunct="0"/>
            <a:r>
              <a:rPr lang="ru-RU" sz="1400">
                <a:cs typeface="Times New Roman" pitchFamily="18" charset="0"/>
              </a:rPr>
              <a:t>			Мы твоих не тронем чибисят.                                   2 раза</a:t>
            </a:r>
            <a:endParaRPr lang="ru-RU" sz="900"/>
          </a:p>
          <a:p>
            <a:pPr algn="just" eaLnBrk="0" hangingPunct="0"/>
            <a:r>
              <a:rPr lang="ru-RU" sz="1400">
                <a:cs typeface="Times New Roman" pitchFamily="18" charset="0"/>
              </a:rPr>
              <a:t>		Небо голубое, луг шумит травою, -</a:t>
            </a:r>
            <a:endParaRPr lang="ru-RU" sz="900"/>
          </a:p>
          <a:p>
            <a:pPr algn="just" eaLnBrk="0" hangingPunct="0"/>
            <a:r>
              <a:rPr lang="ru-RU" sz="1400">
                <a:cs typeface="Times New Roman" pitchFamily="18" charset="0"/>
              </a:rPr>
              <a:t>		Тут тропу любую выбирай!</a:t>
            </a:r>
            <a:endParaRPr lang="ru-RU" sz="900"/>
          </a:p>
          <a:p>
            <a:pPr algn="just" eaLnBrk="0" hangingPunct="0"/>
            <a:r>
              <a:rPr lang="ru-RU" sz="1400">
                <a:cs typeface="Times New Roman" pitchFamily="18" charset="0"/>
              </a:rPr>
              <a:t>		Это нам с тобою, все нам дорогое – </a:t>
            </a:r>
            <a:endParaRPr lang="ru-RU" sz="900"/>
          </a:p>
          <a:p>
            <a:pPr algn="just" eaLnBrk="0" hangingPunct="0"/>
            <a:r>
              <a:rPr lang="ru-RU" sz="1400">
                <a:cs typeface="Times New Roman" pitchFamily="18" charset="0"/>
              </a:rPr>
              <a:t>		Это нам родной, родной любимый край.</a:t>
            </a:r>
            <a:endParaRPr lang="ru-RU" sz="900"/>
          </a:p>
          <a:p>
            <a:pPr algn="just" eaLnBrk="0" hangingPunct="0"/>
            <a:r>
              <a:rPr lang="ru-RU" sz="1400">
                <a:cs typeface="Times New Roman" pitchFamily="18" charset="0"/>
              </a:rPr>
              <a:t>			И когда цветет он, и когда зовет он, - </a:t>
            </a:r>
            <a:endParaRPr lang="ru-RU" sz="900"/>
          </a:p>
          <a:p>
            <a:pPr algn="just" eaLnBrk="0" hangingPunct="0"/>
            <a:r>
              <a:rPr lang="ru-RU" sz="1400">
                <a:cs typeface="Times New Roman" pitchFamily="18" charset="0"/>
              </a:rPr>
              <a:t>			Мы уходим в дальние пути:</a:t>
            </a:r>
            <a:endParaRPr lang="ru-RU" sz="900"/>
          </a:p>
          <a:p>
            <a:pPr algn="just" eaLnBrk="0" hangingPunct="0"/>
            <a:r>
              <a:rPr lang="ru-RU" sz="1400">
                <a:cs typeface="Times New Roman" pitchFamily="18" charset="0"/>
              </a:rPr>
              <a:t>			По степным широтам, через речку бродом,</a:t>
            </a:r>
            <a:endParaRPr lang="ru-RU" sz="900"/>
          </a:p>
          <a:p>
            <a:pPr algn="just" eaLnBrk="0" hangingPunct="0"/>
            <a:r>
              <a:rPr lang="ru-RU" sz="1400">
                <a:cs typeface="Times New Roman" pitchFamily="18" charset="0"/>
              </a:rPr>
              <a:t>			Всю страну, страну нам хочется пройти.</a:t>
            </a:r>
            <a:endParaRPr lang="ru-RU" sz="900"/>
          </a:p>
          <a:p>
            <a:pPr algn="just" eaLnBrk="0" hangingPunct="0"/>
            <a:r>
              <a:rPr lang="ru-RU" sz="1400">
                <a:cs typeface="Times New Roman" pitchFamily="18" charset="0"/>
              </a:rPr>
              <a:t>Все вместе: разорители гнёзд и рогатники – злостные вредители!</a:t>
            </a:r>
            <a:endParaRPr lang="ru-RU"/>
          </a:p>
        </p:txBody>
      </p:sp>
      <p:pic>
        <p:nvPicPr>
          <p:cNvPr id="24580" name="Рисунок 4" descr="чиб.jpg"/>
          <p:cNvPicPr>
            <a:picLocks noChangeAspect="1"/>
          </p:cNvPicPr>
          <p:nvPr/>
        </p:nvPicPr>
        <p:blipFill>
          <a:blip r:embed="rId2"/>
          <a:srcRect/>
          <a:stretch>
            <a:fillRect/>
          </a:stretch>
        </p:blipFill>
        <p:spPr bwMode="auto">
          <a:xfrm>
            <a:off x="6372225" y="287338"/>
            <a:ext cx="2354263" cy="2349500"/>
          </a:xfrm>
          <a:prstGeom prst="rect">
            <a:avLst/>
          </a:prstGeom>
          <a:noFill/>
          <a:ln w="9525">
            <a:noFill/>
            <a:miter lim="800000"/>
            <a:headEnd/>
            <a:tailEnd/>
          </a:ln>
        </p:spPr>
      </p:pic>
      <p:pic>
        <p:nvPicPr>
          <p:cNvPr id="24581" name="Рисунок 5" descr="чибис.jpg"/>
          <p:cNvPicPr>
            <a:picLocks noChangeAspect="1"/>
          </p:cNvPicPr>
          <p:nvPr/>
        </p:nvPicPr>
        <p:blipFill>
          <a:blip r:embed="rId3"/>
          <a:srcRect/>
          <a:stretch>
            <a:fillRect/>
          </a:stretch>
        </p:blipFill>
        <p:spPr bwMode="auto">
          <a:xfrm>
            <a:off x="6443663" y="3500438"/>
            <a:ext cx="2339975" cy="259873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271463"/>
            <a:ext cx="9144000" cy="5478462"/>
          </a:xfrm>
          <a:prstGeom prst="rect">
            <a:avLst/>
          </a:prstGeom>
          <a:noFill/>
          <a:ln w="9525">
            <a:noFill/>
            <a:miter lim="800000"/>
            <a:headEnd/>
            <a:tailEnd/>
          </a:ln>
        </p:spPr>
        <p:txBody>
          <a:bodyPr anchor="ctr">
            <a:spAutoFit/>
          </a:bodyPr>
          <a:lstStyle/>
          <a:p>
            <a:pPr algn="just"/>
            <a:r>
              <a:rPr lang="ru-RU" sz="1400">
                <a:cs typeface="Times New Roman" pitchFamily="18" charset="0"/>
              </a:rPr>
              <a:t>.	                   Поют щегол и соловей,</a:t>
            </a:r>
            <a:endParaRPr lang="ru-RU" sz="900"/>
          </a:p>
          <a:p>
            <a:pPr algn="just" eaLnBrk="0" hangingPunct="0"/>
            <a:r>
              <a:rPr lang="ru-RU" sz="1400">
                <a:cs typeface="Times New Roman" pitchFamily="18" charset="0"/>
              </a:rPr>
              <a:t>		Малиновка и дрозд:</a:t>
            </a:r>
            <a:endParaRPr lang="ru-RU" sz="900"/>
          </a:p>
          <a:p>
            <a:pPr algn="just" eaLnBrk="0" hangingPunct="0"/>
            <a:r>
              <a:rPr lang="ru-RU" sz="1400">
                <a:cs typeface="Times New Roman" pitchFamily="18" charset="0"/>
              </a:rPr>
              <a:t>		«ты гнёзда разорять не смей,</a:t>
            </a:r>
            <a:endParaRPr lang="ru-RU" sz="900"/>
          </a:p>
          <a:p>
            <a:pPr algn="just" eaLnBrk="0" hangingPunct="0"/>
            <a:r>
              <a:rPr lang="ru-RU" sz="1400">
                <a:cs typeface="Times New Roman" pitchFamily="18" charset="0"/>
              </a:rPr>
              <a:t>		Не трогай птичьих гнёзд.</a:t>
            </a:r>
            <a:endParaRPr lang="ru-RU" sz="900"/>
          </a:p>
          <a:p>
            <a:pPr algn="just" eaLnBrk="0" hangingPunct="0"/>
            <a:r>
              <a:rPr lang="ru-RU" sz="1400">
                <a:cs typeface="Times New Roman" pitchFamily="18" charset="0"/>
              </a:rPr>
              <a:t>		Ты в наши гнезда не смотри,</a:t>
            </a:r>
            <a:endParaRPr lang="ru-RU" sz="900"/>
          </a:p>
          <a:p>
            <a:pPr algn="just" eaLnBrk="0" hangingPunct="0"/>
            <a:r>
              <a:rPr lang="ru-RU" sz="1400">
                <a:cs typeface="Times New Roman" pitchFamily="18" charset="0"/>
              </a:rPr>
              <a:t>		Не становись на пни,</a:t>
            </a:r>
            <a:endParaRPr lang="ru-RU" sz="900"/>
          </a:p>
          <a:p>
            <a:pPr algn="just" eaLnBrk="0" hangingPunct="0"/>
            <a:r>
              <a:rPr lang="ru-RU" sz="1400">
                <a:cs typeface="Times New Roman" pitchFamily="18" charset="0"/>
              </a:rPr>
              <a:t>		Яичек наших не бери – </a:t>
            </a:r>
            <a:endParaRPr lang="ru-RU" sz="900"/>
          </a:p>
          <a:p>
            <a:pPr algn="just" eaLnBrk="0" hangingPunct="0"/>
            <a:r>
              <a:rPr lang="ru-RU" sz="1400">
                <a:cs typeface="Times New Roman" pitchFamily="18" charset="0"/>
              </a:rPr>
              <a:t>		Зачем тебе они?</a:t>
            </a:r>
            <a:endParaRPr lang="ru-RU" sz="900"/>
          </a:p>
          <a:p>
            <a:pPr algn="just" eaLnBrk="0" hangingPunct="0"/>
            <a:r>
              <a:rPr lang="ru-RU" sz="1400">
                <a:cs typeface="Times New Roman" pitchFamily="18" charset="0"/>
              </a:rPr>
              <a:t>		Через неделю или две</a:t>
            </a:r>
            <a:endParaRPr lang="ru-RU" sz="900"/>
          </a:p>
          <a:p>
            <a:pPr algn="just" eaLnBrk="0" hangingPunct="0"/>
            <a:r>
              <a:rPr lang="ru-RU" sz="1400">
                <a:cs typeface="Times New Roman" pitchFamily="18" charset="0"/>
              </a:rPr>
              <a:t>		Зайди послушать в сад – </a:t>
            </a:r>
            <a:endParaRPr lang="ru-RU" sz="900"/>
          </a:p>
          <a:p>
            <a:pPr algn="just" eaLnBrk="0" hangingPunct="0"/>
            <a:r>
              <a:rPr lang="ru-RU" sz="1400">
                <a:cs typeface="Times New Roman" pitchFamily="18" charset="0"/>
              </a:rPr>
              <a:t>		Птенцы в молоденькой листве</a:t>
            </a:r>
            <a:endParaRPr lang="ru-RU" sz="900"/>
          </a:p>
          <a:p>
            <a:pPr algn="just" eaLnBrk="0" hangingPunct="0"/>
            <a:r>
              <a:rPr lang="ru-RU" sz="1400">
                <a:cs typeface="Times New Roman" pitchFamily="18" charset="0"/>
              </a:rPr>
              <a:t>		Тихонько запищат».	</a:t>
            </a:r>
            <a:endParaRPr lang="ru-RU" sz="900"/>
          </a:p>
          <a:p>
            <a:pPr algn="just" eaLnBrk="0" hangingPunct="0"/>
            <a:r>
              <a:rPr lang="ru-RU" sz="1400">
                <a:cs typeface="Times New Roman" pitchFamily="18" charset="0"/>
              </a:rPr>
              <a:t>                                   Чтоб накормить своих птенцов,</a:t>
            </a:r>
            <a:endParaRPr lang="ru-RU" sz="900"/>
          </a:p>
          <a:p>
            <a:pPr algn="just" eaLnBrk="0" hangingPunct="0"/>
            <a:r>
              <a:rPr lang="ru-RU" sz="1400">
                <a:cs typeface="Times New Roman" pitchFamily="18" charset="0"/>
              </a:rPr>
              <a:t>		Набить едою рот,</a:t>
            </a:r>
            <a:endParaRPr lang="ru-RU" sz="900"/>
          </a:p>
          <a:p>
            <a:pPr algn="just" eaLnBrk="0" hangingPunct="0"/>
            <a:r>
              <a:rPr lang="ru-RU" sz="1400">
                <a:cs typeface="Times New Roman" pitchFamily="18" charset="0"/>
              </a:rPr>
              <a:t>		Найдут синицы червяков,</a:t>
            </a:r>
            <a:endParaRPr lang="ru-RU" sz="900"/>
          </a:p>
          <a:p>
            <a:pPr algn="just" eaLnBrk="0" hangingPunct="0"/>
            <a:r>
              <a:rPr lang="ru-RU" sz="1400">
                <a:cs typeface="Times New Roman" pitchFamily="18" charset="0"/>
              </a:rPr>
              <a:t>		Ползущих в огород.</a:t>
            </a:r>
            <a:endParaRPr lang="ru-RU" sz="900"/>
          </a:p>
          <a:p>
            <a:pPr algn="just" eaLnBrk="0" hangingPunct="0"/>
            <a:r>
              <a:rPr lang="ru-RU" sz="1400">
                <a:cs typeface="Times New Roman" pitchFamily="18" charset="0"/>
              </a:rPr>
              <a:t>		Повсюду птицы полетят – </a:t>
            </a:r>
            <a:endParaRPr lang="ru-RU" sz="900"/>
          </a:p>
          <a:p>
            <a:pPr algn="just" eaLnBrk="0" hangingPunct="0"/>
            <a:r>
              <a:rPr lang="ru-RU" sz="1400">
                <a:cs typeface="Times New Roman" pitchFamily="18" charset="0"/>
              </a:rPr>
              <a:t>		Они и там, и тут.</a:t>
            </a:r>
            <a:endParaRPr lang="ru-RU" sz="900"/>
          </a:p>
          <a:p>
            <a:pPr algn="just" eaLnBrk="0" hangingPunct="0"/>
            <a:r>
              <a:rPr lang="ru-RU" sz="1400">
                <a:cs typeface="Times New Roman" pitchFamily="18" charset="0"/>
              </a:rPr>
              <a:t>		Всех гусениц, что портят сад,</a:t>
            </a:r>
            <a:endParaRPr lang="ru-RU" sz="900"/>
          </a:p>
          <a:p>
            <a:pPr algn="just" eaLnBrk="0" hangingPunct="0"/>
            <a:r>
              <a:rPr lang="ru-RU" sz="1400">
                <a:cs typeface="Times New Roman" pitchFamily="18" charset="0"/>
              </a:rPr>
              <a:t>		На яблонях найдут.</a:t>
            </a:r>
            <a:endParaRPr lang="ru-RU" sz="900"/>
          </a:p>
          <a:p>
            <a:pPr algn="just" eaLnBrk="0" hangingPunct="0"/>
            <a:r>
              <a:rPr lang="ru-RU" sz="1400">
                <a:cs typeface="Times New Roman" pitchFamily="18" charset="0"/>
              </a:rPr>
              <a:t>		От кровожадных комаров</a:t>
            </a:r>
            <a:endParaRPr lang="ru-RU" sz="900"/>
          </a:p>
          <a:p>
            <a:pPr algn="just" eaLnBrk="0" hangingPunct="0"/>
            <a:r>
              <a:rPr lang="ru-RU" sz="1400">
                <a:cs typeface="Times New Roman" pitchFamily="18" charset="0"/>
              </a:rPr>
              <a:t>		Покоя летом нет.</a:t>
            </a:r>
            <a:endParaRPr lang="ru-RU" sz="900"/>
          </a:p>
          <a:p>
            <a:pPr algn="just" eaLnBrk="0" hangingPunct="0"/>
            <a:r>
              <a:rPr lang="ru-RU" sz="1400">
                <a:cs typeface="Times New Roman" pitchFamily="18" charset="0"/>
              </a:rPr>
              <a:t>		Их пеночка и реполов</a:t>
            </a:r>
            <a:endParaRPr lang="ru-RU" sz="900"/>
          </a:p>
          <a:p>
            <a:pPr algn="just" eaLnBrk="0" hangingPunct="0"/>
            <a:r>
              <a:rPr lang="ru-RU" sz="1400">
                <a:cs typeface="Times New Roman" pitchFamily="18" charset="0"/>
              </a:rPr>
              <a:t>		Поймают на обед.</a:t>
            </a:r>
            <a:endParaRPr lang="ru-RU" sz="900"/>
          </a:p>
          <a:p>
            <a:pPr algn="just" eaLnBrk="0" hangingPunct="0"/>
            <a:r>
              <a:rPr lang="ru-RU" sz="1400">
                <a:cs typeface="Times New Roman" pitchFamily="18" charset="0"/>
              </a:rPr>
              <a:t>			(З. Александрова «Птичьи песни»)</a:t>
            </a:r>
            <a:endParaRPr lang="ru-RU"/>
          </a:p>
        </p:txBody>
      </p:sp>
      <p:pic>
        <p:nvPicPr>
          <p:cNvPr id="25602" name="Рисунок 2" descr="34.jpg"/>
          <p:cNvPicPr>
            <a:picLocks noChangeAspect="1"/>
          </p:cNvPicPr>
          <p:nvPr/>
        </p:nvPicPr>
        <p:blipFill>
          <a:blip r:embed="rId2"/>
          <a:srcRect/>
          <a:stretch>
            <a:fillRect/>
          </a:stretch>
        </p:blipFill>
        <p:spPr bwMode="auto">
          <a:xfrm>
            <a:off x="4500563" y="188913"/>
            <a:ext cx="4316412" cy="2940050"/>
          </a:xfrm>
          <a:prstGeom prst="rect">
            <a:avLst/>
          </a:prstGeom>
          <a:noFill/>
          <a:ln w="9525">
            <a:noFill/>
            <a:miter lim="800000"/>
            <a:headEnd/>
            <a:tailEnd/>
          </a:ln>
        </p:spPr>
      </p:pic>
      <p:pic>
        <p:nvPicPr>
          <p:cNvPr id="25603" name="Рисунок 3" descr="789.jpg"/>
          <p:cNvPicPr>
            <a:picLocks noChangeAspect="1"/>
          </p:cNvPicPr>
          <p:nvPr/>
        </p:nvPicPr>
        <p:blipFill>
          <a:blip r:embed="rId3"/>
          <a:srcRect/>
          <a:stretch>
            <a:fillRect/>
          </a:stretch>
        </p:blipFill>
        <p:spPr bwMode="auto">
          <a:xfrm>
            <a:off x="5499100" y="4076700"/>
            <a:ext cx="3644900" cy="237648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684213" y="1290638"/>
            <a:ext cx="8459787" cy="2892425"/>
          </a:xfrm>
          <a:prstGeom prst="rect">
            <a:avLst/>
          </a:prstGeom>
          <a:noFill/>
          <a:ln w="9525">
            <a:noFill/>
            <a:miter lim="800000"/>
            <a:headEnd/>
            <a:tailEnd/>
          </a:ln>
        </p:spPr>
        <p:txBody>
          <a:bodyPr anchor="ctr">
            <a:spAutoFit/>
          </a:bodyPr>
          <a:lstStyle/>
          <a:p>
            <a:pPr algn="just"/>
            <a:r>
              <a:rPr lang="ru-RU" sz="1400">
                <a:cs typeface="Times New Roman" pitchFamily="18" charset="0"/>
              </a:rPr>
              <a:t>Все вместе: Мы гнёзд не будем разорять!</a:t>
            </a:r>
            <a:endParaRPr lang="ru-RU" sz="900"/>
          </a:p>
          <a:p>
            <a:pPr algn="just" eaLnBrk="0" hangingPunct="0"/>
            <a:r>
              <a:rPr lang="ru-RU" sz="1400">
                <a:cs typeface="Times New Roman" pitchFamily="18" charset="0"/>
              </a:rPr>
              <a:t>		Вот слово всех ребят.</a:t>
            </a:r>
            <a:endParaRPr lang="ru-RU" sz="900"/>
          </a:p>
          <a:p>
            <a:pPr algn="just" eaLnBrk="0" hangingPunct="0"/>
            <a:r>
              <a:rPr lang="ru-RU" sz="1400">
                <a:cs typeface="Times New Roman" pitchFamily="18" charset="0"/>
              </a:rPr>
              <a:t> Синица круглый год – зимой и летом отыскивает на деревьях вредных насекомых.</a:t>
            </a:r>
            <a:endParaRPr lang="ru-RU" sz="900"/>
          </a:p>
          <a:p>
            <a:pPr algn="just" eaLnBrk="0" hangingPunct="0"/>
            <a:r>
              <a:rPr lang="ru-RU" sz="1400">
                <a:cs typeface="Times New Roman" pitchFamily="18" charset="0"/>
              </a:rPr>
              <a:t>		У синички есть привычка:</a:t>
            </a:r>
            <a:endParaRPr lang="ru-RU" sz="900"/>
          </a:p>
          <a:p>
            <a:pPr algn="just" eaLnBrk="0" hangingPunct="0"/>
            <a:r>
              <a:rPr lang="ru-RU" sz="1400">
                <a:cs typeface="Times New Roman" pitchFamily="18" charset="0"/>
              </a:rPr>
              <a:t>		Ветку каждую и лист</a:t>
            </a:r>
            <a:endParaRPr lang="ru-RU" sz="900"/>
          </a:p>
          <a:p>
            <a:pPr algn="just" eaLnBrk="0" hangingPunct="0"/>
            <a:r>
              <a:rPr lang="ru-RU" sz="1400">
                <a:cs typeface="Times New Roman" pitchFamily="18" charset="0"/>
              </a:rPr>
              <a:t>		Оглядит, и от букашки</a:t>
            </a:r>
            <a:endParaRPr lang="ru-RU" sz="900"/>
          </a:p>
          <a:p>
            <a:pPr algn="just" eaLnBrk="0" hangingPunct="0"/>
            <a:r>
              <a:rPr lang="ru-RU" sz="1400">
                <a:cs typeface="Times New Roman" pitchFamily="18" charset="0"/>
              </a:rPr>
              <a:t>		Будет лист надолго чист.</a:t>
            </a:r>
            <a:endParaRPr lang="ru-RU" sz="900"/>
          </a:p>
          <a:p>
            <a:pPr algn="just" eaLnBrk="0" hangingPunct="0"/>
            <a:r>
              <a:rPr lang="ru-RU" sz="1400">
                <a:cs typeface="Times New Roman" pitchFamily="18" charset="0"/>
              </a:rPr>
              <a:t>		Скачет резвая синичка</a:t>
            </a:r>
            <a:endParaRPr lang="ru-RU" sz="900"/>
          </a:p>
          <a:p>
            <a:pPr algn="just" eaLnBrk="0" hangingPunct="0"/>
            <a:r>
              <a:rPr lang="ru-RU" sz="1400">
                <a:cs typeface="Times New Roman" pitchFamily="18" charset="0"/>
              </a:rPr>
              <a:t>		Вправо, влево, вверх и вниз.</a:t>
            </a:r>
            <a:endParaRPr lang="ru-RU" sz="900"/>
          </a:p>
          <a:p>
            <a:pPr algn="just" eaLnBrk="0" hangingPunct="0"/>
            <a:r>
              <a:rPr lang="ru-RU" sz="1400">
                <a:cs typeface="Times New Roman" pitchFamily="18" charset="0"/>
              </a:rPr>
              <a:t>	Синица за сутки столько съедает насекомых, сколько весит сама. За время вскармливания птенцов пара синиц приносит птенцам не меньше 10000 насекомых, очищая до 40 яблонь от вредителей. 380 раз синица приносит корм птенцам. Синицы – наиболее полезные в саду птицы. Круглые дуплянки и синичники  для них надо размещать не ниже 4 м от земли.</a:t>
            </a:r>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2124075" y="692150"/>
            <a:ext cx="7019925" cy="4043363"/>
          </a:xfrm>
          <a:prstGeom prst="rect">
            <a:avLst/>
          </a:prstGeom>
          <a:noFill/>
          <a:ln w="9525">
            <a:noFill/>
            <a:miter lim="800000"/>
            <a:headEnd/>
            <a:tailEnd/>
          </a:ln>
        </p:spPr>
        <p:txBody>
          <a:bodyPr anchor="ctr">
            <a:spAutoFit/>
          </a:bodyPr>
          <a:lstStyle/>
          <a:p>
            <a:pPr algn="just"/>
            <a:r>
              <a:rPr lang="ru-RU" sz="1400">
                <a:cs typeface="Times New Roman" pitchFamily="18" charset="0"/>
              </a:rPr>
              <a:t>			Синичка</a:t>
            </a:r>
            <a:endParaRPr lang="ru-RU" sz="900"/>
          </a:p>
          <a:p>
            <a:pPr algn="just" eaLnBrk="0" hangingPunct="0"/>
            <a:r>
              <a:rPr lang="ru-RU" sz="1400">
                <a:cs typeface="Times New Roman" pitchFamily="18" charset="0"/>
              </a:rPr>
              <a:t>	                                               (сл. М. Клоковой, муз. Красева)</a:t>
            </a:r>
            <a:endParaRPr lang="ru-RU" sz="900"/>
          </a:p>
          <a:p>
            <a:pPr algn="just" eaLnBrk="0" hangingPunct="0"/>
            <a:r>
              <a:rPr lang="ru-RU" sz="1400">
                <a:cs typeface="Times New Roman" pitchFamily="18" charset="0"/>
              </a:rPr>
              <a:t>		«Ты синичка, где жила?</a:t>
            </a:r>
            <a:endParaRPr lang="ru-RU" sz="900"/>
          </a:p>
          <a:p>
            <a:pPr algn="just" eaLnBrk="0" hangingPunct="0"/>
            <a:r>
              <a:rPr lang="ru-RU" sz="1400">
                <a:cs typeface="Times New Roman" pitchFamily="18" charset="0"/>
              </a:rPr>
              <a:t>		Ты, синичка, где была?!</a:t>
            </a:r>
            <a:endParaRPr lang="ru-RU" sz="900"/>
          </a:p>
          <a:p>
            <a:pPr algn="just" eaLnBrk="0" hangingPunct="0"/>
            <a:r>
              <a:rPr lang="ru-RU" sz="1400">
                <a:cs typeface="Times New Roman" pitchFamily="18" charset="0"/>
              </a:rPr>
              <a:t>		Все летала по лесам,</a:t>
            </a:r>
            <a:endParaRPr lang="ru-RU" sz="900"/>
          </a:p>
          <a:p>
            <a:pPr algn="just" eaLnBrk="0" hangingPunct="0"/>
            <a:r>
              <a:rPr lang="ru-RU" sz="1400">
                <a:cs typeface="Times New Roman" pitchFamily="18" charset="0"/>
              </a:rPr>
              <a:t>		Все сидела по кустам, по кустам.</a:t>
            </a:r>
            <a:endParaRPr lang="ru-RU" sz="900"/>
          </a:p>
          <a:p>
            <a:pPr algn="just" eaLnBrk="0" hangingPunct="0"/>
            <a:r>
              <a:rPr lang="ru-RU" sz="1400">
                <a:cs typeface="Times New Roman" pitchFamily="18" charset="0"/>
              </a:rPr>
              <a:t>		«Ты, синичка, где была?</a:t>
            </a:r>
            <a:endParaRPr lang="ru-RU" sz="900"/>
          </a:p>
          <a:p>
            <a:pPr algn="just" eaLnBrk="0" hangingPunct="0"/>
            <a:r>
              <a:rPr lang="ru-RU" sz="1400">
                <a:cs typeface="Times New Roman" pitchFamily="18" charset="0"/>
              </a:rPr>
              <a:t>		Где ты гнездышко свила?»</a:t>
            </a:r>
            <a:endParaRPr lang="ru-RU" sz="900"/>
          </a:p>
          <a:p>
            <a:pPr algn="just" eaLnBrk="0" hangingPunct="0"/>
            <a:r>
              <a:rPr lang="ru-RU" sz="1400">
                <a:cs typeface="Times New Roman" pitchFamily="18" charset="0"/>
              </a:rPr>
              <a:t>		На орешнике густом,</a:t>
            </a:r>
            <a:endParaRPr lang="ru-RU" sz="900"/>
          </a:p>
          <a:p>
            <a:pPr algn="just" eaLnBrk="0" hangingPunct="0"/>
            <a:r>
              <a:rPr lang="ru-RU" sz="1400">
                <a:cs typeface="Times New Roman" pitchFamily="18" charset="0"/>
              </a:rPr>
              <a:t>		Под зеленым под кустом, под листом.</a:t>
            </a:r>
            <a:endParaRPr lang="ru-RU" sz="900"/>
          </a:p>
          <a:p>
            <a:pPr algn="just" eaLnBrk="0" hangingPunct="0"/>
            <a:r>
              <a:rPr lang="ru-RU" sz="1400">
                <a:cs typeface="Times New Roman" pitchFamily="18" charset="0"/>
              </a:rPr>
              <a:t>		</a:t>
            </a:r>
            <a:endParaRPr lang="ru-RU" sz="900"/>
          </a:p>
          <a:p>
            <a:pPr algn="just" eaLnBrk="0" hangingPunct="0"/>
            <a:r>
              <a:rPr lang="ru-RU" sz="1400">
                <a:cs typeface="Times New Roman" pitchFamily="18" charset="0"/>
              </a:rPr>
              <a:t>		«Ты синичка, покружись,</a:t>
            </a:r>
            <a:endParaRPr lang="ru-RU" sz="900"/>
          </a:p>
          <a:p>
            <a:pPr algn="just" eaLnBrk="0" hangingPunct="0"/>
            <a:r>
              <a:rPr lang="ru-RU" sz="1400">
                <a:cs typeface="Times New Roman" pitchFamily="18" charset="0"/>
              </a:rPr>
              <a:t>		С нами, с нами подружись!</a:t>
            </a:r>
            <a:endParaRPr lang="ru-RU" sz="900"/>
          </a:p>
          <a:p>
            <a:pPr algn="just" eaLnBrk="0" hangingPunct="0"/>
            <a:r>
              <a:rPr lang="ru-RU" sz="1400">
                <a:cs typeface="Times New Roman" pitchFamily="18" charset="0"/>
              </a:rPr>
              <a:t>		Крылья крылышки раскрой,</a:t>
            </a:r>
            <a:endParaRPr lang="ru-RU" sz="900"/>
          </a:p>
          <a:p>
            <a:pPr algn="just" eaLnBrk="0" hangingPunct="0"/>
            <a:r>
              <a:rPr lang="ru-RU" sz="1400">
                <a:cs typeface="Times New Roman" pitchFamily="18" charset="0"/>
              </a:rPr>
              <a:t>		Песню-песенку пропой, нам пропой!»</a:t>
            </a:r>
            <a:endParaRPr lang="ru-RU" sz="900"/>
          </a:p>
          <a:p>
            <a:pPr algn="just" eaLnBrk="0" hangingPunct="0"/>
            <a:r>
              <a:rPr lang="ru-RU" sz="1400">
                <a:cs typeface="Times New Roman" pitchFamily="18" charset="0"/>
              </a:rPr>
              <a:t>(снегирь). Меня все знают – снегирь! Всю зиму я прокормился в ваших краях рябиной и семенами сорных растений, а теперь улетаю к себе на север. Скоро и там будет весна. До будущего снега! (уходит)</a:t>
            </a:r>
            <a:endParaRPr lang="ru-RU"/>
          </a:p>
        </p:txBody>
      </p:sp>
      <p:pic>
        <p:nvPicPr>
          <p:cNvPr id="27650" name="Рисунок 2" descr="Синичка.jpg"/>
          <p:cNvPicPr>
            <a:picLocks noChangeAspect="1"/>
          </p:cNvPicPr>
          <p:nvPr/>
        </p:nvPicPr>
        <p:blipFill>
          <a:blip r:embed="rId2"/>
          <a:srcRect/>
          <a:stretch>
            <a:fillRect/>
          </a:stretch>
        </p:blipFill>
        <p:spPr bwMode="auto">
          <a:xfrm>
            <a:off x="611188" y="1268413"/>
            <a:ext cx="3260725" cy="2447925"/>
          </a:xfrm>
          <a:prstGeom prst="rect">
            <a:avLst/>
          </a:prstGeom>
          <a:noFill/>
          <a:ln w="9525">
            <a:noFill/>
            <a:miter lim="800000"/>
            <a:headEnd/>
            <a:tailEnd/>
          </a:ln>
        </p:spPr>
      </p:pic>
      <p:pic>
        <p:nvPicPr>
          <p:cNvPr id="27651" name="Рисунок 3" descr="8990.jpg"/>
          <p:cNvPicPr>
            <a:picLocks noChangeAspect="1"/>
          </p:cNvPicPr>
          <p:nvPr/>
        </p:nvPicPr>
        <p:blipFill>
          <a:blip r:embed="rId3"/>
          <a:srcRect/>
          <a:stretch>
            <a:fillRect/>
          </a:stretch>
        </p:blipFill>
        <p:spPr bwMode="auto">
          <a:xfrm>
            <a:off x="611188" y="4652963"/>
            <a:ext cx="3168650" cy="2168525"/>
          </a:xfrm>
          <a:prstGeom prst="rect">
            <a:avLst/>
          </a:prstGeom>
          <a:noFill/>
          <a:ln w="9525">
            <a:noFill/>
            <a:miter lim="800000"/>
            <a:headEnd/>
            <a:tailEnd/>
          </a:ln>
        </p:spPr>
      </p:pic>
      <p:pic>
        <p:nvPicPr>
          <p:cNvPr id="27652" name="Рисунок 4" descr="00000.jpg"/>
          <p:cNvPicPr>
            <a:picLocks noChangeAspect="1"/>
          </p:cNvPicPr>
          <p:nvPr/>
        </p:nvPicPr>
        <p:blipFill>
          <a:blip r:embed="rId4"/>
          <a:srcRect/>
          <a:stretch>
            <a:fillRect/>
          </a:stretch>
        </p:blipFill>
        <p:spPr bwMode="auto">
          <a:xfrm>
            <a:off x="3708400" y="4652963"/>
            <a:ext cx="2838450" cy="186531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979613" y="333375"/>
            <a:ext cx="5795962" cy="2522538"/>
          </a:xfrm>
          <a:prstGeom prst="rect">
            <a:avLst/>
          </a:prstGeom>
          <a:noFill/>
          <a:ln w="9525">
            <a:noFill/>
            <a:miter lim="800000"/>
            <a:headEnd/>
            <a:tailEnd/>
          </a:ln>
        </p:spPr>
        <p:txBody>
          <a:bodyPr anchor="ctr">
            <a:spAutoFit/>
          </a:bodyPr>
          <a:lstStyle/>
          <a:p>
            <a:r>
              <a:rPr lang="ru-RU" sz="1400">
                <a:cs typeface="Times New Roman" pitchFamily="18" charset="0"/>
              </a:rPr>
              <a:t>(бабочка). Мы – насекомые, едим всякие растения,  портим зерно и хлебные запасы, уничтожаем овощи в огородах, фрукты в садах. Если соединить все яблоки, которые мы ежегодно портим, то получится яблоко размером 100 м в диаметре.</a:t>
            </a:r>
            <a:endParaRPr lang="ru-RU" sz="900"/>
          </a:p>
          <a:p>
            <a:pPr eaLnBrk="0" hangingPunct="0"/>
            <a:r>
              <a:rPr lang="ru-RU" sz="1400">
                <a:cs typeface="Times New Roman" pitchFamily="18" charset="0"/>
              </a:rPr>
              <a:t>(мышь). Мы – мыши, съедаем до четверти всего урожая, объедаем молодые деревья в саду, обгрызаем зимой кору плодовых деревьев в саду, являемся переносчиками болезней.</a:t>
            </a:r>
            <a:endParaRPr lang="ru-RU" sz="900"/>
          </a:p>
          <a:p>
            <a:pPr eaLnBrk="0" hangingPunct="0"/>
            <a:r>
              <a:rPr lang="ru-RU" sz="1400">
                <a:cs typeface="Times New Roman" pitchFamily="18" charset="0"/>
              </a:rPr>
              <a:t>(сова). Я – сова, съедаю за ночь 7-8 мышей. Только одна моя семья уничтожает за год до 10000 мышей и полевок и этим спасает 20 тонн зерна.</a:t>
            </a:r>
            <a:endParaRPr lang="ru-RU" sz="900"/>
          </a:p>
          <a:p>
            <a:pPr eaLnBrk="0" hangingPunct="0"/>
            <a:endParaRPr lang="ru-RU"/>
          </a:p>
        </p:txBody>
      </p:sp>
      <p:sp>
        <p:nvSpPr>
          <p:cNvPr id="28674" name="Rectangle 2"/>
          <p:cNvSpPr>
            <a:spLocks noChangeArrowheads="1"/>
          </p:cNvSpPr>
          <p:nvPr/>
        </p:nvSpPr>
        <p:spPr bwMode="auto">
          <a:xfrm>
            <a:off x="1403350" y="2886075"/>
            <a:ext cx="7740650" cy="3170238"/>
          </a:xfrm>
          <a:prstGeom prst="rect">
            <a:avLst/>
          </a:prstGeom>
          <a:noFill/>
          <a:ln w="9525">
            <a:noFill/>
            <a:miter lim="800000"/>
            <a:headEnd/>
            <a:tailEnd/>
          </a:ln>
        </p:spPr>
        <p:txBody>
          <a:bodyPr anchor="ctr">
            <a:spAutoFit/>
          </a:bodyPr>
          <a:lstStyle/>
          <a:p>
            <a:r>
              <a:rPr lang="ru-RU" sz="1400">
                <a:cs typeface="Times New Roman" pitchFamily="18" charset="0"/>
              </a:rPr>
              <a:t>Дятел сам себе твердым клювом выдалбливает дупла, там выводит птенцов.</a:t>
            </a:r>
            <a:endParaRPr lang="ru-RU" sz="900"/>
          </a:p>
          <a:p>
            <a:pPr eaLnBrk="0" hangingPunct="0"/>
            <a:r>
              <a:rPr lang="ru-RU" sz="1400">
                <a:cs typeface="Times New Roman" pitchFamily="18" charset="0"/>
              </a:rPr>
              <a:t>		 </a:t>
            </a:r>
            <a:endParaRPr lang="ru-RU" sz="900"/>
          </a:p>
          <a:p>
            <a:pPr eaLnBrk="0" hangingPunct="0"/>
            <a:r>
              <a:rPr lang="ru-RU" sz="1400">
                <a:cs typeface="Times New Roman" pitchFamily="18" charset="0"/>
              </a:rPr>
              <a:t>		Дятел – леса добрый друг.</a:t>
            </a:r>
            <a:endParaRPr lang="ru-RU" sz="900"/>
          </a:p>
          <a:p>
            <a:pPr eaLnBrk="0" hangingPunct="0"/>
            <a:r>
              <a:rPr lang="ru-RU" sz="1400">
                <a:cs typeface="Times New Roman" pitchFamily="18" charset="0"/>
              </a:rPr>
              <a:t>		Ищет дятел для обеда</a:t>
            </a:r>
            <a:endParaRPr lang="ru-RU" sz="900"/>
          </a:p>
          <a:p>
            <a:pPr eaLnBrk="0" hangingPunct="0"/>
            <a:r>
              <a:rPr lang="ru-RU" sz="1400">
                <a:cs typeface="Times New Roman" pitchFamily="18" charset="0"/>
              </a:rPr>
              <a:t>		Усача и короеда.</a:t>
            </a:r>
            <a:endParaRPr lang="ru-RU" sz="900"/>
          </a:p>
          <a:p>
            <a:pPr eaLnBrk="0" hangingPunct="0"/>
            <a:r>
              <a:rPr lang="ru-RU" sz="1400">
                <a:cs typeface="Times New Roman" pitchFamily="18" charset="0"/>
              </a:rPr>
              <a:t>		Дереву вред несет короед.</a:t>
            </a:r>
            <a:endParaRPr lang="ru-RU" sz="900"/>
          </a:p>
          <a:p>
            <a:pPr eaLnBrk="0" hangingPunct="0"/>
            <a:r>
              <a:rPr lang="ru-RU" sz="1400">
                <a:cs typeface="Times New Roman" pitchFamily="18" charset="0"/>
              </a:rPr>
              <a:t>		Дятел по дереву рыщет;</a:t>
            </a:r>
            <a:endParaRPr lang="ru-RU" sz="900"/>
          </a:p>
          <a:p>
            <a:pPr eaLnBrk="0" hangingPunct="0"/>
            <a:r>
              <a:rPr lang="ru-RU" sz="1400">
                <a:cs typeface="Times New Roman" pitchFamily="18" charset="0"/>
              </a:rPr>
              <a:t>		Цоп короеда себе на обед,</a:t>
            </a:r>
            <a:endParaRPr lang="ru-RU" sz="900"/>
          </a:p>
          <a:p>
            <a:pPr eaLnBrk="0" hangingPunct="0"/>
            <a:r>
              <a:rPr lang="ru-RU" sz="1400">
                <a:cs typeface="Times New Roman" pitchFamily="18" charset="0"/>
              </a:rPr>
              <a:t>		Всех переловит, всех сыщет.</a:t>
            </a:r>
            <a:endParaRPr lang="ru-RU" sz="900"/>
          </a:p>
          <a:p>
            <a:pPr eaLnBrk="0" hangingPunct="0"/>
            <a:r>
              <a:rPr lang="ru-RU" sz="1400">
                <a:cs typeface="Times New Roman" pitchFamily="18" charset="0"/>
              </a:rPr>
              <a:t>Дятел съедает за сутки 7-9 майских жуков, 150 короедов и других вредителей. Кормит дятел птенцов до 350 раз в день с 4 часов утра и до 9 часов 30 минут вечера.</a:t>
            </a:r>
            <a:endParaRPr lang="ru-RU" sz="900"/>
          </a:p>
          <a:p>
            <a:pPr eaLnBrk="0" hangingPunct="0"/>
            <a:r>
              <a:rPr lang="ru-RU" sz="1400">
                <a:cs typeface="Times New Roman" pitchFamily="18" charset="0"/>
              </a:rPr>
              <a:t>Загадка: Эта птица никогда не строит для себя гнезда, соседкам яйца оставляет и о птенцах не вспоминает. (кукушка)</a:t>
            </a:r>
            <a:endParaRPr lang="ru-RU" sz="900"/>
          </a:p>
          <a:p>
            <a:pPr eaLnBrk="0" hangingPunct="0"/>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2411413" y="303213"/>
            <a:ext cx="6732587" cy="3170237"/>
          </a:xfrm>
          <a:prstGeom prst="rect">
            <a:avLst/>
          </a:prstGeom>
          <a:noFill/>
          <a:ln w="9525">
            <a:noFill/>
            <a:miter lim="800000"/>
            <a:headEnd/>
            <a:tailEnd/>
          </a:ln>
        </p:spPr>
        <p:txBody>
          <a:bodyPr anchor="ctr">
            <a:spAutoFit/>
          </a:bodyPr>
          <a:lstStyle/>
          <a:p>
            <a:r>
              <a:rPr lang="ru-RU" sz="1400">
                <a:cs typeface="Times New Roman" pitchFamily="18" charset="0"/>
              </a:rPr>
              <a:t>Хор учащихся.			Ку – ку! </a:t>
            </a:r>
            <a:endParaRPr lang="ru-RU" sz="900"/>
          </a:p>
          <a:p>
            <a:pPr eaLnBrk="0" hangingPunct="0"/>
            <a:r>
              <a:rPr lang="ru-RU" sz="1400">
                <a:cs typeface="Times New Roman" pitchFamily="18" charset="0"/>
              </a:rPr>
              <a:t>							(сл. Я. Френкеля, муз.М. Красева)</a:t>
            </a:r>
            <a:endParaRPr lang="ru-RU" sz="900"/>
          </a:p>
          <a:p>
            <a:pPr eaLnBrk="0" hangingPunct="0"/>
            <a:r>
              <a:rPr lang="ru-RU" sz="1400">
                <a:cs typeface="Times New Roman" pitchFamily="18" charset="0"/>
              </a:rPr>
              <a:t>			Я гуляю на лугу</a:t>
            </a:r>
            <a:endParaRPr lang="ru-RU" sz="900"/>
          </a:p>
          <a:p>
            <a:pPr eaLnBrk="0" hangingPunct="0"/>
            <a:r>
              <a:rPr lang="ru-RU" sz="1400">
                <a:cs typeface="Times New Roman" pitchFamily="18" charset="0"/>
              </a:rPr>
              <a:t>			И кукушку стерегу.</a:t>
            </a:r>
            <a:endParaRPr lang="ru-RU" sz="900"/>
          </a:p>
          <a:p>
            <a:pPr eaLnBrk="0" hangingPunct="0"/>
            <a:r>
              <a:rPr lang="ru-RU" sz="1400">
                <a:cs typeface="Times New Roman" pitchFamily="18" charset="0"/>
              </a:rPr>
              <a:t>			На высоком на суку,</a:t>
            </a:r>
            <a:endParaRPr lang="ru-RU" sz="900"/>
          </a:p>
          <a:p>
            <a:pPr eaLnBrk="0" hangingPunct="0"/>
            <a:r>
              <a:rPr lang="ru-RU" sz="1400">
                <a:cs typeface="Times New Roman" pitchFamily="18" charset="0"/>
              </a:rPr>
              <a:t>			Где ты прячешься? – ку-ку!</a:t>
            </a:r>
            <a:endParaRPr lang="ru-RU" sz="900"/>
          </a:p>
          <a:p>
            <a:pPr eaLnBrk="0" hangingPunct="0"/>
            <a:r>
              <a:rPr lang="ru-RU" sz="1400">
                <a:cs typeface="Times New Roman" pitchFamily="18" charset="0"/>
              </a:rPr>
              <a:t>			Ку-ку, ку-ку</a:t>
            </a:r>
            <a:endParaRPr lang="ru-RU" sz="900"/>
          </a:p>
          <a:p>
            <a:pPr eaLnBrk="0" hangingPunct="0"/>
            <a:r>
              <a:rPr lang="ru-RU" sz="1400">
                <a:cs typeface="Times New Roman" pitchFamily="18" charset="0"/>
              </a:rPr>
              <a:t>			Ку-ку, ку-ку, ку-ку!</a:t>
            </a:r>
            <a:endParaRPr lang="ru-RU" sz="900"/>
          </a:p>
          <a:p>
            <a:pPr eaLnBrk="0" hangingPunct="0"/>
            <a:r>
              <a:rPr lang="ru-RU" sz="1400">
                <a:cs typeface="Times New Roman" pitchFamily="18" charset="0"/>
              </a:rPr>
              <a:t>			Я присяду на пенек</a:t>
            </a:r>
            <a:endParaRPr lang="ru-RU" sz="900"/>
          </a:p>
          <a:p>
            <a:pPr eaLnBrk="0" hangingPunct="0"/>
            <a:r>
              <a:rPr lang="ru-RU" sz="1400">
                <a:cs typeface="Times New Roman" pitchFamily="18" charset="0"/>
              </a:rPr>
              <a:t>			Твой послушать голосок: ку-ку!</a:t>
            </a:r>
            <a:endParaRPr lang="ru-RU" sz="900"/>
          </a:p>
          <a:p>
            <a:pPr eaLnBrk="0" hangingPunct="0"/>
            <a:r>
              <a:rPr lang="ru-RU" sz="1400">
                <a:cs typeface="Times New Roman" pitchFamily="18" charset="0"/>
              </a:rPr>
              <a:t>			Ку-ку, ку-ку,</a:t>
            </a:r>
            <a:endParaRPr lang="ru-RU" sz="900"/>
          </a:p>
          <a:p>
            <a:pPr eaLnBrk="0" hangingPunct="0"/>
            <a:r>
              <a:rPr lang="ru-RU" sz="1400">
                <a:cs typeface="Times New Roman" pitchFamily="18" charset="0"/>
              </a:rPr>
              <a:t>			Ку-ку, ку-ку, ку-ку!</a:t>
            </a:r>
            <a:endParaRPr lang="ru-RU" sz="900"/>
          </a:p>
          <a:p>
            <a:pPr eaLnBrk="0" hangingPunct="0"/>
            <a:endParaRPr lang="ru-RU"/>
          </a:p>
        </p:txBody>
      </p:sp>
      <p:sp>
        <p:nvSpPr>
          <p:cNvPr id="29698" name="Rectangle 2"/>
          <p:cNvSpPr>
            <a:spLocks noChangeArrowheads="1"/>
          </p:cNvSpPr>
          <p:nvPr/>
        </p:nvSpPr>
        <p:spPr bwMode="auto">
          <a:xfrm>
            <a:off x="0" y="3357563"/>
            <a:ext cx="9144000" cy="3108325"/>
          </a:xfrm>
          <a:prstGeom prst="rect">
            <a:avLst/>
          </a:prstGeom>
          <a:noFill/>
          <a:ln w="9525">
            <a:noFill/>
            <a:miter lim="800000"/>
            <a:headEnd/>
            <a:tailEnd/>
          </a:ln>
        </p:spPr>
        <p:txBody>
          <a:bodyPr anchor="ctr">
            <a:spAutoFit/>
          </a:bodyPr>
          <a:lstStyle/>
          <a:p>
            <a:pPr algn="just"/>
            <a:r>
              <a:rPr lang="ru-RU" sz="1400">
                <a:cs typeface="Times New Roman" pitchFamily="18" charset="0"/>
              </a:rPr>
              <a:t>Кукушка истребляет гусениц шелкопряда. За один день она съедает их до 300 штук. Ест еще кузнечиков, гусениц капустницы, личинки жуков, куколок бабочек.</a:t>
            </a:r>
            <a:endParaRPr lang="ru-RU" sz="900"/>
          </a:p>
          <a:p>
            <a:pPr algn="just" eaLnBrk="0" hangingPunct="0"/>
            <a:r>
              <a:rPr lang="ru-RU" sz="1400">
                <a:cs typeface="Times New Roman" pitchFamily="18" charset="0"/>
              </a:rPr>
              <a:t>Мухоловка уничтожает за 2 месяца до 50 тысяч мух, наших злейших врагов, которые переносят дизентерию, брюшной тиф и другие болезни. Уничтожает мухоловка и комаров, чтобы они нас не кусали. Мухоловки носят своим птенцам насекомых 484 раза в день.		</a:t>
            </a:r>
            <a:endParaRPr lang="ru-RU" sz="900"/>
          </a:p>
          <a:p>
            <a:pPr algn="just" eaLnBrk="0" hangingPunct="0"/>
            <a:r>
              <a:rPr lang="ru-RU" sz="1400">
                <a:cs typeface="Times New Roman" pitchFamily="18" charset="0"/>
              </a:rPr>
              <a:t>Загадка: Прилетает к нам с теплом, путь проделав длинный. Лепит домик под окном из травы и глины. (Ласточка).</a:t>
            </a:r>
            <a:endParaRPr lang="ru-RU" sz="900"/>
          </a:p>
          <a:p>
            <a:pPr algn="just" eaLnBrk="0" hangingPunct="0"/>
            <a:r>
              <a:rPr lang="ru-RU" sz="1400">
                <a:cs typeface="Times New Roman" pitchFamily="18" charset="0"/>
              </a:rPr>
              <a:t>		</a:t>
            </a:r>
            <a:endParaRPr lang="ru-RU" sz="900"/>
          </a:p>
          <a:p>
            <a:pPr algn="just" eaLnBrk="0" hangingPunct="0"/>
            <a:r>
              <a:rPr lang="ru-RU" sz="1400">
                <a:cs typeface="Times New Roman" pitchFamily="18" charset="0"/>
              </a:rPr>
              <a:t>		У этой хвост – косицей,</a:t>
            </a:r>
            <a:endParaRPr lang="ru-RU" sz="900"/>
          </a:p>
          <a:p>
            <a:pPr algn="just" eaLnBrk="0" hangingPunct="0"/>
            <a:r>
              <a:rPr lang="ru-RU" sz="1400">
                <a:cs typeface="Times New Roman" pitchFamily="18" charset="0"/>
              </a:rPr>
              <a:t>		У той как веерок.</a:t>
            </a:r>
            <a:endParaRPr lang="ru-RU" sz="900"/>
          </a:p>
          <a:p>
            <a:pPr algn="just" eaLnBrk="0" hangingPunct="0"/>
            <a:r>
              <a:rPr lang="ru-RU" sz="1400">
                <a:cs typeface="Times New Roman" pitchFamily="18" charset="0"/>
              </a:rPr>
              <a:t>		Две птицы – две сестрицы:</a:t>
            </a:r>
            <a:endParaRPr lang="ru-RU" sz="900"/>
          </a:p>
          <a:p>
            <a:pPr algn="just" eaLnBrk="0" hangingPunct="0"/>
            <a:r>
              <a:rPr lang="ru-RU" sz="1400">
                <a:cs typeface="Times New Roman" pitchFamily="18" charset="0"/>
              </a:rPr>
              <a:t>		Касатка, воронок.</a:t>
            </a:r>
            <a:endParaRPr lang="ru-RU" sz="900"/>
          </a:p>
          <a:p>
            <a:pPr algn="just" eaLnBrk="0" hangingPunct="0"/>
            <a:r>
              <a:rPr lang="ru-RU" sz="1400">
                <a:cs typeface="Times New Roman" pitchFamily="18" charset="0"/>
              </a:rPr>
              <a:t>		Одна из них – сельчанка,</a:t>
            </a:r>
            <a:endParaRPr lang="ru-RU" sz="900"/>
          </a:p>
          <a:p>
            <a:pPr algn="just" eaLnBrk="0" hangingPunct="0"/>
            <a:r>
              <a:rPr lang="ru-RU" sz="1400">
                <a:cs typeface="Times New Roman" pitchFamily="18" charset="0"/>
              </a:rPr>
              <a:t>		Другая – горожанка.</a:t>
            </a:r>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839788"/>
            <a:ext cx="9144000" cy="2462212"/>
          </a:xfrm>
          <a:prstGeom prst="rect">
            <a:avLst/>
          </a:prstGeom>
          <a:noFill/>
          <a:ln w="9525">
            <a:noFill/>
            <a:miter lim="800000"/>
            <a:headEnd/>
            <a:tailEnd/>
          </a:ln>
        </p:spPr>
        <p:txBody>
          <a:bodyPr anchor="ctr">
            <a:spAutoFit/>
          </a:bodyPr>
          <a:lstStyle/>
          <a:p>
            <a:pPr algn="just"/>
            <a:r>
              <a:rPr lang="ru-RU" sz="1400">
                <a:cs typeface="Times New Roman" pitchFamily="18" charset="0"/>
              </a:rPr>
              <a:t>Ласточки считаются искусными летунами, летают они со скоростью 110 км/ч. ласточки лепят свои гнезда из глины, смоченной слюной. Одна ласточка уничтожает за лето до миллиона насекомых, кормит своих птенцов до 500 раз в сутки.</a:t>
            </a:r>
            <a:endParaRPr lang="ru-RU" sz="900"/>
          </a:p>
          <a:p>
            <a:pPr algn="just" eaLnBrk="0" hangingPunct="0"/>
            <a:r>
              <a:rPr lang="ru-RU" sz="1400">
                <a:cs typeface="Times New Roman" pitchFamily="18" charset="0"/>
              </a:rPr>
              <a:t>Очень полезны садовые славки и трясогузки, которые поселяются в зарослях кустарников; горихвостки, поползни поселяются в дуплах, застрехах. О трясогузках говорят:</a:t>
            </a:r>
            <a:endParaRPr lang="ru-RU" sz="900"/>
          </a:p>
          <a:p>
            <a:pPr algn="just" eaLnBrk="0" hangingPunct="0"/>
            <a:r>
              <a:rPr lang="ru-RU" sz="1400">
                <a:cs typeface="Times New Roman" pitchFamily="18" charset="0"/>
              </a:rPr>
              <a:t>		«Голова, как луковка,</a:t>
            </a:r>
            <a:endParaRPr lang="ru-RU" sz="900"/>
          </a:p>
          <a:p>
            <a:pPr algn="just" eaLnBrk="0" hangingPunct="0"/>
            <a:r>
              <a:rPr lang="ru-RU" sz="1400">
                <a:cs typeface="Times New Roman" pitchFamily="18" charset="0"/>
              </a:rPr>
              <a:t>		Пуговки – глаза.</a:t>
            </a:r>
            <a:endParaRPr lang="ru-RU" sz="900"/>
          </a:p>
          <a:p>
            <a:pPr algn="just" eaLnBrk="0" hangingPunct="0"/>
            <a:r>
              <a:rPr lang="ru-RU" sz="1400">
                <a:cs typeface="Times New Roman" pitchFamily="18" charset="0"/>
              </a:rPr>
              <a:t>		Эта птица луговая – </a:t>
            </a:r>
            <a:endParaRPr lang="ru-RU" sz="900"/>
          </a:p>
          <a:p>
            <a:pPr algn="just" eaLnBrk="0" hangingPunct="0"/>
            <a:r>
              <a:rPr lang="ru-RU" sz="1400">
                <a:cs typeface="Times New Roman" pitchFamily="18" charset="0"/>
              </a:rPr>
              <a:t>		Птица – егоза.</a:t>
            </a:r>
            <a:endParaRPr lang="ru-RU" sz="900"/>
          </a:p>
          <a:p>
            <a:pPr algn="just" eaLnBrk="0" hangingPunct="0"/>
            <a:r>
              <a:rPr lang="ru-RU" sz="1400">
                <a:cs typeface="Times New Roman" pitchFamily="18" charset="0"/>
              </a:rPr>
              <a:t>		У болота из куги</a:t>
            </a:r>
            <a:endParaRPr lang="ru-RU" sz="900"/>
          </a:p>
          <a:p>
            <a:pPr algn="just" eaLnBrk="0" hangingPunct="0"/>
            <a:r>
              <a:rPr lang="ru-RU" sz="1400">
                <a:cs typeface="Times New Roman" pitchFamily="18" charset="0"/>
              </a:rPr>
              <a:t>		Знай, кричит себе: «Киги».</a:t>
            </a:r>
            <a:endParaRPr lang="ru-RU"/>
          </a:p>
        </p:txBody>
      </p:sp>
      <p:sp>
        <p:nvSpPr>
          <p:cNvPr id="30722" name="Rectangle 2"/>
          <p:cNvSpPr>
            <a:spLocks noChangeArrowheads="1"/>
          </p:cNvSpPr>
          <p:nvPr/>
        </p:nvSpPr>
        <p:spPr bwMode="auto">
          <a:xfrm>
            <a:off x="4284663" y="2614613"/>
            <a:ext cx="4859337" cy="4248150"/>
          </a:xfrm>
          <a:prstGeom prst="rect">
            <a:avLst/>
          </a:prstGeom>
          <a:noFill/>
          <a:ln w="9525">
            <a:noFill/>
            <a:miter lim="800000"/>
            <a:headEnd/>
            <a:tailEnd/>
          </a:ln>
        </p:spPr>
        <p:txBody>
          <a:bodyPr anchor="ctr">
            <a:spAutoFit/>
          </a:bodyPr>
          <a:lstStyle/>
          <a:p>
            <a:r>
              <a:rPr lang="ru-RU" sz="1400">
                <a:cs typeface="Times New Roman" pitchFamily="18" charset="0"/>
              </a:rPr>
              <a:t>Хор учащихся.                         М а л и н о в к а</a:t>
            </a:r>
            <a:endParaRPr lang="ru-RU" sz="900"/>
          </a:p>
          <a:p>
            <a:pPr eaLnBrk="0" hangingPunct="0"/>
            <a:r>
              <a:rPr lang="ru-RU" sz="1400">
                <a:cs typeface="Times New Roman" pitchFamily="18" charset="0"/>
              </a:rPr>
              <a:t>		 (сл.Бюргера, муз. Бетховена)</a:t>
            </a:r>
            <a:endParaRPr lang="ru-RU" sz="900"/>
          </a:p>
          <a:p>
            <a:pPr eaLnBrk="0" hangingPunct="0"/>
            <a:r>
              <a:rPr lang="ru-RU" sz="1400">
                <a:cs typeface="Times New Roman" pitchFamily="18" charset="0"/>
              </a:rPr>
              <a:t>		- Скажи, малиновка, зачем</a:t>
            </a:r>
            <a:endParaRPr lang="ru-RU" sz="900"/>
          </a:p>
          <a:p>
            <a:pPr eaLnBrk="0" hangingPunct="0"/>
            <a:r>
              <a:rPr lang="ru-RU" sz="1400">
                <a:cs typeface="Times New Roman" pitchFamily="18" charset="0"/>
              </a:rPr>
              <a:t>		Порхаешь вкруг гнезда?</a:t>
            </a:r>
            <a:endParaRPr lang="ru-RU" sz="900"/>
          </a:p>
          <a:p>
            <a:pPr eaLnBrk="0" hangingPunct="0"/>
            <a:r>
              <a:rPr lang="ru-RU" sz="1400">
                <a:cs typeface="Times New Roman" pitchFamily="18" charset="0"/>
              </a:rPr>
              <a:t>		Ведь ты так жалобно еще</a:t>
            </a:r>
            <a:endParaRPr lang="ru-RU" sz="900"/>
          </a:p>
          <a:p>
            <a:pPr eaLnBrk="0" hangingPunct="0"/>
            <a:r>
              <a:rPr lang="ru-RU" sz="1400">
                <a:cs typeface="Times New Roman" pitchFamily="18" charset="0"/>
              </a:rPr>
              <a:t>		Не пела никогда.</a:t>
            </a:r>
            <a:endParaRPr lang="ru-RU" sz="900"/>
          </a:p>
          <a:p>
            <a:pPr eaLnBrk="0" hangingPunct="0"/>
            <a:r>
              <a:rPr lang="ru-RU" sz="1400">
                <a:cs typeface="Times New Roman" pitchFamily="18" charset="0"/>
              </a:rPr>
              <a:t>		- Дитя мое, вокруг взгляни,</a:t>
            </a:r>
            <a:endParaRPr lang="ru-RU" sz="900"/>
          </a:p>
          <a:p>
            <a:pPr eaLnBrk="0" hangingPunct="0"/>
            <a:r>
              <a:rPr lang="ru-RU" sz="1400">
                <a:cs typeface="Times New Roman" pitchFamily="18" charset="0"/>
              </a:rPr>
              <a:t>		Чтоб грусть мою понять,</a:t>
            </a:r>
            <a:endParaRPr lang="ru-RU" sz="900"/>
          </a:p>
          <a:p>
            <a:pPr eaLnBrk="0" hangingPunct="0"/>
            <a:r>
              <a:rPr lang="ru-RU" sz="1400">
                <a:cs typeface="Times New Roman" pitchFamily="18" charset="0"/>
              </a:rPr>
              <a:t>		Украли у меня детей,</a:t>
            </a:r>
            <a:endParaRPr lang="ru-RU" sz="900"/>
          </a:p>
          <a:p>
            <a:pPr eaLnBrk="0" hangingPunct="0"/>
            <a:r>
              <a:rPr lang="ru-RU" sz="1400">
                <a:cs typeface="Times New Roman" pitchFamily="18" charset="0"/>
              </a:rPr>
              <a:t>		И плачу я как мать.</a:t>
            </a:r>
            <a:endParaRPr lang="ru-RU" sz="900"/>
          </a:p>
          <a:p>
            <a:pPr eaLnBrk="0" hangingPunct="0"/>
            <a:r>
              <a:rPr lang="ru-RU" sz="1400">
                <a:cs typeface="Times New Roman" pitchFamily="18" charset="0"/>
              </a:rPr>
              <a:t>		Гнездо  ребенок разорил,</a:t>
            </a:r>
            <a:endParaRPr lang="ru-RU" sz="900"/>
          </a:p>
          <a:p>
            <a:pPr eaLnBrk="0" hangingPunct="0"/>
            <a:r>
              <a:rPr lang="ru-RU" sz="1400">
                <a:cs typeface="Times New Roman" pitchFamily="18" charset="0"/>
              </a:rPr>
              <a:t>		Но в нем проснулся стыд;	</a:t>
            </a:r>
            <a:endParaRPr lang="ru-RU" sz="900"/>
          </a:p>
          <a:p>
            <a:pPr eaLnBrk="0" hangingPunct="0"/>
            <a:r>
              <a:rPr lang="ru-RU" sz="1400">
                <a:cs typeface="Times New Roman" pitchFamily="18" charset="0"/>
              </a:rPr>
              <a:t>		Кладет он птенчиков в гнездо</a:t>
            </a:r>
            <a:endParaRPr lang="ru-RU" sz="900"/>
          </a:p>
          <a:p>
            <a:pPr eaLnBrk="0" hangingPunct="0"/>
            <a:r>
              <a:rPr lang="ru-RU" sz="1400">
                <a:cs typeface="Times New Roman" pitchFamily="18" charset="0"/>
              </a:rPr>
              <a:t>		И кротко говорит:</a:t>
            </a:r>
            <a:endParaRPr lang="ru-RU" sz="900"/>
          </a:p>
          <a:p>
            <a:pPr eaLnBrk="0" hangingPunct="0"/>
            <a:r>
              <a:rPr lang="ru-RU" sz="1400">
                <a:cs typeface="Times New Roman" pitchFamily="18" charset="0"/>
              </a:rPr>
              <a:t>		«Прости, малиновка, меня</a:t>
            </a:r>
            <a:endParaRPr lang="ru-RU" sz="900"/>
          </a:p>
          <a:p>
            <a:pPr eaLnBrk="0" hangingPunct="0"/>
            <a:r>
              <a:rPr lang="ru-RU" sz="1400">
                <a:cs typeface="Times New Roman" pitchFamily="18" charset="0"/>
              </a:rPr>
              <a:t>		Ведь я и сам не рад,</a:t>
            </a:r>
            <a:endParaRPr lang="ru-RU" sz="900"/>
          </a:p>
          <a:p>
            <a:pPr eaLnBrk="0" hangingPunct="0"/>
            <a:r>
              <a:rPr lang="ru-RU" sz="1400">
                <a:cs typeface="Times New Roman" pitchFamily="18" charset="0"/>
              </a:rPr>
              <a:t>		Тебе, я, птичка, сделал зло,</a:t>
            </a:r>
            <a:endParaRPr lang="ru-RU" sz="900"/>
          </a:p>
          <a:p>
            <a:pPr eaLnBrk="0" hangingPunct="0"/>
            <a:r>
              <a:rPr lang="ru-RU" sz="1400">
                <a:cs typeface="Times New Roman" pitchFamily="18" charset="0"/>
              </a:rPr>
              <a:t>		Возьми детей назад!»</a:t>
            </a:r>
            <a:endParaRPr lang="ru-RU" sz="900"/>
          </a:p>
          <a:p>
            <a:pPr eaLnBrk="0" hangingPunct="0"/>
            <a:endParaRPr lang="ru-RU"/>
          </a:p>
        </p:txBody>
      </p:sp>
      <p:pic>
        <p:nvPicPr>
          <p:cNvPr id="30723" name="Рисунок 3" descr="М а л и н о в к а.jpg"/>
          <p:cNvPicPr>
            <a:picLocks noChangeAspect="1"/>
          </p:cNvPicPr>
          <p:nvPr/>
        </p:nvPicPr>
        <p:blipFill>
          <a:blip r:embed="rId2"/>
          <a:srcRect/>
          <a:stretch>
            <a:fillRect/>
          </a:stretch>
        </p:blipFill>
        <p:spPr bwMode="auto">
          <a:xfrm>
            <a:off x="395288" y="3357563"/>
            <a:ext cx="3419475" cy="33432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839788"/>
            <a:ext cx="9144000" cy="954087"/>
          </a:xfrm>
          <a:prstGeom prst="rect">
            <a:avLst/>
          </a:prstGeom>
          <a:noFill/>
          <a:ln w="9525">
            <a:noFill/>
            <a:miter lim="800000"/>
            <a:headEnd/>
            <a:tailEnd/>
          </a:ln>
        </p:spPr>
        <p:txBody>
          <a:bodyPr anchor="ctr">
            <a:spAutoFit/>
          </a:bodyPr>
          <a:lstStyle/>
          <a:p>
            <a:pPr algn="just"/>
            <a:r>
              <a:rPr lang="ru-RU" sz="2800" b="1" i="1">
                <a:cs typeface="Times New Roman" pitchFamily="18" charset="0"/>
              </a:rPr>
              <a:t>Песня «Не обижайте птицу».</a:t>
            </a:r>
            <a:endParaRPr lang="ru-RU" sz="2800" b="1" i="1"/>
          </a:p>
          <a:p>
            <a:pPr algn="just" eaLnBrk="0" hangingPunct="0"/>
            <a:r>
              <a:rPr lang="ru-RU" sz="2800" b="1" i="1">
                <a:cs typeface="Times New Roman" pitchFamily="18" charset="0"/>
              </a:rPr>
              <a:t>Все вместе. 		Берегите птиц!!</a:t>
            </a:r>
            <a:endParaRPr lang="ru-RU" sz="2800" b="1" i="1"/>
          </a:p>
        </p:txBody>
      </p:sp>
      <p:pic>
        <p:nvPicPr>
          <p:cNvPr id="31746" name="Рисунок 2" descr="птицы.jpg"/>
          <p:cNvPicPr>
            <a:picLocks noChangeAspect="1"/>
          </p:cNvPicPr>
          <p:nvPr/>
        </p:nvPicPr>
        <p:blipFill>
          <a:blip r:embed="rId2"/>
          <a:srcRect/>
          <a:stretch>
            <a:fillRect/>
          </a:stretch>
        </p:blipFill>
        <p:spPr bwMode="auto">
          <a:xfrm>
            <a:off x="1619250" y="1700213"/>
            <a:ext cx="5122863" cy="3754437"/>
          </a:xfrm>
          <a:prstGeom prst="rect">
            <a:avLst/>
          </a:prstGeom>
          <a:noFill/>
          <a:ln w="9525">
            <a:noFill/>
            <a:miter lim="800000"/>
            <a:headEnd/>
            <a:tailEnd/>
          </a:ln>
        </p:spPr>
      </p:pic>
      <p:pic>
        <p:nvPicPr>
          <p:cNvPr id="31747" name="Рисунок 3" descr="00000.jpg"/>
          <p:cNvPicPr>
            <a:picLocks noChangeAspect="1"/>
          </p:cNvPicPr>
          <p:nvPr/>
        </p:nvPicPr>
        <p:blipFill>
          <a:blip r:embed="rId3"/>
          <a:srcRect/>
          <a:stretch>
            <a:fillRect/>
          </a:stretch>
        </p:blipFill>
        <p:spPr bwMode="auto">
          <a:xfrm>
            <a:off x="5595938" y="4527550"/>
            <a:ext cx="3548062" cy="2330450"/>
          </a:xfrm>
          <a:prstGeom prst="rect">
            <a:avLst/>
          </a:prstGeom>
          <a:noFill/>
          <a:ln w="9525">
            <a:noFill/>
            <a:miter lim="800000"/>
            <a:headEnd/>
            <a:tailEnd/>
          </a:ln>
        </p:spPr>
      </p:pic>
      <p:pic>
        <p:nvPicPr>
          <p:cNvPr id="31748" name="Рисунок 4" descr="Синичка.jpg"/>
          <p:cNvPicPr>
            <a:picLocks noChangeAspect="1"/>
          </p:cNvPicPr>
          <p:nvPr/>
        </p:nvPicPr>
        <p:blipFill>
          <a:blip r:embed="rId4"/>
          <a:srcRect/>
          <a:stretch>
            <a:fillRect/>
          </a:stretch>
        </p:blipFill>
        <p:spPr bwMode="auto">
          <a:xfrm rot="-870631">
            <a:off x="3492500" y="3500438"/>
            <a:ext cx="2736850" cy="2060575"/>
          </a:xfrm>
          <a:prstGeom prst="rect">
            <a:avLst/>
          </a:prstGeom>
          <a:noFill/>
          <a:ln w="9525">
            <a:noFill/>
            <a:miter lim="800000"/>
            <a:headEnd/>
            <a:tailEnd/>
          </a:ln>
        </p:spPr>
      </p:pic>
      <p:pic>
        <p:nvPicPr>
          <p:cNvPr id="31749" name="Рисунок 5" descr="34.jpg"/>
          <p:cNvPicPr>
            <a:picLocks noChangeAspect="1"/>
          </p:cNvPicPr>
          <p:nvPr/>
        </p:nvPicPr>
        <p:blipFill>
          <a:blip r:embed="rId5"/>
          <a:srcRect/>
          <a:stretch>
            <a:fillRect/>
          </a:stretch>
        </p:blipFill>
        <p:spPr bwMode="auto">
          <a:xfrm>
            <a:off x="107950" y="4292600"/>
            <a:ext cx="3276600" cy="22320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Рисунок 3" descr="тицы.jpg"/>
          <p:cNvPicPr>
            <a:picLocks noChangeAspect="1"/>
          </p:cNvPicPr>
          <p:nvPr/>
        </p:nvPicPr>
        <p:blipFill>
          <a:blip r:embed="rId2"/>
          <a:srcRect/>
          <a:stretch>
            <a:fillRect/>
          </a:stretch>
        </p:blipFill>
        <p:spPr bwMode="auto">
          <a:xfrm>
            <a:off x="755650" y="908050"/>
            <a:ext cx="4968875" cy="4968875"/>
          </a:xfrm>
          <a:prstGeom prst="rect">
            <a:avLst/>
          </a:prstGeom>
          <a:noFill/>
          <a:ln w="9525">
            <a:noFill/>
            <a:miter lim="800000"/>
            <a:headEnd/>
            <a:tailEnd/>
          </a:ln>
        </p:spPr>
      </p:pic>
      <p:pic>
        <p:nvPicPr>
          <p:cNvPr id="14338" name="Рисунок 5" descr="воробей23.jpg"/>
          <p:cNvPicPr>
            <a:picLocks noChangeAspect="1"/>
          </p:cNvPicPr>
          <p:nvPr/>
        </p:nvPicPr>
        <p:blipFill>
          <a:blip r:embed="rId3" cstate="print"/>
          <a:srcRect/>
          <a:stretch>
            <a:fillRect/>
          </a:stretch>
        </p:blipFill>
        <p:spPr bwMode="auto">
          <a:xfrm>
            <a:off x="5867400" y="3540125"/>
            <a:ext cx="3276600" cy="2457450"/>
          </a:xfrm>
          <a:prstGeom prst="rect">
            <a:avLst/>
          </a:prstGeom>
          <a:noFill/>
          <a:ln w="9525">
            <a:noFill/>
            <a:miter lim="800000"/>
            <a:headEnd/>
            <a:tailEnd/>
          </a:ln>
        </p:spPr>
      </p:pic>
    </p:spTree>
  </p:cSld>
  <p:clrMapOvr>
    <a:masterClrMapping/>
  </p:clrMapOvr>
  <p:transition>
    <p:cut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1684338"/>
            <a:ext cx="9144000" cy="3170237"/>
          </a:xfrm>
          <a:prstGeom prst="rect">
            <a:avLst/>
          </a:prstGeom>
          <a:noFill/>
          <a:ln w="9525">
            <a:noFill/>
            <a:miter lim="800000"/>
            <a:headEnd/>
            <a:tailEnd/>
          </a:ln>
        </p:spPr>
        <p:txBody>
          <a:bodyPr anchor="ctr">
            <a:spAutoFit/>
          </a:bodyPr>
          <a:lstStyle/>
          <a:p>
            <a:pPr algn="just"/>
            <a:r>
              <a:rPr lang="ru-RU">
                <a:cs typeface="Times New Roman" pitchFamily="18" charset="0"/>
              </a:rPr>
              <a:t>                   Весна идет! Ребята, встречайте пернатых защитников урожая!</a:t>
            </a:r>
            <a:endParaRPr lang="ru-RU"/>
          </a:p>
          <a:p>
            <a:pPr algn="just" eaLnBrk="0" hangingPunct="0"/>
            <a:r>
              <a:rPr lang="ru-RU" sz="1400">
                <a:cs typeface="Times New Roman" pitchFamily="18" charset="0"/>
              </a:rPr>
              <a:t>                                     Если с крыши потекло</a:t>
            </a:r>
            <a:endParaRPr lang="ru-RU" sz="900"/>
          </a:p>
          <a:p>
            <a:pPr algn="just" eaLnBrk="0" hangingPunct="0"/>
            <a:r>
              <a:rPr lang="ru-RU" sz="1400">
                <a:cs typeface="Times New Roman" pitchFamily="18" charset="0"/>
              </a:rPr>
              <a:t>		И сугробы ниже,</a:t>
            </a:r>
            <a:endParaRPr lang="ru-RU" sz="900"/>
          </a:p>
          <a:p>
            <a:pPr algn="just" eaLnBrk="0" hangingPunct="0"/>
            <a:r>
              <a:rPr lang="ru-RU" sz="1400">
                <a:cs typeface="Times New Roman" pitchFamily="18" charset="0"/>
              </a:rPr>
              <a:t>		Значит солнце припекло,</a:t>
            </a:r>
            <a:endParaRPr lang="ru-RU" sz="900"/>
          </a:p>
          <a:p>
            <a:pPr algn="just" eaLnBrk="0" hangingPunct="0"/>
            <a:r>
              <a:rPr lang="ru-RU" sz="1400">
                <a:cs typeface="Times New Roman" pitchFamily="18" charset="0"/>
              </a:rPr>
              <a:t>		Убирайте лыжи.</a:t>
            </a:r>
            <a:endParaRPr lang="ru-RU" sz="900"/>
          </a:p>
          <a:p>
            <a:pPr algn="just" eaLnBrk="0" hangingPunct="0"/>
            <a:r>
              <a:rPr lang="ru-RU" sz="1400">
                <a:cs typeface="Times New Roman" pitchFamily="18" charset="0"/>
              </a:rPr>
              <a:t>			Встрепенулся воробей</a:t>
            </a:r>
            <a:endParaRPr lang="ru-RU" sz="900"/>
          </a:p>
          <a:p>
            <a:pPr algn="just" eaLnBrk="0" hangingPunct="0"/>
            <a:r>
              <a:rPr lang="ru-RU" sz="1400">
                <a:cs typeface="Times New Roman" pitchFamily="18" charset="0"/>
              </a:rPr>
              <a:t>			Высоко под крышей:</a:t>
            </a:r>
            <a:endParaRPr lang="ru-RU" sz="900"/>
          </a:p>
          <a:p>
            <a:pPr algn="just" eaLnBrk="0" hangingPunct="0"/>
            <a:r>
              <a:rPr lang="ru-RU" sz="1400">
                <a:cs typeface="Times New Roman" pitchFamily="18" charset="0"/>
              </a:rPr>
              <a:t>			«Я сегодня о весне</a:t>
            </a:r>
            <a:endParaRPr lang="ru-RU" sz="900"/>
          </a:p>
          <a:p>
            <a:pPr algn="just" eaLnBrk="0" hangingPunct="0"/>
            <a:r>
              <a:rPr lang="ru-RU" sz="1400">
                <a:cs typeface="Times New Roman" pitchFamily="18" charset="0"/>
              </a:rPr>
              <a:t>			Раньше всех услышал!»</a:t>
            </a:r>
            <a:endParaRPr lang="ru-RU" sz="900"/>
          </a:p>
          <a:p>
            <a:pPr algn="just" eaLnBrk="0" hangingPunct="0"/>
            <a:r>
              <a:rPr lang="ru-RU" sz="1400">
                <a:cs typeface="Times New Roman" pitchFamily="18" charset="0"/>
              </a:rPr>
              <a:t>		Весна! Весна!</a:t>
            </a:r>
            <a:endParaRPr lang="ru-RU" sz="900"/>
          </a:p>
          <a:p>
            <a:pPr algn="just" eaLnBrk="0" hangingPunct="0"/>
            <a:r>
              <a:rPr lang="ru-RU" sz="1400">
                <a:cs typeface="Times New Roman" pitchFamily="18" charset="0"/>
              </a:rPr>
              <a:t>		Идет весна!</a:t>
            </a:r>
            <a:endParaRPr lang="ru-RU" sz="900"/>
          </a:p>
          <a:p>
            <a:pPr algn="just" eaLnBrk="0" hangingPunct="0"/>
            <a:r>
              <a:rPr lang="ru-RU" sz="1400">
                <a:cs typeface="Times New Roman" pitchFamily="18" charset="0"/>
              </a:rPr>
              <a:t>		Тепло и свет</a:t>
            </a:r>
            <a:endParaRPr lang="ru-RU" sz="900"/>
          </a:p>
          <a:p>
            <a:pPr algn="just" eaLnBrk="0" hangingPunct="0"/>
            <a:r>
              <a:rPr lang="ru-RU" sz="1400">
                <a:cs typeface="Times New Roman" pitchFamily="18" charset="0"/>
              </a:rPr>
              <a:t>		Несет она.  </a:t>
            </a:r>
            <a:endParaRPr lang="ru-RU" sz="900"/>
          </a:p>
          <a:p>
            <a:pPr algn="just" eaLnBrk="0" hangingPunct="0"/>
            <a:r>
              <a:rPr lang="ru-RU" sz="1400">
                <a:cs typeface="Times New Roman" pitchFamily="18" charset="0"/>
              </a:rPr>
              <a:t>					(Н. Виноградова «Весенняя песенка»)</a:t>
            </a:r>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306388"/>
            <a:ext cx="9144000" cy="4184650"/>
          </a:xfrm>
          <a:prstGeom prst="rect">
            <a:avLst/>
          </a:prstGeom>
          <a:noFill/>
          <a:ln w="9525">
            <a:noFill/>
            <a:miter lim="800000"/>
            <a:headEnd/>
            <a:tailEnd/>
          </a:ln>
        </p:spPr>
        <p:txBody>
          <a:bodyPr anchor="ctr">
            <a:spAutoFit/>
          </a:bodyPr>
          <a:lstStyle/>
          <a:p>
            <a:pPr algn="just"/>
            <a:r>
              <a:rPr lang="ru-RU" sz="1400">
                <a:cs typeface="Times New Roman" pitchFamily="18" charset="0"/>
              </a:rPr>
              <a:t>	                   Полюбуйся, весна наступает,</a:t>
            </a:r>
            <a:endParaRPr lang="ru-RU" sz="900"/>
          </a:p>
          <a:p>
            <a:pPr algn="just" eaLnBrk="0" hangingPunct="0"/>
            <a:r>
              <a:rPr lang="ru-RU" sz="1400">
                <a:cs typeface="Times New Roman" pitchFamily="18" charset="0"/>
              </a:rPr>
              <a:t>		Журавли караваном летят,</a:t>
            </a:r>
            <a:endParaRPr lang="ru-RU" sz="900"/>
          </a:p>
          <a:p>
            <a:pPr algn="just" eaLnBrk="0" hangingPunct="0"/>
            <a:r>
              <a:rPr lang="ru-RU" sz="1400">
                <a:cs typeface="Times New Roman" pitchFamily="18" charset="0"/>
              </a:rPr>
              <a:t>		В ярком золоте день утопает,</a:t>
            </a:r>
            <a:endParaRPr lang="ru-RU" sz="900"/>
          </a:p>
          <a:p>
            <a:pPr algn="just" eaLnBrk="0" hangingPunct="0"/>
            <a:r>
              <a:rPr lang="ru-RU" sz="1400">
                <a:cs typeface="Times New Roman" pitchFamily="18" charset="0"/>
              </a:rPr>
              <a:t>		И ручьи по оврагам шумят.</a:t>
            </a:r>
            <a:endParaRPr lang="ru-RU" sz="900"/>
          </a:p>
          <a:p>
            <a:pPr algn="just" eaLnBrk="0" hangingPunct="0"/>
            <a:r>
              <a:rPr lang="ru-RU" sz="1400">
                <a:cs typeface="Times New Roman" pitchFamily="18" charset="0"/>
              </a:rPr>
              <a:t>		Скоро гости к тебе соберутся,</a:t>
            </a:r>
            <a:endParaRPr lang="ru-RU" sz="900"/>
          </a:p>
          <a:p>
            <a:pPr algn="just" eaLnBrk="0" hangingPunct="0"/>
            <a:r>
              <a:rPr lang="ru-RU" sz="1400">
                <a:cs typeface="Times New Roman" pitchFamily="18" charset="0"/>
              </a:rPr>
              <a:t>		Сколько гнёзд понавьют, посмотри,</a:t>
            </a:r>
            <a:endParaRPr lang="ru-RU" sz="900"/>
          </a:p>
          <a:p>
            <a:pPr algn="just" eaLnBrk="0" hangingPunct="0"/>
            <a:r>
              <a:rPr lang="ru-RU" sz="1400">
                <a:cs typeface="Times New Roman" pitchFamily="18" charset="0"/>
              </a:rPr>
              <a:t>		Что за звуки, за песни польются</a:t>
            </a:r>
            <a:endParaRPr lang="ru-RU" sz="900"/>
          </a:p>
          <a:p>
            <a:pPr algn="just" eaLnBrk="0" hangingPunct="0"/>
            <a:r>
              <a:rPr lang="ru-RU" sz="1400">
                <a:cs typeface="Times New Roman" pitchFamily="18" charset="0"/>
              </a:rPr>
              <a:t>		День-деньской от зари до зари.</a:t>
            </a:r>
            <a:endParaRPr lang="ru-RU" sz="900"/>
          </a:p>
          <a:p>
            <a:pPr algn="just" eaLnBrk="0" hangingPunct="0"/>
            <a:r>
              <a:rPr lang="ru-RU" sz="1400">
                <a:cs typeface="Times New Roman" pitchFamily="18" charset="0"/>
              </a:rPr>
              <a:t>					(И. Никитин)</a:t>
            </a:r>
            <a:endParaRPr lang="ru-RU" sz="900"/>
          </a:p>
          <a:p>
            <a:pPr algn="just" eaLnBrk="0" hangingPunct="0"/>
            <a:r>
              <a:rPr lang="ru-RU" sz="1400">
                <a:cs typeface="Times New Roman" pitchFamily="18" charset="0"/>
              </a:rPr>
              <a:t>	                   Весна, разбив ледяные оковы,</a:t>
            </a:r>
            <a:endParaRPr lang="ru-RU" sz="900"/>
          </a:p>
          <a:p>
            <a:pPr algn="just" eaLnBrk="0" hangingPunct="0"/>
            <a:r>
              <a:rPr lang="ru-RU" sz="1400">
                <a:cs typeface="Times New Roman" pitchFamily="18" charset="0"/>
              </a:rPr>
              <a:t>		Холодные снимает с природы оковы,</a:t>
            </a:r>
            <a:endParaRPr lang="ru-RU" sz="900"/>
          </a:p>
          <a:p>
            <a:pPr algn="just" eaLnBrk="0" hangingPunct="0"/>
            <a:r>
              <a:rPr lang="ru-RU" sz="1400">
                <a:cs typeface="Times New Roman" pitchFamily="18" charset="0"/>
              </a:rPr>
              <a:t>		Разбудит цветочки от долгого сна,</a:t>
            </a:r>
            <a:endParaRPr lang="ru-RU" sz="900"/>
          </a:p>
          <a:p>
            <a:pPr algn="just" eaLnBrk="0" hangingPunct="0"/>
            <a:r>
              <a:rPr lang="ru-RU" sz="1400">
                <a:cs typeface="Times New Roman" pitchFamily="18" charset="0"/>
              </a:rPr>
              <a:t>		Проглянут малютки и скажут «Весна!»</a:t>
            </a:r>
            <a:endParaRPr lang="ru-RU" sz="900"/>
          </a:p>
          <a:p>
            <a:pPr algn="just" eaLnBrk="0" hangingPunct="0"/>
            <a:r>
              <a:rPr lang="ru-RU" sz="1400">
                <a:cs typeface="Times New Roman" pitchFamily="18" charset="0"/>
              </a:rPr>
              <a:t>					(К.Д. Ушинский)</a:t>
            </a:r>
            <a:endParaRPr lang="ru-RU" sz="900"/>
          </a:p>
          <a:p>
            <a:pPr algn="just" eaLnBrk="0" hangingPunct="0"/>
            <a:r>
              <a:rPr lang="ru-RU" sz="1400">
                <a:cs typeface="Times New Roman" pitchFamily="18" charset="0"/>
              </a:rPr>
              <a:t>Все ярче и ярче светит солнце. С 15 марта начинается прилет птиц. А знаете ли вы, что у перелетных птиц крылья длиннее и острее, чем у оседлых, а перья прилегают к телу плотнее? ЗАГАДКА: Что за весенняя птица трактору чуть ли на нас не садится. Кто там за плугом носится вскачь? Самые ранние наши птицы – грачи и скворцы прилетают к нам тогда, когда в лесах еще много снега. Прилетают грачи с 7 марта по 31 марта. Летят  со скоростью 50-72 км/ч.</a:t>
            </a:r>
            <a:endParaRPr lang="ru-RU"/>
          </a:p>
        </p:txBody>
      </p:sp>
      <p:pic>
        <p:nvPicPr>
          <p:cNvPr id="16386" name="Рисунок 2" descr="грачи.jpg"/>
          <p:cNvPicPr>
            <a:picLocks noChangeAspect="1"/>
          </p:cNvPicPr>
          <p:nvPr/>
        </p:nvPicPr>
        <p:blipFill>
          <a:blip r:embed="rId2"/>
          <a:srcRect/>
          <a:stretch>
            <a:fillRect/>
          </a:stretch>
        </p:blipFill>
        <p:spPr bwMode="auto">
          <a:xfrm>
            <a:off x="5724525" y="620713"/>
            <a:ext cx="2668588" cy="2151062"/>
          </a:xfrm>
          <a:prstGeom prst="rect">
            <a:avLst/>
          </a:prstGeom>
          <a:noFill/>
          <a:ln w="9525">
            <a:noFill/>
            <a:miter lim="800000"/>
            <a:headEnd/>
            <a:tailEnd/>
          </a:ln>
        </p:spPr>
      </p:pic>
      <p:pic>
        <p:nvPicPr>
          <p:cNvPr id="16387" name="Рисунок 4" descr="грачи1.jpg"/>
          <p:cNvPicPr>
            <a:picLocks noChangeAspect="1"/>
          </p:cNvPicPr>
          <p:nvPr/>
        </p:nvPicPr>
        <p:blipFill>
          <a:blip r:embed="rId3"/>
          <a:srcRect/>
          <a:stretch>
            <a:fillRect/>
          </a:stretch>
        </p:blipFill>
        <p:spPr bwMode="auto">
          <a:xfrm>
            <a:off x="755650" y="4437063"/>
            <a:ext cx="3035300" cy="2276475"/>
          </a:xfrm>
          <a:prstGeom prst="rect">
            <a:avLst/>
          </a:prstGeom>
          <a:noFill/>
          <a:ln w="9525">
            <a:noFill/>
            <a:miter lim="800000"/>
            <a:headEnd/>
            <a:tailEnd/>
          </a:ln>
        </p:spPr>
      </p:pic>
      <p:pic>
        <p:nvPicPr>
          <p:cNvPr id="16388" name="Рисунок 5" descr="грачи2.jpg"/>
          <p:cNvPicPr>
            <a:picLocks noChangeAspect="1"/>
          </p:cNvPicPr>
          <p:nvPr/>
        </p:nvPicPr>
        <p:blipFill>
          <a:blip r:embed="rId4"/>
          <a:srcRect/>
          <a:stretch>
            <a:fillRect/>
          </a:stretch>
        </p:blipFill>
        <p:spPr bwMode="auto">
          <a:xfrm>
            <a:off x="5651500" y="4365625"/>
            <a:ext cx="2670175" cy="2286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147638"/>
            <a:ext cx="9144000" cy="6340475"/>
          </a:xfrm>
          <a:prstGeom prst="rect">
            <a:avLst/>
          </a:prstGeom>
          <a:noFill/>
          <a:ln w="9525">
            <a:noFill/>
            <a:miter lim="800000"/>
            <a:headEnd/>
            <a:tailEnd/>
          </a:ln>
        </p:spPr>
        <p:txBody>
          <a:bodyPr anchor="ctr">
            <a:spAutoFit/>
          </a:bodyPr>
          <a:lstStyle/>
          <a:p>
            <a:pPr algn="just"/>
            <a:r>
              <a:rPr lang="ru-RU" sz="1400">
                <a:cs typeface="Times New Roman" pitchFamily="18" charset="0"/>
              </a:rPr>
              <a:t>                                      Еще мороз гуляет на просторе,</a:t>
            </a:r>
            <a:endParaRPr lang="ru-RU" sz="900"/>
          </a:p>
          <a:p>
            <a:pPr algn="just" eaLnBrk="0" hangingPunct="0"/>
            <a:r>
              <a:rPr lang="ru-RU" sz="1400">
                <a:cs typeface="Times New Roman" pitchFamily="18" charset="0"/>
              </a:rPr>
              <a:t>		Еще не распростились мы с зимой,</a:t>
            </a:r>
            <a:endParaRPr lang="ru-RU" sz="900"/>
          </a:p>
          <a:p>
            <a:pPr algn="just" eaLnBrk="0" hangingPunct="0"/>
            <a:r>
              <a:rPr lang="ru-RU" sz="1400">
                <a:cs typeface="Times New Roman" pitchFamily="18" charset="0"/>
              </a:rPr>
              <a:t>		В вдалеке над Средиземном морем</a:t>
            </a:r>
            <a:endParaRPr lang="ru-RU" sz="900"/>
          </a:p>
          <a:p>
            <a:pPr algn="just" eaLnBrk="0" hangingPunct="0"/>
            <a:r>
              <a:rPr lang="ru-RU" sz="1400">
                <a:cs typeface="Times New Roman" pitchFamily="18" charset="0"/>
              </a:rPr>
              <a:t>		Грачи летят из Африки домой.</a:t>
            </a:r>
            <a:endParaRPr lang="ru-RU" sz="900"/>
          </a:p>
          <a:p>
            <a:pPr algn="just" eaLnBrk="0" hangingPunct="0"/>
            <a:r>
              <a:rPr lang="ru-RU" sz="1400">
                <a:cs typeface="Times New Roman" pitchFamily="18" charset="0"/>
              </a:rPr>
              <a:t>		Пустуют гнезда на ветвистых ивах,</a:t>
            </a:r>
            <a:endParaRPr lang="ru-RU" sz="900"/>
          </a:p>
          <a:p>
            <a:pPr algn="just" eaLnBrk="0" hangingPunct="0"/>
            <a:r>
              <a:rPr lang="ru-RU" sz="1400">
                <a:cs typeface="Times New Roman" pitchFamily="18" charset="0"/>
              </a:rPr>
              <a:t>		И в самых дальних уголках страны</a:t>
            </a:r>
            <a:endParaRPr lang="ru-RU" sz="900"/>
          </a:p>
          <a:p>
            <a:pPr algn="just" eaLnBrk="0" hangingPunct="0"/>
            <a:r>
              <a:rPr lang="ru-RU" sz="1400">
                <a:cs typeface="Times New Roman" pitchFamily="18" charset="0"/>
              </a:rPr>
              <a:t>		Ждут с нетерпеньем черных и крикливых</a:t>
            </a:r>
            <a:endParaRPr lang="ru-RU" sz="900"/>
          </a:p>
          <a:p>
            <a:pPr algn="just" eaLnBrk="0" hangingPunct="0"/>
            <a:r>
              <a:rPr lang="ru-RU" sz="1400">
                <a:cs typeface="Times New Roman" pitchFamily="18" charset="0"/>
              </a:rPr>
              <a:t>		Неугомонных спутников весны.</a:t>
            </a:r>
            <a:endParaRPr lang="ru-RU" sz="900"/>
          </a:p>
          <a:p>
            <a:pPr algn="just" eaLnBrk="0" hangingPunct="0"/>
            <a:r>
              <a:rPr lang="ru-RU" sz="1400">
                <a:cs typeface="Times New Roman" pitchFamily="18" charset="0"/>
              </a:rPr>
              <a:t>				(.Ю. Яковлев «Март»)</a:t>
            </a:r>
            <a:endParaRPr lang="ru-RU" sz="900"/>
          </a:p>
          <a:p>
            <a:pPr algn="just" eaLnBrk="0" hangingPunct="0"/>
            <a:r>
              <a:rPr lang="ru-RU" sz="1400">
                <a:cs typeface="Times New Roman" pitchFamily="18" charset="0"/>
              </a:rPr>
              <a:t> 	Грачи строят гнёзда на вершинах высоких деревьев из сухих прутьев. Соберут грачи сухие прутья, положат их рыхлой кучкой на ветках – и гнездо готово. За одно лето 3 тысячи грачей истребляют 24,5 миллиона проволочных червей – личинок одного из самых губительных вредителей наших полей.</a:t>
            </a:r>
            <a:endParaRPr lang="ru-RU" sz="900"/>
          </a:p>
          <a:p>
            <a:pPr algn="just" eaLnBrk="0" hangingPunct="0"/>
            <a:r>
              <a:rPr lang="ru-RU" sz="1400">
                <a:cs typeface="Times New Roman" pitchFamily="18" charset="0"/>
              </a:rPr>
              <a:t> 	                   На припеке снег растаял,</a:t>
            </a:r>
            <a:endParaRPr lang="ru-RU" sz="900"/>
          </a:p>
          <a:p>
            <a:pPr algn="just" eaLnBrk="0" hangingPunct="0"/>
            <a:r>
              <a:rPr lang="ru-RU" sz="1400">
                <a:cs typeface="Times New Roman" pitchFamily="18" charset="0"/>
              </a:rPr>
              <a:t>		Блещут в лужицах лучи,</a:t>
            </a:r>
            <a:endParaRPr lang="ru-RU" sz="900"/>
          </a:p>
          <a:p>
            <a:pPr algn="just" eaLnBrk="0" hangingPunct="0"/>
            <a:r>
              <a:rPr lang="ru-RU" sz="1400">
                <a:cs typeface="Times New Roman" pitchFamily="18" charset="0"/>
              </a:rPr>
              <a:t>		Нынче утром шумной стаей</a:t>
            </a:r>
            <a:endParaRPr lang="ru-RU" sz="900"/>
          </a:p>
          <a:p>
            <a:pPr algn="just" eaLnBrk="0" hangingPunct="0"/>
            <a:r>
              <a:rPr lang="ru-RU" sz="1400">
                <a:cs typeface="Times New Roman" pitchFamily="18" charset="0"/>
              </a:rPr>
              <a:t>		Прилетели к нам грачи.</a:t>
            </a:r>
            <a:endParaRPr lang="ru-RU" sz="900"/>
          </a:p>
          <a:p>
            <a:pPr algn="just" eaLnBrk="0" hangingPunct="0"/>
            <a:r>
              <a:rPr lang="ru-RU" sz="1400">
                <a:cs typeface="Times New Roman" pitchFamily="18" charset="0"/>
              </a:rPr>
              <a:t>		И отправились проворно</a:t>
            </a:r>
            <a:endParaRPr lang="ru-RU" sz="900"/>
          </a:p>
          <a:p>
            <a:pPr algn="just" eaLnBrk="0" hangingPunct="0"/>
            <a:r>
              <a:rPr lang="ru-RU" sz="1400">
                <a:cs typeface="Times New Roman" pitchFamily="18" charset="0"/>
              </a:rPr>
              <a:t>		В парк и в поле в тот же час,</a:t>
            </a:r>
            <a:endParaRPr lang="ru-RU" sz="900"/>
          </a:p>
          <a:p>
            <a:pPr algn="just" eaLnBrk="0" hangingPunct="0"/>
            <a:r>
              <a:rPr lang="ru-RU" sz="1400">
                <a:cs typeface="Times New Roman" pitchFamily="18" charset="0"/>
              </a:rPr>
              <a:t>		Мы таких блестящих, черных</a:t>
            </a:r>
            <a:endParaRPr lang="ru-RU" sz="900"/>
          </a:p>
          <a:p>
            <a:pPr algn="just" eaLnBrk="0" hangingPunct="0"/>
            <a:r>
              <a:rPr lang="ru-RU" sz="1400">
                <a:cs typeface="Times New Roman" pitchFamily="18" charset="0"/>
              </a:rPr>
              <a:t>		Увидали в первый  раз.</a:t>
            </a:r>
            <a:endParaRPr lang="ru-RU" sz="900"/>
          </a:p>
          <a:p>
            <a:pPr algn="just" eaLnBrk="0" hangingPunct="0"/>
            <a:r>
              <a:rPr lang="ru-RU" sz="1400">
                <a:cs typeface="Times New Roman" pitchFamily="18" charset="0"/>
              </a:rPr>
              <a:t>		А на проводе качался</a:t>
            </a:r>
            <a:endParaRPr lang="ru-RU" sz="900"/>
          </a:p>
          <a:p>
            <a:pPr algn="just" eaLnBrk="0" hangingPunct="0"/>
            <a:r>
              <a:rPr lang="ru-RU" sz="1400">
                <a:cs typeface="Times New Roman" pitchFamily="18" charset="0"/>
              </a:rPr>
              <a:t>		Воробей в тепле лучей,</a:t>
            </a:r>
            <a:endParaRPr lang="ru-RU" sz="900"/>
          </a:p>
          <a:p>
            <a:pPr algn="just" eaLnBrk="0" hangingPunct="0"/>
            <a:r>
              <a:rPr lang="ru-RU" sz="1400">
                <a:cs typeface="Times New Roman" pitchFamily="18" charset="0"/>
              </a:rPr>
              <a:t>		На кого-то раскричался,</a:t>
            </a:r>
            <a:endParaRPr lang="ru-RU" sz="900"/>
          </a:p>
          <a:p>
            <a:pPr algn="just" eaLnBrk="0" hangingPunct="0"/>
            <a:r>
              <a:rPr lang="ru-RU" sz="1400">
                <a:cs typeface="Times New Roman" pitchFamily="18" charset="0"/>
              </a:rPr>
              <a:t>		Может, даже на грачей.</a:t>
            </a:r>
            <a:endParaRPr lang="ru-RU" sz="900"/>
          </a:p>
          <a:p>
            <a:pPr algn="just" eaLnBrk="0" hangingPunct="0"/>
            <a:r>
              <a:rPr lang="ru-RU" sz="1400">
                <a:cs typeface="Times New Roman" pitchFamily="18" charset="0"/>
              </a:rPr>
              <a:t>		Ты, воробышек послушай!</a:t>
            </a:r>
            <a:endParaRPr lang="ru-RU" sz="900"/>
          </a:p>
          <a:p>
            <a:pPr algn="just" eaLnBrk="0" hangingPunct="0"/>
            <a:r>
              <a:rPr lang="ru-RU" sz="1400">
                <a:cs typeface="Times New Roman" pitchFamily="18" charset="0"/>
              </a:rPr>
              <a:t>		Не волнуйся, не кричи!</a:t>
            </a:r>
            <a:endParaRPr lang="ru-RU" sz="900"/>
          </a:p>
          <a:p>
            <a:pPr algn="just" eaLnBrk="0" hangingPunct="0"/>
            <a:r>
              <a:rPr lang="ru-RU" sz="1400">
                <a:cs typeface="Times New Roman" pitchFamily="18" charset="0"/>
              </a:rPr>
              <a:t>		Поскорей чирикни лучше:</a:t>
            </a:r>
            <a:endParaRPr lang="ru-RU" sz="900"/>
          </a:p>
          <a:p>
            <a:pPr algn="just" eaLnBrk="0" hangingPunct="0"/>
            <a:r>
              <a:rPr lang="ru-RU" sz="1400">
                <a:cs typeface="Times New Roman" pitchFamily="18" charset="0"/>
              </a:rPr>
              <a:t>		«Здравствуйте, друзья – грачи!»</a:t>
            </a:r>
            <a:endParaRPr lang="ru-RU" sz="900"/>
          </a:p>
          <a:p>
            <a:pPr algn="just" eaLnBrk="0" hangingPunct="0"/>
            <a:r>
              <a:rPr lang="ru-RU" sz="1400">
                <a:cs typeface="Times New Roman" pitchFamily="18" charset="0"/>
              </a:rPr>
              <a:t>					(А. Рождественская «Грачи»)</a:t>
            </a:r>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1023938"/>
            <a:ext cx="9144000" cy="3324225"/>
          </a:xfrm>
          <a:prstGeom prst="rect">
            <a:avLst/>
          </a:prstGeom>
          <a:noFill/>
          <a:ln w="9525">
            <a:noFill/>
            <a:miter lim="800000"/>
            <a:headEnd/>
            <a:tailEnd/>
          </a:ln>
        </p:spPr>
        <p:txBody>
          <a:bodyPr anchor="ctr">
            <a:spAutoFit/>
          </a:bodyPr>
          <a:lstStyle/>
          <a:p>
            <a:pPr algn="just"/>
            <a:r>
              <a:rPr lang="ru-RU" sz="1400">
                <a:cs typeface="Times New Roman" pitchFamily="18" charset="0"/>
              </a:rPr>
              <a:t>Песня «Воробей».</a:t>
            </a:r>
            <a:endParaRPr lang="ru-RU" sz="900"/>
          </a:p>
          <a:p>
            <a:pPr algn="just" eaLnBrk="0" hangingPunct="0"/>
            <a:r>
              <a:rPr lang="ru-RU" sz="1400">
                <a:cs typeface="Times New Roman" pitchFamily="18" charset="0"/>
              </a:rPr>
              <a:t>  	                   Мы вас ждем, товарищ птица,</a:t>
            </a:r>
            <a:endParaRPr lang="ru-RU" sz="900"/>
          </a:p>
          <a:p>
            <a:pPr algn="just" eaLnBrk="0" hangingPunct="0"/>
            <a:r>
              <a:rPr lang="ru-RU" sz="1400">
                <a:cs typeface="Times New Roman" pitchFamily="18" charset="0"/>
              </a:rPr>
              <a:t>		Отчего вам не летится?</a:t>
            </a:r>
            <a:endParaRPr lang="ru-RU" sz="900"/>
          </a:p>
          <a:p>
            <a:pPr algn="just" eaLnBrk="0" hangingPunct="0"/>
            <a:r>
              <a:rPr lang="ru-RU" sz="1400">
                <a:cs typeface="Times New Roman" pitchFamily="18" charset="0"/>
              </a:rPr>
              <a:t>		Несется клич со всех концов,</a:t>
            </a:r>
            <a:endParaRPr lang="ru-RU" sz="900"/>
          </a:p>
          <a:p>
            <a:pPr algn="just" eaLnBrk="0" hangingPunct="0"/>
            <a:r>
              <a:rPr lang="ru-RU" sz="1400">
                <a:cs typeface="Times New Roman" pitchFamily="18" charset="0"/>
              </a:rPr>
              <a:t>		Несется клич во все концы:</a:t>
            </a:r>
            <a:endParaRPr lang="ru-RU" sz="900"/>
          </a:p>
          <a:p>
            <a:pPr algn="just" eaLnBrk="0" hangingPunct="0"/>
            <a:r>
              <a:rPr lang="ru-RU" sz="1400">
                <a:cs typeface="Times New Roman" pitchFamily="18" charset="0"/>
              </a:rPr>
              <a:t>		«Весна пришла! Даешь скворцов!</a:t>
            </a:r>
            <a:endParaRPr lang="ru-RU" sz="900"/>
          </a:p>
          <a:p>
            <a:pPr algn="just" eaLnBrk="0" hangingPunct="0"/>
            <a:r>
              <a:rPr lang="ru-RU" sz="1400">
                <a:cs typeface="Times New Roman" pitchFamily="18" charset="0"/>
              </a:rPr>
              <a:t>		Добро пожаловать, скворцы! –</a:t>
            </a:r>
            <a:endParaRPr lang="ru-RU" sz="900"/>
          </a:p>
          <a:p>
            <a:pPr algn="just" eaLnBrk="0" hangingPunct="0"/>
            <a:r>
              <a:rPr lang="ru-RU" sz="1400">
                <a:cs typeface="Times New Roman" pitchFamily="18" charset="0"/>
              </a:rPr>
              <a:t>		В самом лучшем месте самой лучшей рощи</a:t>
            </a:r>
            <a:endParaRPr lang="ru-RU" sz="900"/>
          </a:p>
          <a:p>
            <a:pPr algn="just" eaLnBrk="0" hangingPunct="0"/>
            <a:r>
              <a:rPr lang="ru-RU" sz="1400">
                <a:cs typeface="Times New Roman" pitchFamily="18" charset="0"/>
              </a:rPr>
              <a:t>		На ветке поразвесистей</a:t>
            </a:r>
            <a:endParaRPr lang="ru-RU" sz="900"/>
          </a:p>
          <a:p>
            <a:pPr algn="just" eaLnBrk="0" hangingPunct="0"/>
            <a:r>
              <a:rPr lang="ru-RU" sz="1400">
                <a:cs typeface="Times New Roman" pitchFamily="18" charset="0"/>
              </a:rPr>
              <a:t>		Готова жилплощадь.</a:t>
            </a:r>
            <a:endParaRPr lang="ru-RU" sz="900"/>
          </a:p>
          <a:p>
            <a:pPr algn="just" eaLnBrk="0" hangingPunct="0"/>
            <a:r>
              <a:rPr lang="ru-RU" sz="1400">
                <a:cs typeface="Times New Roman" pitchFamily="18" charset="0"/>
              </a:rPr>
              <a:t>		И маленьким птицам</a:t>
            </a:r>
            <a:endParaRPr lang="ru-RU" sz="900"/>
          </a:p>
          <a:p>
            <a:pPr algn="just" eaLnBrk="0" hangingPunct="0"/>
            <a:r>
              <a:rPr lang="ru-RU" sz="1400">
                <a:cs typeface="Times New Roman" pitchFamily="18" charset="0"/>
              </a:rPr>
              <a:t>		С большим аппетитцем</a:t>
            </a:r>
            <a:endParaRPr lang="ru-RU" sz="900"/>
          </a:p>
          <a:p>
            <a:pPr algn="just" eaLnBrk="0" hangingPunct="0"/>
            <a:r>
              <a:rPr lang="ru-RU" sz="1400">
                <a:cs typeface="Times New Roman" pitchFamily="18" charset="0"/>
              </a:rPr>
              <a:t>		Готовы для кормежки</a:t>
            </a:r>
            <a:endParaRPr lang="ru-RU" sz="900"/>
          </a:p>
          <a:p>
            <a:pPr algn="just" eaLnBrk="0" hangingPunct="0"/>
            <a:r>
              <a:rPr lang="ru-RU" sz="1400">
                <a:cs typeface="Times New Roman" pitchFamily="18" charset="0"/>
              </a:rPr>
              <a:t>		И зерна и мошки…</a:t>
            </a:r>
            <a:endParaRPr lang="ru-RU" sz="900"/>
          </a:p>
          <a:p>
            <a:pPr algn="just" eaLnBrk="0" hangingPunct="0"/>
            <a:r>
              <a:rPr lang="ru-RU" sz="1400">
                <a:cs typeface="Times New Roman" pitchFamily="18" charset="0"/>
              </a:rPr>
              <a:t>				(В. Маяковский «Мы вас ждем, товарищ птица…»)</a:t>
            </a:r>
            <a:endParaRPr lang="ru-RU"/>
          </a:p>
        </p:txBody>
      </p:sp>
      <p:pic>
        <p:nvPicPr>
          <p:cNvPr id="18434" name="Рисунок 2" descr="воробей.jpg"/>
          <p:cNvPicPr>
            <a:picLocks noChangeAspect="1"/>
          </p:cNvPicPr>
          <p:nvPr/>
        </p:nvPicPr>
        <p:blipFill>
          <a:blip r:embed="rId2"/>
          <a:srcRect/>
          <a:stretch>
            <a:fillRect/>
          </a:stretch>
        </p:blipFill>
        <p:spPr bwMode="auto">
          <a:xfrm>
            <a:off x="5219700" y="188913"/>
            <a:ext cx="2714625" cy="2349500"/>
          </a:xfrm>
          <a:prstGeom prst="rect">
            <a:avLst/>
          </a:prstGeom>
          <a:noFill/>
          <a:ln w="9525">
            <a:noFill/>
            <a:miter lim="800000"/>
            <a:headEnd/>
            <a:tailEnd/>
          </a:ln>
        </p:spPr>
      </p:pic>
      <p:pic>
        <p:nvPicPr>
          <p:cNvPr id="18435" name="Рисунок 3" descr="воробей456.jpg"/>
          <p:cNvPicPr>
            <a:picLocks noChangeAspect="1"/>
          </p:cNvPicPr>
          <p:nvPr/>
        </p:nvPicPr>
        <p:blipFill>
          <a:blip r:embed="rId3"/>
          <a:srcRect/>
          <a:stretch>
            <a:fillRect/>
          </a:stretch>
        </p:blipFill>
        <p:spPr bwMode="auto">
          <a:xfrm>
            <a:off x="179388" y="4076700"/>
            <a:ext cx="2320925" cy="2327275"/>
          </a:xfrm>
          <a:prstGeom prst="rect">
            <a:avLst/>
          </a:prstGeom>
          <a:noFill/>
          <a:ln w="9525">
            <a:noFill/>
            <a:miter lim="800000"/>
            <a:headEnd/>
            <a:tailEnd/>
          </a:ln>
        </p:spPr>
      </p:pic>
      <p:pic>
        <p:nvPicPr>
          <p:cNvPr id="18436" name="Рисунок 4" descr="воробей23.jpg"/>
          <p:cNvPicPr>
            <a:picLocks noChangeAspect="1"/>
          </p:cNvPicPr>
          <p:nvPr/>
        </p:nvPicPr>
        <p:blipFill>
          <a:blip r:embed="rId4"/>
          <a:srcRect/>
          <a:stretch>
            <a:fillRect/>
          </a:stretch>
        </p:blipFill>
        <p:spPr bwMode="auto">
          <a:xfrm>
            <a:off x="2555875" y="4292600"/>
            <a:ext cx="3305175" cy="2479675"/>
          </a:xfrm>
          <a:prstGeom prst="rect">
            <a:avLst/>
          </a:prstGeom>
          <a:noFill/>
          <a:ln w="9525">
            <a:noFill/>
            <a:miter lim="800000"/>
            <a:headEnd/>
            <a:tailEnd/>
          </a:ln>
        </p:spPr>
      </p:pic>
      <p:pic>
        <p:nvPicPr>
          <p:cNvPr id="18437" name="Рисунок 5" descr="4546.jpg"/>
          <p:cNvPicPr>
            <a:picLocks noChangeAspect="1"/>
          </p:cNvPicPr>
          <p:nvPr/>
        </p:nvPicPr>
        <p:blipFill>
          <a:blip r:embed="rId5"/>
          <a:srcRect/>
          <a:stretch>
            <a:fillRect/>
          </a:stretch>
        </p:blipFill>
        <p:spPr bwMode="auto">
          <a:xfrm>
            <a:off x="5940425" y="4365625"/>
            <a:ext cx="2862263" cy="19272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665163"/>
            <a:ext cx="9144000" cy="3970337"/>
          </a:xfrm>
          <a:prstGeom prst="rect">
            <a:avLst/>
          </a:prstGeom>
          <a:noFill/>
          <a:ln w="9525">
            <a:noFill/>
            <a:miter lim="800000"/>
            <a:headEnd/>
            <a:tailEnd/>
          </a:ln>
        </p:spPr>
        <p:txBody>
          <a:bodyPr anchor="ctr">
            <a:spAutoFit/>
          </a:bodyPr>
          <a:lstStyle/>
          <a:p>
            <a:pPr algn="just"/>
            <a:r>
              <a:rPr lang="ru-RU" sz="1400">
                <a:cs typeface="Times New Roman" pitchFamily="18" charset="0"/>
              </a:rPr>
              <a:t>                      Путь птиц долог и полон невзгод: бури, туманы, дожди, метели в горах губят птиц.</a:t>
            </a:r>
            <a:endParaRPr lang="ru-RU" sz="900"/>
          </a:p>
          <a:p>
            <a:pPr algn="just" eaLnBrk="0" hangingPunct="0"/>
            <a:r>
              <a:rPr lang="ru-RU" sz="1400">
                <a:cs typeface="Times New Roman" pitchFamily="18" charset="0"/>
              </a:rPr>
              <a:t>		Скворец летел к себе домой,</a:t>
            </a:r>
            <a:endParaRPr lang="ru-RU" sz="900"/>
          </a:p>
          <a:p>
            <a:pPr algn="just" eaLnBrk="0" hangingPunct="0"/>
            <a:r>
              <a:rPr lang="ru-RU" sz="1400">
                <a:cs typeface="Times New Roman" pitchFamily="18" charset="0"/>
              </a:rPr>
              <a:t>		Летел дорогою прямой.</a:t>
            </a:r>
            <a:endParaRPr lang="ru-RU" sz="900"/>
          </a:p>
          <a:p>
            <a:pPr algn="just" eaLnBrk="0" hangingPunct="0"/>
            <a:r>
              <a:rPr lang="ru-RU" sz="1400">
                <a:cs typeface="Times New Roman" pitchFamily="18" charset="0"/>
              </a:rPr>
              <a:t>		Он изучил за много лет</a:t>
            </a:r>
            <a:endParaRPr lang="ru-RU" sz="900"/>
          </a:p>
          <a:p>
            <a:pPr algn="just" eaLnBrk="0" hangingPunct="0"/>
            <a:r>
              <a:rPr lang="ru-RU" sz="1400">
                <a:cs typeface="Times New Roman" pitchFamily="18" charset="0"/>
              </a:rPr>
              <a:t>		Её по множеству примет.	</a:t>
            </a:r>
            <a:endParaRPr lang="ru-RU" sz="900"/>
          </a:p>
          <a:p>
            <a:pPr algn="just" eaLnBrk="0" hangingPunct="0"/>
            <a:r>
              <a:rPr lang="ru-RU" sz="1400">
                <a:cs typeface="Times New Roman" pitchFamily="18" charset="0"/>
              </a:rPr>
              <a:t>		Четыре дня лететь Скворцу.</a:t>
            </a:r>
            <a:endParaRPr lang="ru-RU" sz="900"/>
          </a:p>
          <a:p>
            <a:pPr algn="just" eaLnBrk="0" hangingPunct="0"/>
            <a:r>
              <a:rPr lang="ru-RU" sz="1400">
                <a:cs typeface="Times New Roman" pitchFamily="18" charset="0"/>
              </a:rPr>
              <a:t>		Лтшь на последний день к концу,</a:t>
            </a:r>
            <a:endParaRPr lang="ru-RU" sz="900"/>
          </a:p>
          <a:p>
            <a:pPr algn="just" eaLnBrk="0" hangingPunct="0"/>
            <a:r>
              <a:rPr lang="ru-RU" sz="1400">
                <a:cs typeface="Times New Roman" pitchFamily="18" charset="0"/>
              </a:rPr>
              <a:t>		Увидеть должен он с небес:</a:t>
            </a:r>
            <a:endParaRPr lang="ru-RU" sz="900"/>
          </a:p>
          <a:p>
            <a:pPr algn="just" eaLnBrk="0" hangingPunct="0"/>
            <a:r>
              <a:rPr lang="ru-RU" sz="1400">
                <a:cs typeface="Times New Roman" pitchFamily="18" charset="0"/>
              </a:rPr>
              <a:t>		Изогнутый подковой лес,</a:t>
            </a:r>
            <a:endParaRPr lang="ru-RU" sz="900"/>
          </a:p>
          <a:p>
            <a:pPr algn="just" eaLnBrk="0" hangingPunct="0"/>
            <a:r>
              <a:rPr lang="ru-RU" sz="1400">
                <a:cs typeface="Times New Roman" pitchFamily="18" charset="0"/>
              </a:rPr>
              <a:t>		За лесом речки берега,</a:t>
            </a:r>
            <a:endParaRPr lang="ru-RU" sz="900"/>
          </a:p>
          <a:p>
            <a:pPr algn="just" eaLnBrk="0" hangingPunct="0"/>
            <a:r>
              <a:rPr lang="ru-RU" sz="1400">
                <a:cs typeface="Times New Roman" pitchFamily="18" charset="0"/>
              </a:rPr>
              <a:t>		Вот через море, наконец,</a:t>
            </a:r>
            <a:endParaRPr lang="ru-RU" sz="900"/>
          </a:p>
          <a:p>
            <a:pPr algn="just" eaLnBrk="0" hangingPunct="0"/>
            <a:r>
              <a:rPr lang="ru-RU" sz="1400">
                <a:cs typeface="Times New Roman" pitchFamily="18" charset="0"/>
              </a:rPr>
              <a:t>		Прилетел весны гонец</a:t>
            </a:r>
            <a:endParaRPr lang="ru-RU" sz="900"/>
          </a:p>
          <a:p>
            <a:pPr algn="just" eaLnBrk="0" hangingPunct="0"/>
            <a:r>
              <a:rPr lang="ru-RU" sz="1400">
                <a:cs typeface="Times New Roman" pitchFamily="18" charset="0"/>
              </a:rPr>
              <a:t>		И увидел среди берез</a:t>
            </a:r>
            <a:endParaRPr lang="ru-RU" sz="900"/>
          </a:p>
          <a:p>
            <a:pPr algn="just" eaLnBrk="0" hangingPunct="0"/>
            <a:r>
              <a:rPr lang="ru-RU" sz="1400">
                <a:cs typeface="Times New Roman" pitchFamily="18" charset="0"/>
              </a:rPr>
              <a:t>		На новом месте свой колхоз.</a:t>
            </a:r>
            <a:endParaRPr lang="ru-RU" sz="900"/>
          </a:p>
          <a:p>
            <a:pPr algn="just" eaLnBrk="0" hangingPunct="0"/>
            <a:r>
              <a:rPr lang="ru-RU" sz="1400">
                <a:cs typeface="Times New Roman" pitchFamily="18" charset="0"/>
              </a:rPr>
              <a:t>		И ждал Скворца в колхозе том,</a:t>
            </a:r>
            <a:endParaRPr lang="ru-RU" sz="900"/>
          </a:p>
          <a:p>
            <a:pPr algn="just" eaLnBrk="0" hangingPunct="0"/>
            <a:r>
              <a:rPr lang="ru-RU" sz="1400">
                <a:cs typeface="Times New Roman" pitchFamily="18" charset="0"/>
              </a:rPr>
              <a:t>		В любом дворе готовый дом.</a:t>
            </a:r>
            <a:endParaRPr lang="ru-RU" sz="900"/>
          </a:p>
          <a:p>
            <a:pPr algn="just" eaLnBrk="0" hangingPunct="0"/>
            <a:r>
              <a:rPr lang="ru-RU" sz="1400">
                <a:cs typeface="Times New Roman" pitchFamily="18" charset="0"/>
              </a:rPr>
              <a:t>		И не скворешню, а ... дворец! – </a:t>
            </a:r>
            <a:endParaRPr lang="ru-RU" sz="900"/>
          </a:p>
          <a:p>
            <a:pPr algn="just" eaLnBrk="0" hangingPunct="0"/>
            <a:r>
              <a:rPr lang="ru-RU" sz="1400">
                <a:cs typeface="Times New Roman" pitchFamily="18" charset="0"/>
              </a:rPr>
              <a:t>		Облюбовал себе Скворец!</a:t>
            </a:r>
            <a:endParaRPr lang="ru-RU"/>
          </a:p>
        </p:txBody>
      </p:sp>
      <p:pic>
        <p:nvPicPr>
          <p:cNvPr id="19458" name="Рисунок 2" descr="скворцы.jpg"/>
          <p:cNvPicPr>
            <a:picLocks noChangeAspect="1"/>
          </p:cNvPicPr>
          <p:nvPr/>
        </p:nvPicPr>
        <p:blipFill>
          <a:blip r:embed="rId2"/>
          <a:srcRect/>
          <a:stretch>
            <a:fillRect/>
          </a:stretch>
        </p:blipFill>
        <p:spPr bwMode="auto">
          <a:xfrm>
            <a:off x="4716463" y="1196975"/>
            <a:ext cx="3721100" cy="24812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39688"/>
            <a:ext cx="7308850" cy="5694363"/>
          </a:xfrm>
          <a:prstGeom prst="rect">
            <a:avLst/>
          </a:prstGeom>
          <a:noFill/>
          <a:ln w="9525">
            <a:noFill/>
            <a:miter lim="800000"/>
            <a:headEnd/>
            <a:tailEnd/>
          </a:ln>
        </p:spPr>
        <p:txBody>
          <a:bodyPr anchor="ctr">
            <a:spAutoFit/>
          </a:bodyPr>
          <a:lstStyle/>
          <a:p>
            <a:pPr algn="just"/>
            <a:r>
              <a:rPr lang="ru-RU" sz="1400">
                <a:cs typeface="Times New Roman" pitchFamily="18" charset="0"/>
              </a:rPr>
              <a:t>Хор. Скворцы прилетели. </a:t>
            </a:r>
            <a:endParaRPr lang="ru-RU" sz="900"/>
          </a:p>
          <a:p>
            <a:pPr algn="just" eaLnBrk="0" hangingPunct="0"/>
            <a:r>
              <a:rPr lang="ru-RU" sz="1400">
                <a:cs typeface="Times New Roman" pitchFamily="18" charset="0"/>
              </a:rPr>
              <a:t>			(Сл. М. Матусовского, муз. И. Дунаевского)</a:t>
            </a:r>
            <a:endParaRPr lang="ru-RU" sz="900"/>
          </a:p>
          <a:p>
            <a:pPr algn="just" eaLnBrk="0" hangingPunct="0"/>
            <a:r>
              <a:rPr lang="ru-RU" sz="1400">
                <a:cs typeface="Times New Roman" pitchFamily="18" charset="0"/>
              </a:rPr>
              <a:t>           	Опять свой наряд обновили</a:t>
            </a:r>
            <a:endParaRPr lang="ru-RU" sz="900"/>
          </a:p>
          <a:p>
            <a:pPr algn="just" eaLnBrk="0" hangingPunct="0"/>
            <a:r>
              <a:rPr lang="ru-RU" sz="1400">
                <a:cs typeface="Times New Roman" pitchFamily="18" charset="0"/>
              </a:rPr>
              <a:t>		В зеленых побегах леса.</a:t>
            </a:r>
            <a:endParaRPr lang="ru-RU" sz="900"/>
          </a:p>
          <a:p>
            <a:pPr algn="just" eaLnBrk="0" hangingPunct="0"/>
            <a:r>
              <a:rPr lang="ru-RU" sz="1400">
                <a:cs typeface="Times New Roman" pitchFamily="18" charset="0"/>
              </a:rPr>
              <a:t>		И нас на заре разбудили</a:t>
            </a:r>
            <a:endParaRPr lang="ru-RU" sz="900"/>
          </a:p>
          <a:p>
            <a:pPr algn="just" eaLnBrk="0" hangingPunct="0"/>
            <a:r>
              <a:rPr lang="ru-RU" sz="1400">
                <a:cs typeface="Times New Roman" pitchFamily="18" charset="0"/>
              </a:rPr>
              <a:t>		Веселых скворцов голоса.</a:t>
            </a:r>
            <a:endParaRPr lang="ru-RU" sz="900"/>
          </a:p>
          <a:p>
            <a:pPr algn="just" eaLnBrk="0" hangingPunct="0"/>
            <a:r>
              <a:rPr lang="ru-RU" sz="1400">
                <a:cs typeface="Times New Roman" pitchFamily="18" charset="0"/>
              </a:rPr>
              <a:t>		Знакомые звонкие трели,</a:t>
            </a:r>
            <a:endParaRPr lang="ru-RU" sz="900"/>
          </a:p>
          <a:p>
            <a:pPr algn="just" eaLnBrk="0" hangingPunct="0"/>
            <a:r>
              <a:rPr lang="ru-RU" sz="1400">
                <a:cs typeface="Times New Roman" pitchFamily="18" charset="0"/>
              </a:rPr>
              <a:t>		Мы сразу узнать их смогли.</a:t>
            </a:r>
            <a:endParaRPr lang="ru-RU" sz="900"/>
          </a:p>
          <a:p>
            <a:pPr algn="just" eaLnBrk="0" hangingPunct="0"/>
            <a:r>
              <a:rPr lang="ru-RU" sz="1400">
                <a:cs typeface="Times New Roman" pitchFamily="18" charset="0"/>
              </a:rPr>
              <a:t>		- Ребята, скворцы прилетели!</a:t>
            </a:r>
            <a:endParaRPr lang="ru-RU" sz="900"/>
          </a:p>
          <a:p>
            <a:pPr algn="just" eaLnBrk="0" hangingPunct="0"/>
            <a:r>
              <a:rPr lang="ru-RU" sz="1400">
                <a:cs typeface="Times New Roman" pitchFamily="18" charset="0"/>
              </a:rPr>
              <a:t>		На крыльях весну принесли!</a:t>
            </a:r>
            <a:endParaRPr lang="ru-RU" sz="900"/>
          </a:p>
          <a:p>
            <a:pPr algn="just" eaLnBrk="0" hangingPunct="0"/>
            <a:r>
              <a:rPr lang="ru-RU" sz="1400">
                <a:cs typeface="Times New Roman" pitchFamily="18" charset="0"/>
              </a:rPr>
              <a:t>		Торопятся быстрые птицы</a:t>
            </a:r>
            <a:endParaRPr lang="ru-RU" sz="900"/>
          </a:p>
          <a:p>
            <a:pPr algn="just" eaLnBrk="0" hangingPunct="0"/>
            <a:r>
              <a:rPr lang="ru-RU" sz="1400">
                <a:cs typeface="Times New Roman" pitchFamily="18" charset="0"/>
              </a:rPr>
              <a:t>		Домой возвратиться опять,- </a:t>
            </a:r>
            <a:endParaRPr lang="ru-RU" sz="900"/>
          </a:p>
          <a:p>
            <a:pPr algn="just" eaLnBrk="0" hangingPunct="0"/>
            <a:r>
              <a:rPr lang="ru-RU" sz="1400">
                <a:cs typeface="Times New Roman" pitchFamily="18" charset="0"/>
              </a:rPr>
              <a:t>		Из новых каналов напиться</a:t>
            </a:r>
            <a:endParaRPr lang="ru-RU" sz="900"/>
          </a:p>
          <a:p>
            <a:pPr algn="just" eaLnBrk="0" hangingPunct="0"/>
            <a:r>
              <a:rPr lang="ru-RU" sz="1400">
                <a:cs typeface="Times New Roman" pitchFamily="18" charset="0"/>
              </a:rPr>
              <a:t>		И в новых лесах побывать.</a:t>
            </a:r>
            <a:endParaRPr lang="ru-RU" sz="900"/>
          </a:p>
          <a:p>
            <a:pPr algn="just" eaLnBrk="0" hangingPunct="0"/>
            <a:r>
              <a:rPr lang="ru-RU" sz="1400">
                <a:cs typeface="Times New Roman" pitchFamily="18" charset="0"/>
              </a:rPr>
              <a:t>		И ласковый ветер апреля</a:t>
            </a:r>
            <a:endParaRPr lang="ru-RU" sz="900"/>
          </a:p>
          <a:p>
            <a:pPr algn="just" eaLnBrk="0" hangingPunct="0"/>
            <a:r>
              <a:rPr lang="ru-RU" sz="1400">
                <a:cs typeface="Times New Roman" pitchFamily="18" charset="0"/>
              </a:rPr>
              <a:t>		Летит по просторам земли.</a:t>
            </a:r>
            <a:endParaRPr lang="ru-RU" sz="900"/>
          </a:p>
          <a:p>
            <a:pPr algn="just" eaLnBrk="0" hangingPunct="0"/>
            <a:r>
              <a:rPr lang="ru-RU" sz="1400">
                <a:cs typeface="Times New Roman" pitchFamily="18" charset="0"/>
              </a:rPr>
              <a:t>		- Ребята, скворцы прилетели,</a:t>
            </a:r>
            <a:endParaRPr lang="ru-RU" sz="900"/>
          </a:p>
          <a:p>
            <a:pPr algn="just" eaLnBrk="0" hangingPunct="0"/>
            <a:r>
              <a:rPr lang="ru-RU" sz="1400">
                <a:cs typeface="Times New Roman" pitchFamily="18" charset="0"/>
              </a:rPr>
              <a:t>		На крыльях весну принесли.</a:t>
            </a:r>
            <a:endParaRPr lang="ru-RU" sz="900"/>
          </a:p>
          <a:p>
            <a:pPr algn="just" eaLnBrk="0" hangingPunct="0"/>
            <a:r>
              <a:rPr lang="ru-RU" sz="1400">
                <a:cs typeface="Times New Roman" pitchFamily="18" charset="0"/>
              </a:rPr>
              <a:t>          		Скворешню во дворике школы</a:t>
            </a:r>
            <a:endParaRPr lang="ru-RU" sz="900"/>
          </a:p>
          <a:p>
            <a:pPr algn="just" eaLnBrk="0" hangingPunct="0"/>
            <a:r>
              <a:rPr lang="ru-RU" sz="1400">
                <a:cs typeface="Times New Roman" pitchFamily="18" charset="0"/>
              </a:rPr>
              <a:t>		Приладил с товарищем я.</a:t>
            </a:r>
            <a:endParaRPr lang="ru-RU" sz="900"/>
          </a:p>
          <a:p>
            <a:pPr algn="just" eaLnBrk="0" hangingPunct="0"/>
            <a:r>
              <a:rPr lang="ru-RU" sz="1400">
                <a:cs typeface="Times New Roman" pitchFamily="18" charset="0"/>
              </a:rPr>
              <a:t>		Летите к нам стайкой веселой,</a:t>
            </a:r>
            <a:endParaRPr lang="ru-RU" sz="900"/>
          </a:p>
          <a:p>
            <a:pPr algn="just" eaLnBrk="0" hangingPunct="0"/>
            <a:r>
              <a:rPr lang="ru-RU" sz="1400">
                <a:cs typeface="Times New Roman" pitchFamily="18" charset="0"/>
              </a:rPr>
              <a:t>		Крылатые наши друзья!</a:t>
            </a:r>
            <a:endParaRPr lang="ru-RU" sz="900"/>
          </a:p>
          <a:p>
            <a:pPr algn="just" eaLnBrk="0" hangingPunct="0"/>
            <a:r>
              <a:rPr lang="ru-RU" sz="1400">
                <a:cs typeface="Times New Roman" pitchFamily="18" charset="0"/>
              </a:rPr>
              <a:t>		И мы эту песню запели</a:t>
            </a:r>
            <a:endParaRPr lang="ru-RU" sz="900"/>
          </a:p>
          <a:p>
            <a:pPr algn="just" eaLnBrk="0" hangingPunct="0"/>
            <a:r>
              <a:rPr lang="ru-RU" sz="1400">
                <a:cs typeface="Times New Roman" pitchFamily="18" charset="0"/>
              </a:rPr>
              <a:t>		И вторят нам птицы вдали.</a:t>
            </a:r>
            <a:endParaRPr lang="ru-RU" sz="900"/>
          </a:p>
          <a:p>
            <a:pPr algn="just" eaLnBrk="0" hangingPunct="0"/>
            <a:r>
              <a:rPr lang="ru-RU" sz="1400">
                <a:cs typeface="Times New Roman" pitchFamily="18" charset="0"/>
              </a:rPr>
              <a:t>		- Ребята, скворцы прилетели,</a:t>
            </a:r>
            <a:endParaRPr lang="ru-RU" sz="900"/>
          </a:p>
          <a:p>
            <a:pPr algn="just" eaLnBrk="0" hangingPunct="0"/>
            <a:r>
              <a:rPr lang="ru-RU" sz="1400">
                <a:cs typeface="Times New Roman" pitchFamily="18" charset="0"/>
              </a:rPr>
              <a:t>		На крыльях весну принесли.</a:t>
            </a:r>
            <a:endParaRPr lang="ru-RU" sz="900"/>
          </a:p>
        </p:txBody>
      </p:sp>
      <p:pic>
        <p:nvPicPr>
          <p:cNvPr id="20482" name="Рисунок 2" descr="ска.jpg"/>
          <p:cNvPicPr>
            <a:picLocks noChangeAspect="1"/>
          </p:cNvPicPr>
          <p:nvPr/>
        </p:nvPicPr>
        <p:blipFill>
          <a:blip r:embed="rId2"/>
          <a:srcRect/>
          <a:stretch>
            <a:fillRect/>
          </a:stretch>
        </p:blipFill>
        <p:spPr bwMode="auto">
          <a:xfrm>
            <a:off x="4356100" y="620713"/>
            <a:ext cx="4016375" cy="3213100"/>
          </a:xfrm>
          <a:prstGeom prst="rect">
            <a:avLst/>
          </a:prstGeom>
          <a:noFill/>
          <a:ln w="9525">
            <a:noFill/>
            <a:miter lim="800000"/>
            <a:headEnd/>
            <a:tailEnd/>
          </a:ln>
        </p:spPr>
      </p:pic>
      <p:pic>
        <p:nvPicPr>
          <p:cNvPr id="20483" name="Рисунок 3" descr="546.jpg"/>
          <p:cNvPicPr>
            <a:picLocks noChangeAspect="1"/>
          </p:cNvPicPr>
          <p:nvPr/>
        </p:nvPicPr>
        <p:blipFill>
          <a:blip r:embed="rId3"/>
          <a:srcRect/>
          <a:stretch>
            <a:fillRect/>
          </a:stretch>
        </p:blipFill>
        <p:spPr bwMode="auto">
          <a:xfrm>
            <a:off x="4787900" y="3429000"/>
            <a:ext cx="2760663" cy="220821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857250" y="714375"/>
            <a:ext cx="7812088" cy="3540125"/>
          </a:xfrm>
          <a:prstGeom prst="rect">
            <a:avLst/>
          </a:prstGeom>
          <a:noFill/>
          <a:ln w="9525">
            <a:noFill/>
            <a:miter lim="800000"/>
            <a:headEnd/>
            <a:tailEnd/>
          </a:ln>
        </p:spPr>
        <p:txBody>
          <a:bodyPr anchor="ctr">
            <a:spAutoFit/>
          </a:bodyPr>
          <a:lstStyle/>
          <a:p>
            <a:pPr algn="just"/>
            <a:r>
              <a:rPr lang="ru-RU" sz="1400">
                <a:cs typeface="Times New Roman" pitchFamily="18" charset="0"/>
              </a:rPr>
              <a:t>.	Скворцы встречаются у нас всюду. Эти веселые птицы целые дни издают бодрые радостные звуки – поют, поют подражая всем птицам. Скворцы прилетают 7 марта и 15 апреля. Летят со скоростью 70 км/ч. вскоре после прилета самочки откладывают 5-6 светло-голубых яичек. Питаются скворцы насекомыми, червяками и тем самым приносят громадную пользу, уничтожая в садах, на полях сотни вредных насекомых. Семья скворцов за день уничтожает 350 гусениц, жуков и улиток. Скворец один только за время вскармливания своих птенцов уничтожает около 9000 майских жуков, их личинок, слизней, червей – проволочников, цикад.</a:t>
            </a:r>
            <a:endParaRPr lang="ru-RU" sz="900"/>
          </a:p>
          <a:p>
            <a:pPr algn="just" eaLnBrk="0" hangingPunct="0"/>
            <a:r>
              <a:rPr lang="ru-RU" sz="1400">
                <a:cs typeface="Times New Roman" pitchFamily="18" charset="0"/>
              </a:rPr>
              <a:t>Все вместе. Птицы истребляют вредных насекомых и грызунов. </a:t>
            </a:r>
            <a:endParaRPr lang="ru-RU" sz="900"/>
          </a:p>
          <a:p>
            <a:pPr algn="just" eaLnBrk="0" hangingPunct="0"/>
            <a:r>
              <a:rPr lang="ru-RU" sz="1400">
                <a:cs typeface="Times New Roman" pitchFamily="18" charset="0"/>
              </a:rPr>
              <a:t>            Для скворцов делают скворечники из теса в 2-2,5 см толщиной. Доски строгаются только с одной стороны – наружной. Внутренние стенки «домика» должны быть шероховатыми, иначе птице трудно будет из него вылезать. Щели недопустимы. Крышка делается съёмной, чтобы домик ежегодно счистить. Леток делают в 5 см. когда вешается гнездовье, оно должно быть наклонено вперед, повернуто на юго-восток. Высота подвески 8-10 м. скворец таскает в гнездо мох, вату, перья, солому и устраивает его глубоко на дне скворечника.</a:t>
            </a:r>
            <a:endParaRPr lang="ru-RU"/>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70</TotalTime>
  <Words>360</Words>
  <Application>Microsoft Office PowerPoint</Application>
  <PresentationFormat>Экран (4:3)</PresentationFormat>
  <Paragraphs>296</Paragraphs>
  <Slides>19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Constantia</vt:lpstr>
      <vt:lpstr>Times New Roman</vt:lpstr>
      <vt:lpstr>Wingdings 2</vt:lpstr>
      <vt:lpstr>Бумажная</vt:lpstr>
      <vt:lpstr>ПЕРНАТЫЕ ДРУЗЬЯ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Пернатые друзья </dc:title>
  <dc:creator>Никита</dc:creator>
  <cp:lastModifiedBy>Андрей</cp:lastModifiedBy>
  <cp:revision>10</cp:revision>
  <dcterms:created xsi:type="dcterms:W3CDTF">2012-08-06T05:55:46Z</dcterms:created>
  <dcterms:modified xsi:type="dcterms:W3CDTF">2014-11-01T20:44:29Z</dcterms:modified>
</cp:coreProperties>
</file>