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4922837-DBEF-4757-A928-3A61458CC3A3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2F3104-1E0C-4A7A-A8F1-8DEFCD9C382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eo.edu.ru/" TargetMode="External"/><Relationship Id="rId2" Type="http://schemas.openxmlformats.org/officeDocument/2006/relationships/hyperlink" Target="http://health.best-host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du.perm.ru/poipkro/val/n-issldey.htm" TargetMode="External"/><Relationship Id="rId4" Type="http://schemas.openxmlformats.org/officeDocument/2006/relationships/hyperlink" Target="http://www.edu.ru/modules.php?page_id=6&amp;name=Web_Links&amp;op=modload&amp;l_op=visit&amp;lid=394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7272808" cy="1686049"/>
          </a:xfrm>
        </p:spPr>
        <p:txBody>
          <a:bodyPr>
            <a:noAutofit/>
          </a:bodyPr>
          <a:lstStyle/>
          <a:p>
            <a:pPr algn="ctr">
              <a:tabLst>
                <a:tab pos="643255" algn="l"/>
              </a:tabLs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«Реализация </a:t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здоровьесберегающих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образовательных технологий </a:t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учебном процессе»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lnSpc>
                <a:spcPct val="100000"/>
              </a:lnSpc>
            </a:pPr>
            <a:r>
              <a:rPr lang="ru-RU" sz="1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ГБОУСОШ №342 Невского района Санкт-Петербурга</a:t>
            </a:r>
          </a:p>
          <a:p>
            <a:pPr>
              <a:lnSpc>
                <a:spcPct val="100000"/>
              </a:lnSpc>
            </a:pPr>
            <a:r>
              <a:rPr lang="ru-RU" sz="1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Давыдова Татьяна Александровна</a:t>
            </a:r>
            <a:endParaRPr lang="ru-RU" sz="1800" b="1" i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05342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3) среднюю продолжительность и частоту чередования различных видов учебной деятельности. Ориентировочная норма – 7-10 минут; </a:t>
            </a:r>
          </a:p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4)число видов преподавания: словесный, наглядный, аудиовизуальный, самостоятельная работа и т.д. Норма – не менее трех;</a:t>
            </a:r>
          </a:p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5) чередование видов преподавания. Норма – не позже чем через 10-15 минут;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40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51175"/>
            <a:ext cx="77768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6) наличие и выбор места на уроке методов, способствующих активизации инициативы и творческого самовыражения самих учащихся. Это такие методы, как метод свободного выбора (свободная беседа, выбор способа действия, выбор способа взаимодействия; свобода творчества и т.д.); активные методы (ученики в роли учителя, обучение действием, обсуждение в группах, ролевая игра, дискуссия, семинар, ученик как исследователь); методы, направленные на самопознание и развитие (интеллекта, эмоций, общения, воображения, самооценки и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взаимооценки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);</a:t>
            </a:r>
          </a:p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7) место и длительность применения ТСО (в соответствии с гигиеническими нормами), умение учителя использовать их как возможности инициирования дискуссии, обсуждения;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795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741682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8) позы учащихся, чередование поз;</a:t>
            </a:r>
          </a:p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9) физкультминутки и другие оздоровительные моменты на уроке – их место, содержание и продолжительность. Норма – на 15-20 минут урока по 1 минутке из 3-х легких упражнений с 3 – повторениями каждого упражнения;</a:t>
            </a:r>
          </a:p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10) наличие у учащихся мотивации к учебной деятельности на уроке (интерес к занятиям, стремление больше узнать, радость от активности, интерес к изучаемому материалу и т.п.) и используемые учителем методы повышения этой мотивации;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073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9273" y="1340768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11) наличие в содержательной части урока вопросов, связанных со здоровьем и здоровым образом жизни; демонстрация, прослеживание этих связей; формирование отношения к человеку и его здоровью как к ценности; выработка понимания сущности здорового образа жизни; формирование потребности в здоровом образе жизни; выработка индивидуального способа безопасного поведения, сообщение учащимся знаний о возможных последствиях выбора поведения и т.д.;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12) психологический климат на уроке;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13) наличие на уроке эмоциональных разрядок: шуток, улыбок, афоризмов с комментариями и т.п.;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718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3429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 конце урока следует обратить внимание на следующее: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R="3810" indent="3429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14) плотность урока, т.е. количество времени, затраченного школьниками на учебную работу. Норма - не менее 60 % и не более 75-80 %;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R="3810" indent="3429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15) момент наступления утомления учащихся и снижения их учебной активности. Определяется в ходе наблюдения по возрастанию двигательных и пассивных отвлечений у детей в процессе учебной работы;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R="3810" indent="3429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16) темп и особенности окончания урока: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marR="381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быстрый темп, «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скомканность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», нет времени на вопросы учащихся, быстрое, практически без комментариев, записывание домашнего задания;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725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81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спокойное завершение урока: учащиеся имеют возможность задать учителю вопросы, учитель может прокомментировать задание на дом, попрощаться с учащимися;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marR="381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задержка учащихся в классе после звонка (на перемене).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5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776864" cy="563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Литература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Воротилкина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ИМ. Оздоровительные мероприя­тия в учебном процессе // № 4. С. 72.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Карасева Т.В. Современные аспекты реализа­ции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здоровьесберегающих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технологий // «Начальная школа», 2005. - № 11. С. 75.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Петров К.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Здровьесберегающая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деятельность в школе//Воспитание школьников.-2005.-№2.-С.19-22.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Степанова М. Инновации в образовании: размышления гигиениста//Народное образование.-2006.-№1.-С.29-33.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Электронные ресурсы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Павлова М. Методические рекомендации по интеграции программы «Основы здорового образа жизни» в учебно-воспитательный процесс образовательного учреждения: [Электронный ресурс]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Саратовский институт повышения квалификации и переподготовки работников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образования.- //</a:t>
            </a:r>
            <a:r>
              <a:rPr lang="en-US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2"/>
              </a:rPr>
              <a:t>http</a:t>
            </a:r>
            <a:r>
              <a:rPr lang="ru-RU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2"/>
              </a:rPr>
              <a:t>://</a:t>
            </a:r>
            <a:r>
              <a:rPr lang="en-US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2"/>
              </a:rPr>
              <a:t>health</a:t>
            </a:r>
            <a:r>
              <a:rPr lang="ru-RU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2"/>
              </a:rPr>
              <a:t>.</a:t>
            </a:r>
            <a:r>
              <a:rPr lang="en-US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2"/>
              </a:rPr>
              <a:t>best</a:t>
            </a:r>
            <a:r>
              <a:rPr lang="ru-RU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2"/>
              </a:rPr>
              <a:t>-</a:t>
            </a:r>
            <a:r>
              <a:rPr lang="en-US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2"/>
              </a:rPr>
              <a:t>host</a:t>
            </a:r>
            <a:r>
              <a:rPr lang="ru-RU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2"/>
              </a:rPr>
              <a:t>.</a:t>
            </a:r>
            <a:r>
              <a:rPr lang="en-US" sz="1600" u="sng" dirty="0" err="1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2"/>
              </a:rPr>
              <a:t>ru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.-Саратов,2003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Здоровье и образование </a:t>
            </a:r>
            <a:r>
              <a:rPr lang="en-US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3"/>
              </a:rPr>
              <a:t>www</a:t>
            </a:r>
            <a:r>
              <a:rPr lang="ru-RU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3"/>
              </a:rPr>
              <a:t>.</a:t>
            </a:r>
            <a:r>
              <a:rPr lang="en-US" sz="1600" u="sng" dirty="0" err="1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3"/>
              </a:rPr>
              <a:t>valeo</a:t>
            </a:r>
            <a:r>
              <a:rPr lang="ru-RU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3"/>
              </a:rPr>
              <a:t>.</a:t>
            </a:r>
            <a:r>
              <a:rPr lang="en-US" sz="1600" u="sng" dirty="0" err="1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3"/>
              </a:rPr>
              <a:t>edu</a:t>
            </a:r>
            <a:r>
              <a:rPr lang="ru-RU" sz="1600" u="sng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3"/>
              </a:rPr>
              <a:t>.</a:t>
            </a:r>
            <a:r>
              <a:rPr lang="en-US" sz="1600" u="sng" dirty="0" err="1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3"/>
              </a:rPr>
              <a:t>ru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kern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Каталог образовательных </a:t>
            </a:r>
            <a:r>
              <a:rPr lang="ru-RU" sz="1600" kern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интернет-ресурсов</a:t>
            </a:r>
            <a:r>
              <a:rPr lang="ru-RU" sz="1600" kern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Распорядительные и нормативные документы системы российского образования: </a:t>
            </a:r>
            <a:r>
              <a:rPr lang="ru-RU" sz="1600" u="sng" kern="1800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4"/>
              </a:rPr>
              <a:t>http://www.orto.ru/ru/education.shtml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kern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Кафедра охраны здоровья детей и подростков ПОИПКРО: </a:t>
            </a:r>
            <a:r>
              <a:rPr lang="ru-RU" sz="1600" u="sng" kern="1800" dirty="0" smtClean="0">
                <a:solidFill>
                  <a:srgbClr val="000000"/>
                </a:solidFill>
                <a:effectLst/>
                <a:latin typeface="Tahoma"/>
                <a:ea typeface="Times New Roman"/>
                <a:hlinkClick r:id="rId5"/>
              </a:rPr>
              <a:t>http://edu.perm.ru/poipkro/val/n-issldey.htm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220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03648" y="3861048"/>
            <a:ext cx="6400800" cy="1295400"/>
          </a:xfrm>
        </p:spPr>
        <p:txBody>
          <a:bodyPr>
            <a:noAutofit/>
          </a:bodyPr>
          <a:lstStyle/>
          <a:p>
            <a:pPr marR="3175" indent="466090" algn="just">
              <a:lnSpc>
                <a:spcPct val="150000"/>
              </a:lnSpc>
              <a:spcAft>
                <a:spcPts val="0"/>
              </a:spcAft>
            </a:pPr>
            <a:r>
              <a:rPr lang="ru-RU" sz="1800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«Охрану 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</a:rPr>
              <a:t>здоровья детей можно назвать приоритетным направлением деятельности всего общества, поскольку лишь здоровые дети в состоянии </a:t>
            </a:r>
            <a:r>
              <a:rPr lang="ru-RU" sz="1800" spc="10" dirty="0">
                <a:solidFill>
                  <a:srgbClr val="000000"/>
                </a:solidFill>
                <a:latin typeface="Times New Roman"/>
                <a:ea typeface="Times New Roman"/>
              </a:rPr>
              <a:t>должным образом усваивать полученные знания и в будущем способны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заниматься производительно-полезным трудом».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9880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628800"/>
            <a:ext cx="604867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6355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Согласно </a:t>
            </a:r>
            <a:r>
              <a:rPr lang="ru-RU" spc="1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определению Всемирной организации здравоохранения, здоровье - это </a:t>
            </a:r>
            <a:r>
              <a:rPr lang="ru-RU" spc="1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состояние полного физического, психического и социального благополучия, </a:t>
            </a:r>
            <a:r>
              <a:rPr lang="ru-RU" spc="4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 не только отсутствие болезней или физических дефектов.</a:t>
            </a:r>
          </a:p>
          <a:p>
            <a:pPr marR="8890" indent="46355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617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88840"/>
            <a:ext cx="7848872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8890" indent="460375" algn="ctr">
              <a:lnSpc>
                <a:spcPct val="150000"/>
              </a:lnSpc>
              <a:spcAft>
                <a:spcPts val="0"/>
              </a:spcAft>
            </a:pPr>
            <a:r>
              <a:rPr lang="ru-RU" spc="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Под </a:t>
            </a:r>
            <a:r>
              <a:rPr lang="ru-RU" b="1" spc="5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здоровьесберегающей</a:t>
            </a:r>
            <a:r>
              <a:rPr lang="ru-RU" b="1" spc="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образовательной технологией </a:t>
            </a:r>
          </a:p>
          <a:p>
            <a:pPr marL="6350" marR="8890" indent="460375" algn="ctr">
              <a:lnSpc>
                <a:spcPct val="150000"/>
              </a:lnSpc>
              <a:spcAft>
                <a:spcPts val="0"/>
              </a:spcAft>
            </a:pPr>
            <a:r>
              <a:rPr lang="ru-RU" spc="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Петров </a:t>
            </a:r>
            <a:r>
              <a:rPr lang="ru-RU" spc="3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понимает систему, создающую максимально возможные условия </a:t>
            </a:r>
          </a:p>
          <a:p>
            <a:pPr marL="6350" marR="8890" indent="460375" algn="ctr">
              <a:lnSpc>
                <a:spcPct val="150000"/>
              </a:lnSpc>
              <a:spcAft>
                <a:spcPts val="0"/>
              </a:spcAft>
            </a:pPr>
            <a:r>
              <a:rPr lang="ru-RU" spc="3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ля </a:t>
            </a:r>
            <a:r>
              <a:rPr lang="ru-RU" spc="4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сохранения, укрепления и развития духовного,</a:t>
            </a:r>
          </a:p>
          <a:p>
            <a:pPr marL="6350" marR="8890" indent="460375" algn="ctr">
              <a:lnSpc>
                <a:spcPct val="150000"/>
              </a:lnSpc>
              <a:spcAft>
                <a:spcPts val="0"/>
              </a:spcAft>
            </a:pPr>
            <a:r>
              <a:rPr lang="ru-RU" spc="4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эмоционального, </a:t>
            </a:r>
            <a:r>
              <a:rPr lang="ru-RU" spc="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интеллектуального, личностного</a:t>
            </a:r>
          </a:p>
          <a:p>
            <a:pPr marL="6350" marR="8890" indent="460375" algn="ctr">
              <a:lnSpc>
                <a:spcPct val="150000"/>
              </a:lnSpc>
              <a:spcAft>
                <a:spcPts val="0"/>
              </a:spcAft>
            </a:pPr>
            <a:r>
              <a:rPr lang="ru-RU" spc="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и физического здоровья всех субъектов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образования (учащихся, педагогов и др.). </a:t>
            </a:r>
          </a:p>
        </p:txBody>
      </p:sp>
    </p:spTree>
    <p:extLst>
      <p:ext uri="{BB962C8B-B14F-4D97-AF65-F5344CB8AC3E}">
        <p14:creationId xmlns:p14="http://schemas.microsoft.com/office/powerpoint/2010/main" val="40963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510" y="1412776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эту систему входит: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Использование данных мониторинга состояния здоровья учащихся,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проводимого медицинскими работниками, и собственных наблюдений в процессе реализации образовательной технологии, ее коррекция в соответствии с имеющимися данными.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Учет особенностей возрастного развития школьников и разработка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образовательной    стратегии,     соответствующей     особенностям     памяти,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мышления,    работоспособности,    активности    и   т.д.    учащихся данной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возрастной группы.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Создание благоприятного эмоционально-психологического климата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процессе реализации технологии.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Использование    разнообразных    видов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 учащихся, направленных на сохранение и повышение резервов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здоровья, работоспособности (Петров О.В.)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6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12776"/>
            <a:ext cx="6480720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8890" indent="463550" algn="ctr">
              <a:spcBef>
                <a:spcPts val="50"/>
              </a:spcBef>
              <a:spcAft>
                <a:spcPts val="0"/>
              </a:spcAft>
            </a:pPr>
            <a:r>
              <a:rPr lang="ru-RU" sz="2800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Основными компонентами </a:t>
            </a:r>
            <a:r>
              <a:rPr lang="ru-RU" sz="2800" spc="5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здоровьесберегающей</a:t>
            </a:r>
            <a:r>
              <a:rPr lang="ru-RU" sz="2800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технологии </a:t>
            </a:r>
            <a:r>
              <a:rPr lang="ru-RU" sz="2800" spc="-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выступают:</a:t>
            </a:r>
          </a:p>
          <a:p>
            <a:pPr marL="12065" marR="8890" indent="463550">
              <a:spcBef>
                <a:spcPts val="50"/>
              </a:spcBef>
              <a:spcAft>
                <a:spcPts val="0"/>
              </a:spcAft>
            </a:pPr>
            <a:r>
              <a:rPr lang="ru-RU" sz="28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аксиологический, </a:t>
            </a:r>
            <a:r>
              <a:rPr lang="ru-RU" sz="2800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проявляющийся в осознании учащимися высшей </a:t>
            </a:r>
            <a:r>
              <a:rPr lang="ru-RU" sz="2800" spc="-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ценности своего здоровья</a:t>
            </a:r>
          </a:p>
          <a:p>
            <a:pPr marL="12065" marR="8890" indent="463550">
              <a:spcBef>
                <a:spcPts val="50"/>
              </a:spcBef>
              <a:spcAft>
                <a:spcPts val="0"/>
              </a:spcAft>
            </a:pPr>
            <a:r>
              <a:rPr lang="ru-RU" sz="28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гносеологический, </a:t>
            </a:r>
            <a:r>
              <a:rPr lang="ru-RU" sz="2800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связанный с приобретением необходимых для процесса </a:t>
            </a:r>
            <a:r>
              <a:rPr lang="ru-RU" sz="2800" spc="5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здоровьесбережения</a:t>
            </a:r>
            <a:r>
              <a:rPr lang="ru-RU" sz="2800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знаний и умений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112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6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здоровьесберегающий</a:t>
            </a:r>
            <a:r>
              <a:rPr lang="ru-RU" sz="2800" b="1" spc="2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800" spc="2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включающий систему ценностей и </a:t>
            </a:r>
            <a:r>
              <a:rPr lang="ru-RU" sz="2800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установок, которые формируют систему гигиенических навыков и</a:t>
            </a:r>
            <a:r>
              <a:rPr lang="ru-RU" sz="2800" u="sng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умений, </a:t>
            </a:r>
            <a:r>
              <a:rPr lang="ru-RU" sz="2800" spc="2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необходимых для нормального функционирования</a:t>
            </a:r>
            <a:r>
              <a:rPr lang="ru-RU" sz="2800" u="sng" spc="2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spc="2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организма</a:t>
            </a:r>
          </a:p>
          <a:p>
            <a:r>
              <a:rPr lang="ru-RU" sz="2800" b="1" spc="1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эмоционально-волевой, </a:t>
            </a:r>
            <a:r>
              <a:rPr lang="ru-RU" sz="2800" spc="1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который включает в себя проявление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психологических механизмов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795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40768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экологический,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учитывающий то, что человек как биологический вид существует в природной среде</a:t>
            </a:r>
          </a:p>
          <a:p>
            <a:r>
              <a:rPr lang="ru-RU" sz="2800" b="1" spc="2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физкультурно-оздоровительный компонент</a:t>
            </a:r>
            <a:r>
              <a:rPr lang="ru-RU" sz="2800" spc="2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предполагает владение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способами деятельности, направленными на повышение двигательной активности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745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2417" y="1052736"/>
            <a:ext cx="74168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Анализ проведения урока с позиций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здоровьесбережения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R="381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Педагогу в организации и проведении  урока необходимо учитывать:</a:t>
            </a:r>
          </a:p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1) обстановку и гигиенические условия в классе (кабинете): температуру и свежесть воздуха, рациональность освещения класса и доски, наличие/отсутствие монотонных, неприятных звуковых раздражителей и т.д.;</a:t>
            </a:r>
          </a:p>
          <a:p>
            <a:pPr marR="3810"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2) число видов учебной деятельности: опрос учащихся, письмо, чтение, слушание, рассказ, рассматривание наглядных пособий, ответы на вопросы, решение примеров, задач и др. Норма – 4-7 видов за урок. Частые смены одной деятельности другой требуют от учащихся дополнительных адаптационных усилий;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5785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939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«Реализация  здоровьесберегающих образовательных технологий  в учебном процессе» </vt:lpstr>
      <vt:lpstr>«Охрану здоровья детей можно назвать приоритетным направлением деятельности всего общества, поскольку лишь здоровые дети в состоянии должным образом усваивать полученные знания и в будущем способны заниматься производительно-полезным трудом».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 здоровьесберегающих образовательных технологий  в учебном процессе»</dc:title>
  <dc:creator>саша</dc:creator>
  <cp:lastModifiedBy>саша</cp:lastModifiedBy>
  <cp:revision>4</cp:revision>
  <dcterms:created xsi:type="dcterms:W3CDTF">2014-06-22T21:14:46Z</dcterms:created>
  <dcterms:modified xsi:type="dcterms:W3CDTF">2014-06-22T21:46:57Z</dcterms:modified>
</cp:coreProperties>
</file>