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0"/>
  </p:notesMasterIdLst>
  <p:sldIdLst>
    <p:sldId id="273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B0F62-DC16-4DBA-AA59-83B2167D6D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CD278-B618-4634-A99B-01DF9545A3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CD278-B618-4634-A99B-01DF9545A3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1593" y="785795"/>
            <a:ext cx="7652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 средняя общеобразовательная школа №5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муниципального образования город – курорт Геленджик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000240"/>
            <a:ext cx="628654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Мастер – класс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  «Современные педагогические технологии как средство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повышения  качества знаний».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Ведущая : Астафьева А.В.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 </a:t>
            </a:r>
          </a:p>
          <a:p>
            <a:endParaRPr lang="ru-RU" sz="1400" dirty="0"/>
          </a:p>
        </p:txBody>
      </p:sp>
      <p:pic>
        <p:nvPicPr>
          <p:cNvPr id="4" name="Рисунок 3" descr="DSC004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4429132"/>
            <a:ext cx="2857488" cy="2428868"/>
          </a:xfrm>
          <a:prstGeom prst="rect">
            <a:avLst/>
          </a:prstGeom>
        </p:spPr>
      </p:pic>
      <p:pic>
        <p:nvPicPr>
          <p:cNvPr id="5" name="Рисунок 4" descr="DSC00659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0570"/>
            <a:ext cx="3143239" cy="2357430"/>
          </a:xfrm>
          <a:prstGeom prst="rect">
            <a:avLst/>
          </a:prstGeom>
        </p:spPr>
      </p:pic>
      <p:pic>
        <p:nvPicPr>
          <p:cNvPr id="6" name="Рисунок 5" descr="DSCN07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4429132"/>
            <a:ext cx="3000396" cy="2428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690336"/>
            <a:ext cx="742955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8080"/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Метод обучения, при котором ребенок не получает знания в готовом виде, а добывает их сам в процессе собственной учебно-познавательной деятельности называется       </a:t>
            </a:r>
            <a:r>
              <a:rPr lang="ru-RU" sz="4400" b="1" dirty="0" err="1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деятельностным</a:t>
            </a:r>
            <a:r>
              <a:rPr lang="ru-RU" sz="4400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 методом</a:t>
            </a:r>
            <a:r>
              <a:rPr lang="ru-RU" sz="4400" dirty="0" smtClean="0">
                <a:solidFill>
                  <a:srgbClr val="008080"/>
                </a:solidFill>
                <a:latin typeface="Cambria" pitchFamily="18" charset="0"/>
                <a:cs typeface="Times New Roman" pitchFamily="18" charset="0"/>
              </a:rPr>
              <a:t>.</a:t>
            </a:r>
            <a:endParaRPr lang="ru-RU" sz="4400" dirty="0"/>
          </a:p>
        </p:txBody>
      </p:sp>
      <p:pic>
        <p:nvPicPr>
          <p:cNvPr id="4" name="Рисунок 3" descr="DSCN0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3143240" cy="2500330"/>
          </a:xfrm>
          <a:prstGeom prst="rect">
            <a:avLst/>
          </a:prstGeom>
        </p:spPr>
      </p:pic>
      <p:pic>
        <p:nvPicPr>
          <p:cNvPr id="5" name="Рисунок 4" descr="P10006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85728"/>
            <a:ext cx="2857488" cy="2500330"/>
          </a:xfrm>
          <a:prstGeom prst="rect">
            <a:avLst/>
          </a:prstGeom>
        </p:spPr>
      </p:pic>
      <p:pic>
        <p:nvPicPr>
          <p:cNvPr id="6" name="Рисунок 5" descr="S63001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285728"/>
            <a:ext cx="300039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"/>
            <a:ext cx="7643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Технология </a:t>
            </a:r>
            <a:r>
              <a:rPr lang="ru-RU" sz="2000" b="1" dirty="0" err="1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деятельностного</a:t>
            </a: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метода – </a:t>
            </a:r>
            <a:b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механизм реализации системно – </a:t>
            </a:r>
            <a:r>
              <a:rPr lang="ru-RU" sz="2000" b="1" dirty="0" err="1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деятельностного</a:t>
            </a: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подхода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Базовый уровень технологии </a:t>
            </a:r>
            <a:r>
              <a:rPr lang="ru-RU" sz="2000" b="1" dirty="0" err="1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деятельностного</a:t>
            </a:r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метода: </a:t>
            </a:r>
          </a:p>
          <a:p>
            <a:pPr algn="just" eaLnBrk="0" hangingPunct="0"/>
            <a:r>
              <a:rPr lang="ru-RU" sz="20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урок  открытия нового знания  (ОНЗ).</a:t>
            </a:r>
            <a:endParaRPr lang="ru-RU" sz="2000" b="1" dirty="0">
              <a:solidFill>
                <a:schemeClr val="bg1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643051"/>
            <a:ext cx="45005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Структура урока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«открытия» нового знания</a:t>
            </a: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1) Мотивация к учебной деятельности (самоопределение).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2) Актуализация и пробное учебное действие.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3) Выявление места и причины затруднения.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4) </a:t>
            </a:r>
            <a:r>
              <a:rPr lang="ru-RU" b="1" dirty="0" err="1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Целеполагание</a:t>
            </a:r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 и построение проекта выхода из затруднения.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5) Реализация построенного проекта.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6) Первичное закрепление с комментированием во внешней речи.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7) Самостоятельная работа с самопроверкой по эталону.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8) Включение в систему знаний и повторение. </a:t>
            </a:r>
            <a:endParaRPr lang="ru-RU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9) Рефлексия учебной деятельности.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D:\л.в\презентации к мастеру\48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357430"/>
            <a:ext cx="335758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28836"/>
            <a:ext cx="79296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 Интерактивность – способность взаимодействовать или находиться в режиме беседы, диалога с чем-либо (компьютер), с кем-либо (человек).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7" y="1500174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Интерактивное обучение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6357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Интерактивное обучение – это диалоговое обучение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10287"/>
            <a:ext cx="5643586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1" dirty="0" smtClean="0">
                <a:solidFill>
                  <a:schemeClr val="bg1"/>
                </a:solidFill>
              </a:rPr>
              <a:t>Строится на линиях:</a:t>
            </a: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«ученик – </a:t>
            </a:r>
            <a:r>
              <a:rPr lang="ru-RU" sz="3200" b="1" dirty="0" err="1" smtClean="0">
                <a:solidFill>
                  <a:schemeClr val="bg1"/>
                </a:solidFill>
              </a:rPr>
              <a:t>ученик</a:t>
            </a:r>
            <a:r>
              <a:rPr lang="ru-RU" sz="3200" b="1" dirty="0" smtClean="0">
                <a:solidFill>
                  <a:schemeClr val="bg1"/>
                </a:solidFill>
              </a:rPr>
              <a:t>»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«ученик – группа учащихся»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«ученик – аудитория»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«группа учащихся – аудитория»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«ученик – компьютер»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4"/>
            <a:ext cx="457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Интерактивное обучение</a:t>
            </a: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Обучение, погруженное в общение</a:t>
            </a: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Сохраняет конечную цель и основное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 содержание предмета</a:t>
            </a: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Видоизменяет формы и приёмы ведения урока.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4429124" y="928670"/>
            <a:ext cx="484632" cy="9784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29124" y="2571744"/>
            <a:ext cx="484632" cy="9784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500562" y="4714884"/>
            <a:ext cx="484632" cy="9784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Формы интерактивного обучения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000240"/>
            <a:ext cx="7572428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Обучающие игры (игры-метафоры, иллюстративные игры)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Использование общественных ресурсов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Социальные проекты и внеаудиторные мероприятия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Ролевые игры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Нестандартные уроки (математический экспресс, урок-поиск, урок-размышление, урок-ринг, урок открытых мыслей, урок-защита диссертации; уроки, которые ведут ученики; урок-турнир и другие)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285860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Конь, дверь, ночь, вьюга, пустошь, бельё.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07181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Ь –показатель мягкости           </a:t>
            </a:r>
            <a:r>
              <a:rPr lang="ru-RU" sz="2800" b="1" dirty="0" err="1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 - разделительный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согласного звука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107157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Ь –показатель мягкости                    </a:t>
            </a:r>
            <a:r>
              <a:rPr lang="ru-RU" b="1" dirty="0" err="1" smtClean="0">
                <a:solidFill>
                  <a:schemeClr val="bg1"/>
                </a:solidFill>
              </a:rPr>
              <a:t>ь</a:t>
            </a:r>
            <a:r>
              <a:rPr lang="ru-RU" b="1" dirty="0" smtClean="0">
                <a:solidFill>
                  <a:schemeClr val="bg1"/>
                </a:solidFill>
              </a:rPr>
              <a:t> - разделительный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согласного звука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2214554"/>
            <a:ext cx="797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конь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143249"/>
            <a:ext cx="1535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дверь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2285992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вьюга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214686"/>
            <a:ext cx="1233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бельё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81000" y="5929330"/>
            <a:ext cx="8458200" cy="1464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4786322"/>
            <a:ext cx="1223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Ночь - 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4857760"/>
            <a:ext cx="1678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Пустошь - ?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571612"/>
            <a:ext cx="6194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Нож, ночь, пустошь, ложь, камыш, ключ.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414338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Ь пишется                 </a:t>
            </a:r>
            <a:r>
              <a:rPr lang="ru-RU" sz="2800" b="1" dirty="0" err="1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  не пишется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643051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Ь пишется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0760" y="1643050"/>
            <a:ext cx="1958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Ь не пишется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2786058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ночь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3714752"/>
            <a:ext cx="125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пустошь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457200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ложь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9454" y="2714620"/>
            <a:ext cx="703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нож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0892" y="357187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камыш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5206" y="442913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ключ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60" y="5572140"/>
            <a:ext cx="833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Ж.р.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88" y="5500702"/>
            <a:ext cx="1041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М.р.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0"/>
            <a:ext cx="68580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B5394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339</Words>
  <PresentationFormat>Экран (4:3)</PresentationFormat>
  <Paragraphs>76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2014-01-23T16:28:05Z</dcterms:modified>
</cp:coreProperties>
</file>