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56" r:id="rId4"/>
  </p:sldMasterIdLst>
  <p:notesMasterIdLst>
    <p:notesMasterId r:id="rId26"/>
  </p:notesMasterIdLst>
  <p:sldIdLst>
    <p:sldId id="256" r:id="rId5"/>
    <p:sldId id="257" r:id="rId6"/>
    <p:sldId id="259" r:id="rId7"/>
    <p:sldId id="274" r:id="rId8"/>
    <p:sldId id="262" r:id="rId9"/>
    <p:sldId id="280" r:id="rId10"/>
    <p:sldId id="293" r:id="rId11"/>
    <p:sldId id="263" r:id="rId12"/>
    <p:sldId id="264" r:id="rId13"/>
    <p:sldId id="287" r:id="rId14"/>
    <p:sldId id="265" r:id="rId15"/>
    <p:sldId id="289" r:id="rId16"/>
    <p:sldId id="266" r:id="rId17"/>
    <p:sldId id="268" r:id="rId18"/>
    <p:sldId id="290" r:id="rId19"/>
    <p:sldId id="273" r:id="rId20"/>
    <p:sldId id="295" r:id="rId21"/>
    <p:sldId id="277" r:id="rId22"/>
    <p:sldId id="267" r:id="rId23"/>
    <p:sldId id="271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оза" initials="Р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5866"/>
    <a:srgbClr val="990000"/>
    <a:srgbClr val="660033"/>
    <a:srgbClr val="FF0066"/>
    <a:srgbClr val="2E3764"/>
    <a:srgbClr val="0000FF"/>
    <a:srgbClr val="00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86408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9A081-113E-40A4-ABAA-7A477AFC0C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CB9A6-183C-4CB9-9CF6-F7C8153D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7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CB9A6-183C-4CB9-9CF6-F7C8153D4DC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1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159BA8-5492-4791-840B-97B105616D8A}" type="slidenum">
              <a:rPr lang="ru-RU" smtClean="0">
                <a:solidFill>
                  <a:srgbClr val="9E8E5C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E8E5C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82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06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0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4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38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20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98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91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4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5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5DF0-93E9-4AAF-881C-9F95E1D74CE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E07D-5331-4801-907E-9BD20A54F8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37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06300-D6E6-4258-9336-7EB9D33E384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477C-65FB-47C9-9F4B-034B7C4613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48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5DFF-B0F7-4D75-A8EE-B7E34B76EEC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E9E9-EF69-461A-9EAD-FA90F84094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78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8BBA-AE3F-4FD1-ACE8-604D136A34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67B3-CC34-4D98-96FE-A58AEA8626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23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1F1E-8697-4A65-8E17-9B3D0375C8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F30B6-CA8E-4B9D-92A3-8A680D01CB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22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2DEC-A1D3-4337-AE93-1E296EA0EA7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F597-8DF7-467C-B92F-8CF9B229CA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9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58E6-D791-4608-B958-84472794A81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7E9-2003-45BD-8010-F1066973F4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6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1852-F9FE-456A-AAE8-7D11A53284A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1781-0DB2-42F5-B1BA-5CA4568E47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6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E12B-C9E8-419B-B0C0-E017CF874B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9BE13-E42E-44A1-AC18-A04E7EAFD8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56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7F49-9577-4EFC-BF8B-23DE8ABB72B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10A1-D271-4E78-865B-FF6FF5BEEB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44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F54A-6070-4D5A-B001-B3BAA50DE08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AD9-539D-472E-8BEC-C1A76E0E15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08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159BA8-5492-4791-840B-97B105616D8A}" type="slidenum">
              <a:rPr lang="ru-RU" smtClean="0">
                <a:solidFill>
                  <a:srgbClr val="9E8E5C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E8E5C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4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67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19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861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13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6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02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570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610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943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CB44E7-98AC-44E2-8C8B-3C0E41D15AB6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159BA8-5492-4791-840B-97B105616D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DBFEA-73BA-4EBE-BD15-510C3AD862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6D36AD-EE23-4984-AC7F-79B25CA190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CB44E7-98AC-44E2-8C8B-3C0E41D15AB6}" type="datetimeFigureOut">
              <a:rPr lang="ru-RU" smtClean="0">
                <a:solidFill>
                  <a:srgbClr val="37302A"/>
                </a:solidFill>
              </a:rPr>
              <a:pPr/>
              <a:t>22.11.2013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7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159BA8-5492-4791-840B-97B105616D8A}" type="slidenum">
              <a:rPr lang="ru-RU" smtClean="0">
                <a:solidFill>
                  <a:srgbClr val="37302A"/>
                </a:solidFill>
              </a:rPr>
              <a:pPr/>
              <a:t>‹#›</a:t>
            </a:fld>
            <a:endParaRPr lang="ru-RU">
              <a:solidFill>
                <a:srgbClr val="37302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9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ГАЛИМ      РИЗА </a:t>
            </a:r>
            <a:r>
              <a:rPr lang="ru-RU" sz="32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ФӘХрЕТДИННЕҢ</a:t>
            </a:r>
            <a: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Нәсыйхәт</a:t>
            </a:r>
            <a: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китабыннан</a:t>
            </a:r>
            <a:r>
              <a:rPr lang="ru-RU" sz="28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8" name="Содержимое 3" descr="untitled.bmp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99592" y="1988840"/>
            <a:ext cx="4105275" cy="432117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5105400" y="1719263"/>
            <a:ext cx="4038600" cy="44069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үз урыныңда авышмыйча          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дөрес утыр</a:t>
            </a:r>
            <a:r>
              <a:rPr lang="tt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tt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дәрескә күңел сал</a:t>
            </a:r>
            <a:r>
              <a:rPr lang="tt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tt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сораган сүзне дөрес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аңлап, ачык  тавыш белән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җавап бир;</a:t>
            </a:r>
          </a:p>
          <a:p>
            <a:pPr marL="0" lvl="0" indent="0">
              <a:spcBef>
                <a:spcPts val="0"/>
              </a:spcBef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укытучының һәр сүзен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мәхәббәт белән үтә</a:t>
            </a:r>
            <a:r>
              <a:rPr lang="tt-RU" sz="18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6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627" y="1268760"/>
            <a:ext cx="4248472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Муса Җәлил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Җиңү көне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Акбай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“</a:t>
            </a:r>
            <a:r>
              <a:rPr lang="tt-RU" sz="4400" dirty="0" smtClean="0">
                <a:solidFill>
                  <a:srgbClr val="37302A"/>
                </a:solidFill>
              </a:rPr>
              <a:t>Салават күпере</a:t>
            </a:r>
            <a:r>
              <a:rPr lang="tt-RU" sz="4400" dirty="0">
                <a:solidFill>
                  <a:srgbClr val="37302A"/>
                </a:solidFill>
              </a:rPr>
              <a:t>”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“Су анасы” </a:t>
            </a:r>
            <a:endParaRPr lang="ru-RU" sz="4400" dirty="0">
              <a:solidFill>
                <a:srgbClr val="37302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5" y="1268760"/>
            <a:ext cx="3168352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герой</a:t>
            </a:r>
            <a:endParaRPr lang="ru-RU" sz="4400" dirty="0">
              <a:solidFill>
                <a:srgbClr val="37302A"/>
              </a:solidFill>
            </a:endParaRP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тарихи вакыйга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маэмай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гәҗит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китап</a:t>
            </a:r>
          </a:p>
        </p:txBody>
      </p:sp>
    </p:spTree>
    <p:extLst>
      <p:ext uri="{BB962C8B-B14F-4D97-AF65-F5344CB8AC3E}">
        <p14:creationId xmlns:p14="http://schemas.microsoft.com/office/powerpoint/2010/main" val="7910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0327"/>
              </p:ext>
            </p:extLst>
          </p:nvPr>
        </p:nvGraphicFramePr>
        <p:xfrm>
          <a:off x="755576" y="980728"/>
          <a:ext cx="7416824" cy="4343348"/>
        </p:xfrm>
        <a:graphic>
          <a:graphicData uri="http://schemas.openxmlformats.org/drawingml/2006/table">
            <a:tbl>
              <a:tblPr firstRow="1" firstCol="1" bandRow="1"/>
              <a:tblGrid>
                <a:gridCol w="3784136"/>
                <a:gridCol w="3632688"/>
              </a:tblGrid>
              <a:tr h="6172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800" i="1" u="sng" dirty="0"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Ялгызлык исемнәр </a:t>
                      </a:r>
                      <a:endParaRPr lang="ru-RU" sz="2800" i="1" u="sng" dirty="0"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800" i="1" u="sng" dirty="0"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Уртаклык исемнәр </a:t>
                      </a:r>
                      <a:endParaRPr lang="ru-RU" sz="2800" i="1" u="sng" dirty="0"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Җәлил, Туган тел, Энҗе, Аналар көне, Ландыш, Ватанны саклаучылар көне, Рәшит, “Көмеш кыңгырау”, Идел, Актәпи, Белем бәйрәме, Мөхтәр, Татарстан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китап, агач, җил, төлке, күк, бакча, кояш, икмәк, йолдыз, чәчәк, болыт, шигырь, ис. 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800" b="1" i="1" smtClean="0">
                <a:solidFill>
                  <a:srgbClr val="3333FF"/>
                </a:solidFill>
                <a:latin typeface="Times New Roman" pitchFamily="18" charset="0"/>
              </a:rPr>
              <a:t>Физминутка</a:t>
            </a:r>
          </a:p>
        </p:txBody>
      </p:sp>
      <p:pic>
        <p:nvPicPr>
          <p:cNvPr id="8195" name="Picture 3" descr="18m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2166938"/>
            <a:ext cx="4608513" cy="4005262"/>
          </a:xfrm>
          <a:noFill/>
        </p:spPr>
      </p:pic>
    </p:spTree>
    <p:extLst>
      <p:ext uri="{BB962C8B-B14F-4D97-AF65-F5344CB8AC3E}">
        <p14:creationId xmlns:p14="http://schemas.microsoft.com/office/powerpoint/2010/main" val="1823578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403648" y="1121728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Минем </a:t>
            </a:r>
            <a:r>
              <a:rPr lang="tt-RU" dirty="0"/>
              <a:t>исемем -	      </a:t>
            </a:r>
            <a:r>
              <a:rPr lang="tt-RU" dirty="0" smtClean="0"/>
              <a:t>. </a:t>
            </a:r>
            <a:r>
              <a:rPr lang="tt-RU" dirty="0"/>
              <a:t>Энем </a:t>
            </a:r>
            <a:r>
              <a:rPr lang="tt-RU" dirty="0" smtClean="0"/>
              <a:t>Арыслан исемле</a:t>
            </a:r>
            <a:r>
              <a:rPr lang="tt-RU" dirty="0"/>
              <a:t>. </a:t>
            </a:r>
            <a:endParaRPr lang="tt-RU" dirty="0" smtClean="0"/>
          </a:p>
          <a:p>
            <a:endParaRPr lang="tt-RU" dirty="0" smtClean="0"/>
          </a:p>
          <a:p>
            <a:r>
              <a:rPr lang="tt-RU" dirty="0" smtClean="0"/>
              <a:t>Минем                 </a:t>
            </a:r>
            <a:r>
              <a:rPr lang="tt-RU" dirty="0"/>
              <a:t>,               </a:t>
            </a:r>
            <a:r>
              <a:rPr lang="tt-RU" dirty="0" smtClean="0"/>
              <a:t> исемле </a:t>
            </a:r>
            <a:r>
              <a:rPr lang="tt-RU" dirty="0"/>
              <a:t>дус кызларым </a:t>
            </a:r>
            <a:r>
              <a:rPr lang="tt-RU" dirty="0" smtClean="0"/>
              <a:t> бар. </a:t>
            </a:r>
          </a:p>
          <a:p>
            <a:endParaRPr lang="tt-RU" dirty="0" smtClean="0"/>
          </a:p>
          <a:p>
            <a:endParaRPr lang="tt-RU" dirty="0" smtClean="0"/>
          </a:p>
          <a:p>
            <a:r>
              <a:rPr lang="tt-RU" dirty="0" smtClean="0"/>
              <a:t>Беркөнне                    апа белән              бакчасына </a:t>
            </a:r>
          </a:p>
          <a:p>
            <a:endParaRPr lang="tt-RU" dirty="0"/>
          </a:p>
          <a:p>
            <a:endParaRPr lang="tt-RU" dirty="0" smtClean="0"/>
          </a:p>
          <a:p>
            <a:r>
              <a:rPr lang="tt-RU" dirty="0" smtClean="0"/>
              <a:t>бардык.  Без анда                    ,                   ,              </a:t>
            </a:r>
          </a:p>
          <a:p>
            <a:endParaRPr lang="tt-RU" dirty="0"/>
          </a:p>
          <a:p>
            <a:r>
              <a:rPr lang="tt-RU" dirty="0" smtClean="0"/>
              <a:t>чәчәкләре дә күрдек. </a:t>
            </a:r>
          </a:p>
          <a:p>
            <a:r>
              <a:rPr lang="tt-RU" dirty="0"/>
              <a:t> </a:t>
            </a:r>
            <a:r>
              <a:rPr lang="tt-RU" dirty="0" smtClean="0"/>
              <a:t>       </a:t>
            </a:r>
          </a:p>
          <a:p>
            <a:r>
              <a:rPr lang="tt-RU" dirty="0" smtClean="0"/>
              <a:t>          Кайтканда, </a:t>
            </a:r>
            <a:r>
              <a:rPr lang="tt-RU" dirty="0"/>
              <a:t>без                 апайга кердек. </a:t>
            </a:r>
            <a:r>
              <a:rPr lang="tt-RU" dirty="0" smtClean="0"/>
              <a:t> Ул </a:t>
            </a:r>
          </a:p>
          <a:p>
            <a:endParaRPr lang="tt-RU" dirty="0"/>
          </a:p>
          <a:p>
            <a:r>
              <a:rPr lang="tt-RU" dirty="0" smtClean="0"/>
              <a:t>безгә кызыл                      бирде</a:t>
            </a:r>
            <a:r>
              <a:rPr lang="tt-RU" dirty="0"/>
              <a:t>. </a:t>
            </a:r>
            <a:endParaRPr lang="ru-RU" dirty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Роза\AppData\Local\Microsoft\Windows\Temporary Internet Files\Content.IE5\7REGT51I\MP9004022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104" y="2330968"/>
            <a:ext cx="972107" cy="90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Роза\AppData\Local\Microsoft\Windows\Temporary Internet Files\Content.IE5\6MU1D3N4\MP9003904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242" y="1502641"/>
            <a:ext cx="872496" cy="9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Роза\AppData\Local\Microsoft\Windows\Temporary Internet Files\Content.IE5\7REGT51I\MP90034199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00" y="764704"/>
            <a:ext cx="1022412" cy="7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Роза\AppData\Local\Microsoft\Windows\Temporary Internet Files\Content.IE5\W3AGNIM0\MP90040688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128" y="1511816"/>
            <a:ext cx="929461" cy="99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Роза\AppData\Local\Microsoft\Windows\Temporary Internet Files\Content.IE5\6MU1D3N4\MP90039049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71062"/>
            <a:ext cx="841043" cy="9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Роза\AppData\Local\Microsoft\Windows\Temporary Internet Files\Content.IE5\W3AGNIM0\MP900406889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241" y="2958133"/>
            <a:ext cx="929461" cy="94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Роза\AppData\Local\Microsoft\Windows\Temporary Internet Files\Content.IE5\TXZSVZ8U\MP900439292[1]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46" y="4725144"/>
            <a:ext cx="1296144" cy="864096"/>
          </a:xfrm>
          <a:prstGeom prst="rect">
            <a:avLst/>
          </a:prstGeom>
          <a:noFill/>
          <a:extLst/>
        </p:spPr>
      </p:pic>
      <p:pic>
        <p:nvPicPr>
          <p:cNvPr id="1034" name="Picture 10" descr="C:\Users\Роза\AppData\Local\Microsoft\Windows\Temporary Internet Files\Content.IE5\7REGT51I\MP900407271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30" y="2473204"/>
            <a:ext cx="1103118" cy="8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C:\Users\Роза\AppData\Local\Microsoft\Windows\Temporary Internet Files\Content.IE5\7REGT51I\MP900407271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190" y="3241791"/>
            <a:ext cx="1103118" cy="8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Роза\AppData\Local\Microsoft\Windows\Temporary Internet Files\Content.IE5\7REGT51I\MP9004022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71" y="3950956"/>
            <a:ext cx="972107" cy="90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9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7346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dirty="0"/>
              <a:t>Минем исемем </a:t>
            </a:r>
            <a:r>
              <a:rPr lang="tt-RU" sz="3200" dirty="0" smtClean="0"/>
              <a:t>-Йолдыз. </a:t>
            </a:r>
            <a:r>
              <a:rPr lang="tt-RU" sz="3200" dirty="0"/>
              <a:t>Энем Арыслан исемле. </a:t>
            </a:r>
            <a:r>
              <a:rPr lang="tt-RU" sz="3200" dirty="0" smtClean="0"/>
              <a:t>Минем  Ләлә , Роза   </a:t>
            </a:r>
            <a:r>
              <a:rPr lang="tt-RU" sz="3200" dirty="0"/>
              <a:t>исемле дус кызларым  бар. </a:t>
            </a:r>
            <a:r>
              <a:rPr lang="tt-RU" sz="3200" dirty="0" smtClean="0"/>
              <a:t> Беркөнне   Миләүшә  апа </a:t>
            </a:r>
            <a:r>
              <a:rPr lang="tt-RU" sz="3200" dirty="0"/>
              <a:t>белән  </a:t>
            </a:r>
            <a:r>
              <a:rPr lang="tt-RU" sz="3200" dirty="0" smtClean="0"/>
              <a:t>алма бакчасына бардык</a:t>
            </a:r>
            <a:r>
              <a:rPr lang="tt-RU" sz="3200" dirty="0"/>
              <a:t>.  Без анда  </a:t>
            </a:r>
            <a:r>
              <a:rPr lang="tt-RU" sz="3200" dirty="0" smtClean="0"/>
              <a:t>ләлә, миләүшә, роза чәчәкләре дә </a:t>
            </a:r>
            <a:r>
              <a:rPr lang="tt-RU" sz="3200" dirty="0"/>
              <a:t>күрдек. </a:t>
            </a:r>
          </a:p>
          <a:p>
            <a:r>
              <a:rPr lang="tt-RU" sz="3200" dirty="0"/>
              <a:t>        </a:t>
            </a:r>
            <a:r>
              <a:rPr lang="tt-RU" sz="3200" dirty="0" smtClean="0"/>
              <a:t>Кайтканда</a:t>
            </a:r>
            <a:r>
              <a:rPr lang="tt-RU" sz="3200" dirty="0"/>
              <a:t>, без  </a:t>
            </a:r>
            <a:r>
              <a:rPr lang="tt-RU" sz="3200" dirty="0" smtClean="0"/>
              <a:t>Алма  </a:t>
            </a:r>
            <a:r>
              <a:rPr lang="tt-RU" sz="3200" dirty="0"/>
              <a:t>апайга кердек.  Ул </a:t>
            </a:r>
            <a:r>
              <a:rPr lang="tt-RU" sz="3200" dirty="0" smtClean="0"/>
              <a:t>безгә кызыл  алмалар бирде. </a:t>
            </a:r>
            <a:endParaRPr lang="ru-RU" sz="3200" dirty="0" smtClean="0"/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040618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38200"/>
            <a:ext cx="4189413" cy="525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-70346" y="1219199"/>
            <a:ext cx="362150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prstClr val="black"/>
                </a:solidFill>
              </a:rPr>
              <a:t>   </a:t>
            </a:r>
            <a:r>
              <a:rPr lang="ru-RU" sz="4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Дәреслек</a:t>
            </a: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4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белән</a:t>
            </a: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эш</a:t>
            </a:r>
            <a:endParaRPr lang="ru-RU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32" y="3304996"/>
            <a:ext cx="41056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109 </a:t>
            </a:r>
            <a:r>
              <a:rPr lang="ru-RU" sz="4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нчы</a:t>
            </a:r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күне</a:t>
            </a:r>
            <a:r>
              <a:rPr lang="ru-RU" sz="7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tt-RU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62 бит</a:t>
            </a:r>
            <a:endParaRPr lang="ru-RU" sz="48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832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704" y="692696"/>
            <a:ext cx="6192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u="sng" dirty="0">
                <a:latin typeface="Arial" pitchFamily="34" charset="0"/>
                <a:cs typeface="Arial" pitchFamily="34" charset="0"/>
              </a:rPr>
              <a:t>Җәнлекләр һәм кошлар</a:t>
            </a:r>
            <a:r>
              <a:rPr lang="tt-RU" sz="3200" dirty="0">
                <a:latin typeface="Arial" pitchFamily="34" charset="0"/>
                <a:cs typeface="Arial" pitchFamily="34" charset="0"/>
              </a:rPr>
              <a:t>: аккош, бәбкә, кәккүк,  кошчык.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tt-RU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tt-RU" sz="3200" u="sng" dirty="0" smtClean="0">
                <a:latin typeface="Arial" pitchFamily="34" charset="0"/>
                <a:cs typeface="Arial" pitchFamily="34" charset="0"/>
              </a:rPr>
              <a:t>Кешеләр</a:t>
            </a:r>
            <a:r>
              <a:rPr lang="tt-RU" sz="3200" dirty="0">
                <a:latin typeface="Arial" pitchFamily="34" charset="0"/>
                <a:cs typeface="Arial" pitchFamily="34" charset="0"/>
              </a:rPr>
              <a:t>: бала – чага, табиб, шагыйр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ь</a:t>
            </a:r>
            <a:r>
              <a:rPr lang="tt-RU" sz="3200" dirty="0">
                <a:latin typeface="Arial" pitchFamily="34" charset="0"/>
                <a:cs typeface="Arial" pitchFamily="34" charset="0"/>
              </a:rPr>
              <a:t>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tt-RU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tt-RU" sz="3200" u="sng" dirty="0" smtClean="0">
                <a:latin typeface="Arial" pitchFamily="34" charset="0"/>
                <a:cs typeface="Arial" pitchFamily="34" charset="0"/>
              </a:rPr>
              <a:t>Үсемлекләр</a:t>
            </a:r>
            <a:r>
              <a:rPr lang="tt-RU" sz="3200" dirty="0">
                <a:latin typeface="Arial" pitchFamily="34" charset="0"/>
                <a:cs typeface="Arial" pitchFamily="34" charset="0"/>
              </a:rPr>
              <a:t>: көнбагыш, өрәңге.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tt-RU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tt-RU" sz="3200" u="sng" dirty="0" smtClean="0">
                <a:latin typeface="Arial" pitchFamily="34" charset="0"/>
                <a:cs typeface="Arial" pitchFamily="34" charset="0"/>
              </a:rPr>
              <a:t>Табигать </a:t>
            </a:r>
            <a:r>
              <a:rPr lang="tt-RU" sz="3200" u="sng" dirty="0">
                <a:latin typeface="Arial" pitchFamily="34" charset="0"/>
                <a:cs typeface="Arial" pitchFamily="34" charset="0"/>
              </a:rPr>
              <a:t>күренешләре</a:t>
            </a:r>
            <a:r>
              <a:rPr lang="tt-RU" sz="3200" dirty="0">
                <a:latin typeface="Arial" pitchFamily="34" charset="0"/>
                <a:cs typeface="Arial" pitchFamily="34" charset="0"/>
              </a:rPr>
              <a:t>: бәс, давыл, яңгыр, яшен, томан.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0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9223" y="2204864"/>
            <a:ext cx="443262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prstClr val="black"/>
                </a:solidFill>
              </a:rPr>
              <a:t>114 </a:t>
            </a:r>
            <a:r>
              <a:rPr lang="ru-RU" sz="4000" dirty="0" err="1" smtClean="0">
                <a:solidFill>
                  <a:prstClr val="black"/>
                </a:solidFill>
              </a:rPr>
              <a:t>нче</a:t>
            </a:r>
            <a:r>
              <a:rPr lang="ru-RU" sz="4000" dirty="0" smtClean="0">
                <a:solidFill>
                  <a:prstClr val="black"/>
                </a:solidFill>
              </a:rPr>
              <a:t> </a:t>
            </a:r>
            <a:r>
              <a:rPr lang="tt-RU" sz="4000" dirty="0" smtClean="0">
                <a:solidFill>
                  <a:prstClr val="black"/>
                </a:solidFill>
              </a:rPr>
              <a:t> күнегү</a:t>
            </a:r>
          </a:p>
          <a:p>
            <a:pPr algn="ctr"/>
            <a:endParaRPr lang="tt-RU" sz="4000" dirty="0">
              <a:solidFill>
                <a:prstClr val="black"/>
              </a:solidFill>
            </a:endParaRPr>
          </a:p>
          <a:p>
            <a:pPr algn="ctr"/>
            <a:r>
              <a:rPr lang="tt-RU" sz="4000" dirty="0" smtClean="0">
                <a:solidFill>
                  <a:prstClr val="black"/>
                </a:solidFill>
              </a:rPr>
              <a:t>116 нчы күнегү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59340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dirty="0" smtClean="0"/>
              <a:t>1) 112 нче күнегү, 64 бит (сүз төркемен билгеләргә)</a:t>
            </a:r>
            <a:endParaRPr lang="ru-RU" sz="2800" dirty="0" smtClean="0"/>
          </a:p>
          <a:p>
            <a:r>
              <a:rPr lang="tt-RU" sz="2800" dirty="0" smtClean="0"/>
              <a:t>2</a:t>
            </a:r>
            <a:r>
              <a:rPr lang="tt-RU" sz="2800" dirty="0"/>
              <a:t>) Гаиләдәге исемнәр нәрсәне аңлата, шуны белеп, язып килергә яки борынгырак 5 ир – ат һәм 5 хатын – кыз исеме язып килергә.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92696"/>
            <a:ext cx="3600400" cy="89191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t-RU" sz="4800" dirty="0">
                <a:solidFill>
                  <a:srgbClr val="FF0066"/>
                </a:solidFill>
                <a:effectLst>
                  <a:reflection blurRad="6350" stA="55000" endA="50" endPos="85000" dir="5400000" sy="-100000" algn="bl" rotWithShape="0"/>
                </a:effectLst>
                <a:latin typeface="Calibri"/>
                <a:ea typeface="Calibri"/>
                <a:cs typeface="Times New Roman"/>
              </a:rPr>
              <a:t>Өй эше</a:t>
            </a:r>
            <a:endParaRPr lang="ru-RU" sz="4800" dirty="0">
              <a:solidFill>
                <a:srgbClr val="FF0066"/>
              </a:solidFill>
              <a:effectLst>
                <a:reflection blurRad="6350" stA="55000" endA="50" endPos="85000" dir="5400000" sy="-100000" algn="bl" rotWithShape="0"/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2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:\красная шапоч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59204"/>
            <a:ext cx="1714512" cy="24284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11760" y="548680"/>
            <a:ext cx="60486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b="1" spc="300" dirty="0" smtClean="0">
                <a:ln w="11430" cmpd="sng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</a:t>
            </a:r>
            <a:r>
              <a:rPr lang="tt-RU" sz="6600" b="1" spc="300" dirty="0" smtClean="0">
                <a:ln w="11430" cmpd="sng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Исем</a:t>
            </a:r>
            <a:endParaRPr lang="ru-RU" sz="6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072198" y="1542968"/>
            <a:ext cx="792088" cy="817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283968" y="1418292"/>
            <a:ext cx="1008113" cy="1067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I:\баб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6" y="4262862"/>
            <a:ext cx="2238377" cy="259513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66506" y="3174658"/>
            <a:ext cx="38083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 үк төрдән булган </a:t>
            </a:r>
            <a:r>
              <a:rPr lang="tt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предметларның һәм кешенең</a:t>
            </a: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t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үзенә </a:t>
            </a:r>
            <a:r>
              <a:rPr lang="tt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генә ягъни ялгызына гына бирелә торган </a:t>
            </a:r>
            <a:r>
              <a:rPr lang="tt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исем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3094901"/>
            <a:ext cx="4146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 smtClean="0">
                <a:latin typeface="Times New Roman"/>
                <a:ea typeface="Times New Roman"/>
              </a:rPr>
              <a:t>бер </a:t>
            </a:r>
            <a:r>
              <a:rPr lang="tt-RU" sz="2400" dirty="0">
                <a:latin typeface="Times New Roman"/>
                <a:ea typeface="Times New Roman"/>
              </a:rPr>
              <a:t>үк төрдән булган предметларның барысына уртак исем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75860" y="2309369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990000"/>
                </a:solidFill>
              </a:rPr>
              <a:t>Ялгызлык</a:t>
            </a:r>
            <a:endParaRPr lang="ru-RU" sz="3600" dirty="0">
              <a:solidFill>
                <a:srgbClr val="99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01042" y="2265327"/>
            <a:ext cx="2449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solidFill>
                  <a:srgbClr val="990000"/>
                </a:solidFill>
              </a:rPr>
              <a:t>уртаклык</a:t>
            </a:r>
            <a:endParaRPr lang="ru-RU" sz="3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7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339725"/>
            <a:ext cx="3924300" cy="558800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660033"/>
                </a:solidFill>
              </a:rPr>
              <a:t>Искергән сүзләр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105400" y="339725"/>
            <a:ext cx="4038600" cy="485775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660033"/>
                </a:solidFill>
              </a:rPr>
              <a:t>Яңа сүзләр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980728"/>
            <a:ext cx="20882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/>
              <a:t>Шаһзадә</a:t>
            </a:r>
            <a:endParaRPr lang="ru-RU" sz="2400" dirty="0"/>
          </a:p>
          <a:p>
            <a:r>
              <a:rPr lang="tt-RU" sz="2400" dirty="0"/>
              <a:t>Кирмән</a:t>
            </a:r>
            <a:endParaRPr lang="ru-RU" sz="2400" dirty="0"/>
          </a:p>
          <a:p>
            <a:r>
              <a:rPr lang="tt-RU" sz="2400" dirty="0"/>
              <a:t>Баскак</a:t>
            </a:r>
            <a:endParaRPr lang="ru-RU" sz="2400" dirty="0"/>
          </a:p>
          <a:p>
            <a:r>
              <a:rPr lang="tt-RU" sz="2400" dirty="0"/>
              <a:t>Мөштәри</a:t>
            </a:r>
            <a:endParaRPr lang="ru-RU" sz="2400" dirty="0"/>
          </a:p>
          <a:p>
            <a:r>
              <a:rPr lang="tt-RU" sz="2400" dirty="0"/>
              <a:t>Чаптар</a:t>
            </a:r>
            <a:endParaRPr lang="ru-RU" sz="2400" dirty="0"/>
          </a:p>
          <a:p>
            <a:r>
              <a:rPr lang="tt-RU" sz="2400" dirty="0"/>
              <a:t>Фәрман</a:t>
            </a:r>
            <a:endParaRPr lang="ru-RU" sz="2400" dirty="0"/>
          </a:p>
          <a:p>
            <a:r>
              <a:rPr lang="tt-RU" sz="2400" dirty="0"/>
              <a:t>Мәмләкәт</a:t>
            </a:r>
            <a:endParaRPr lang="ru-RU" sz="2400" dirty="0"/>
          </a:p>
          <a:p>
            <a:r>
              <a:rPr lang="tt-RU" sz="2400" dirty="0"/>
              <a:t>Яу</a:t>
            </a:r>
            <a:endParaRPr lang="ru-RU" sz="2400" dirty="0"/>
          </a:p>
          <a:p>
            <a:r>
              <a:rPr lang="tt-RU" sz="2400" dirty="0"/>
              <a:t>Савап</a:t>
            </a:r>
            <a:endParaRPr lang="ru-RU" sz="2400" dirty="0"/>
          </a:p>
          <a:p>
            <a:r>
              <a:rPr lang="tt-RU" sz="2400" dirty="0"/>
              <a:t>Мөрит</a:t>
            </a:r>
            <a:endParaRPr lang="ru-RU" sz="2400" dirty="0"/>
          </a:p>
          <a:p>
            <a:r>
              <a:rPr lang="tt-RU" sz="2400" smtClean="0"/>
              <a:t>Мөшкел</a:t>
            </a:r>
            <a:endParaRPr lang="ru-RU" sz="2400" dirty="0"/>
          </a:p>
          <a:p>
            <a:r>
              <a:rPr lang="tt-RU" sz="2400" dirty="0"/>
              <a:t>Орыш</a:t>
            </a:r>
            <a:endParaRPr lang="ru-RU" sz="2400" dirty="0"/>
          </a:p>
          <a:p>
            <a:r>
              <a:rPr lang="tt-RU" sz="2400" dirty="0"/>
              <a:t>Мүкле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881311"/>
            <a:ext cx="3456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/>
              <a:t>Киви</a:t>
            </a:r>
            <a:endParaRPr lang="ru-RU" sz="2400" dirty="0"/>
          </a:p>
          <a:p>
            <a:r>
              <a:rPr lang="tt-RU" sz="2400" dirty="0" smtClean="0"/>
              <a:t>Интернет</a:t>
            </a:r>
            <a:endParaRPr lang="ru-RU" sz="2400" dirty="0"/>
          </a:p>
          <a:p>
            <a:r>
              <a:rPr lang="tt-RU" sz="2400" dirty="0"/>
              <a:t>Менед</a:t>
            </a:r>
            <a:r>
              <a:rPr lang="ru-RU" sz="2400" dirty="0"/>
              <a:t>ж</a:t>
            </a:r>
            <a:r>
              <a:rPr lang="tt-RU" sz="2400" dirty="0"/>
              <a:t>ер</a:t>
            </a:r>
            <a:endParaRPr lang="ru-RU" sz="2400" dirty="0"/>
          </a:p>
          <a:p>
            <a:r>
              <a:rPr lang="tt-RU" sz="2400" dirty="0">
                <a:cs typeface="Calibri" pitchFamily="34" charset="0"/>
              </a:rPr>
              <a:t>Принтер</a:t>
            </a:r>
            <a:endParaRPr lang="ru-RU" sz="2400" dirty="0">
              <a:cs typeface="Calibri" pitchFamily="34" charset="0"/>
            </a:endParaRPr>
          </a:p>
          <a:p>
            <a:r>
              <a:rPr lang="tt-RU" sz="2400" dirty="0"/>
              <a:t>Ксилофон</a:t>
            </a:r>
            <a:endParaRPr lang="ru-RU" sz="2400" dirty="0"/>
          </a:p>
          <a:p>
            <a:r>
              <a:rPr lang="tt-RU" sz="2400" dirty="0"/>
              <a:t>Зәңгәр тәрәзә</a:t>
            </a:r>
            <a:endParaRPr lang="ru-RU" sz="2400" dirty="0"/>
          </a:p>
          <a:p>
            <a:r>
              <a:rPr lang="tt-RU" sz="2400" dirty="0" smtClean="0"/>
              <a:t>Тычкан</a:t>
            </a:r>
            <a:endParaRPr lang="ru-RU" sz="2400" dirty="0"/>
          </a:p>
          <a:p>
            <a:r>
              <a:rPr lang="tt-RU" sz="2400" dirty="0"/>
              <a:t>Факс</a:t>
            </a:r>
            <a:endParaRPr lang="ru-RU" sz="2400" dirty="0"/>
          </a:p>
          <a:p>
            <a:r>
              <a:rPr lang="tt-RU" sz="2400" dirty="0"/>
              <a:t>Электрон почта</a:t>
            </a:r>
            <a:endParaRPr lang="ru-RU" sz="2400" dirty="0"/>
          </a:p>
          <a:p>
            <a:r>
              <a:rPr lang="tt-RU" sz="2400" dirty="0"/>
              <a:t>Ралли</a:t>
            </a:r>
            <a:endParaRPr lang="ru-RU" sz="2400" dirty="0"/>
          </a:p>
          <a:p>
            <a:r>
              <a:rPr lang="tt-RU" sz="2400" dirty="0"/>
              <a:t>Компактдиск</a:t>
            </a:r>
            <a:endParaRPr lang="ru-RU" sz="2400" dirty="0"/>
          </a:p>
          <a:p>
            <a:r>
              <a:rPr lang="tt-RU" sz="2400" dirty="0"/>
              <a:t>Ксерокс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5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0850" y="594469"/>
            <a:ext cx="4752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Бүген дәрестә </a:t>
            </a:r>
            <a:endParaRPr lang="tt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72816"/>
            <a:ext cx="9145016" cy="26930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Мин </a:t>
            </a:r>
            <a:r>
              <a:rPr lang="tt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бүген өйрәндем...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Кызыклы булды...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Кыен булды...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Мин дәрестә булмаган дустыма сөйләр идем...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25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2700338" y="1785927"/>
            <a:ext cx="6015066" cy="392908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Microsoft Himalaya" pitchFamily="2" charset="0"/>
                <a:cs typeface="Cordia New" pitchFamily="34" charset="-34"/>
              </a:rPr>
              <a:t>Р</a:t>
            </a:r>
            <a:r>
              <a:rPr lang="tt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  <a:cs typeface="Cordia New" pitchFamily="34" charset="-34"/>
              </a:rPr>
              <a:t>әхмәт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Microsoft Himalaya" pitchFamily="2" charset="0"/>
                <a:cs typeface="Microsoft Himalaya" pitchFamily="2" charset="0"/>
              </a:rPr>
              <a:t>!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15363" name="Picture 11" descr="G:\Мои документы школа\АНИМАЦИЯ\Солнце\17bbf138aa3cf86a3dcc93d0b975cbf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85813"/>
            <a:ext cx="32146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8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4294967295"/>
          </p:nvPr>
        </p:nvSpPr>
        <p:spPr>
          <a:xfrm>
            <a:off x="0" y="1719263"/>
            <a:ext cx="4038600" cy="4406900"/>
          </a:xfrm>
        </p:spPr>
        <p:txBody>
          <a:bodyPr/>
          <a:lstStyle/>
          <a:p>
            <a:r>
              <a:rPr lang="tt-RU" dirty="0"/>
              <a:t>“Салават күпере” </a:t>
            </a:r>
          </a:p>
          <a:p>
            <a:r>
              <a:rPr lang="tt-RU" dirty="0"/>
              <a:t>“Су анасы” </a:t>
            </a:r>
            <a:endParaRPr lang="ru-RU" dirty="0"/>
          </a:p>
          <a:p>
            <a:r>
              <a:rPr lang="tt-RU" dirty="0"/>
              <a:t>Акбай </a:t>
            </a:r>
            <a:endParaRPr lang="tt-RU" dirty="0" smtClean="0"/>
          </a:p>
          <a:p>
            <a:r>
              <a:rPr lang="tt-RU" dirty="0"/>
              <a:t>Җиңү көне </a:t>
            </a:r>
          </a:p>
          <a:p>
            <a:r>
              <a:rPr lang="tt-RU" dirty="0" smtClean="0"/>
              <a:t>Муса Җәлил</a:t>
            </a:r>
          </a:p>
          <a:p>
            <a:pPr marL="114300" indent="0">
              <a:buNone/>
            </a:pPr>
            <a:endParaRPr lang="tt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5105400" y="1719263"/>
            <a:ext cx="4038600" cy="4406900"/>
          </a:xfrm>
        </p:spPr>
        <p:txBody>
          <a:bodyPr/>
          <a:lstStyle/>
          <a:p>
            <a:r>
              <a:rPr lang="tt-RU" dirty="0"/>
              <a:t>маэмай</a:t>
            </a:r>
          </a:p>
          <a:p>
            <a:r>
              <a:rPr lang="tt-RU" dirty="0"/>
              <a:t>тарихи вакыйга </a:t>
            </a:r>
          </a:p>
          <a:p>
            <a:r>
              <a:rPr lang="tt-RU" dirty="0"/>
              <a:t>гәҗит</a:t>
            </a:r>
          </a:p>
          <a:p>
            <a:r>
              <a:rPr lang="tt-RU" dirty="0"/>
              <a:t>г</a:t>
            </a:r>
            <a:r>
              <a:rPr lang="tt-RU" dirty="0" smtClean="0"/>
              <a:t>ерой</a:t>
            </a:r>
          </a:p>
          <a:p>
            <a:r>
              <a:rPr lang="tt-RU" dirty="0" smtClean="0"/>
              <a:t>әкият</a:t>
            </a:r>
          </a:p>
          <a:p>
            <a:endParaRPr lang="tt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1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764704"/>
            <a:ext cx="2346960" cy="156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I:\красная шапочка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601732"/>
            <a:ext cx="3312368" cy="5995620"/>
          </a:xfrm>
          <a:prstGeom prst="rect">
            <a:avLst/>
          </a:prstGeom>
          <a:noFill/>
        </p:spPr>
      </p:pic>
      <p:pic>
        <p:nvPicPr>
          <p:cNvPr id="4" name="Picture 3" descr="I:\бабушка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4578" y="2720246"/>
            <a:ext cx="3602990" cy="4137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1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Исем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предметны,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төшенчәне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атаучы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анын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исемен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әйтеп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бирүче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сүз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төркеме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ru-RU" sz="3600" i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Предмет 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чынбарлыктагы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әйбер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36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күренеш</a:t>
            </a:r>
            <a:r>
              <a:rPr lang="ru-RU" sz="36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9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627" y="1268760"/>
            <a:ext cx="4248472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Муса Җәлил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Җиңү көне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Акбай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“</a:t>
            </a:r>
            <a:r>
              <a:rPr lang="tt-RU" sz="4400" dirty="0" smtClean="0">
                <a:solidFill>
                  <a:srgbClr val="37302A"/>
                </a:solidFill>
              </a:rPr>
              <a:t>Салават күпере</a:t>
            </a:r>
            <a:r>
              <a:rPr lang="tt-RU" sz="4400" dirty="0">
                <a:solidFill>
                  <a:srgbClr val="37302A"/>
                </a:solidFill>
              </a:rPr>
              <a:t>”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“Су анасы” </a:t>
            </a:r>
            <a:endParaRPr lang="ru-RU" sz="4400" dirty="0">
              <a:solidFill>
                <a:srgbClr val="37302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88099" y="1268760"/>
            <a:ext cx="3184301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герой</a:t>
            </a:r>
            <a:endParaRPr lang="ru-RU" sz="4400" dirty="0">
              <a:solidFill>
                <a:srgbClr val="37302A"/>
              </a:solidFill>
            </a:endParaRP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тарихи вакыйга 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маэмай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гәҗит</a:t>
            </a:r>
          </a:p>
          <a:p>
            <a:pPr marL="342900" lvl="0" indent="-228600">
              <a:spcBef>
                <a:spcPct val="20000"/>
              </a:spcBef>
              <a:buClr>
                <a:srgbClr val="9E8E5C"/>
              </a:buClr>
              <a:buFont typeface="Arial" pitchFamily="34" charset="0"/>
              <a:buChar char="•"/>
            </a:pPr>
            <a:r>
              <a:rPr lang="tt-RU" sz="4400" dirty="0">
                <a:solidFill>
                  <a:srgbClr val="37302A"/>
                </a:solidFill>
              </a:rPr>
              <a:t>китап</a:t>
            </a:r>
          </a:p>
        </p:txBody>
      </p:sp>
    </p:spTree>
    <p:extLst>
      <p:ext uri="{BB962C8B-B14F-4D97-AF65-F5344CB8AC3E}">
        <p14:creationId xmlns:p14="http://schemas.microsoft.com/office/powerpoint/2010/main" val="32880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4048" y="508328"/>
            <a:ext cx="17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и             я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757961"/>
              </p:ext>
            </p:extLst>
          </p:nvPr>
        </p:nvGraphicFramePr>
        <p:xfrm>
          <a:off x="971599" y="404664"/>
          <a:ext cx="7416825" cy="5184576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1007600"/>
                <a:gridCol w="1007600"/>
                <a:gridCol w="1007600"/>
                <a:gridCol w="1007600"/>
                <a:gridCol w="891046"/>
                <a:gridCol w="901109"/>
                <a:gridCol w="901109"/>
                <a:gridCol w="693161"/>
              </a:tblGrid>
              <a:tr h="648072">
                <a:tc rowSpan="7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115610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 к              и          л            е           ш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176352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ч              ы           г            ы           ш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44798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к             а              л           ы           н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7478" y="3100318"/>
            <a:ext cx="85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 з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4433" y="38518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б              е             р          л             е           к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427820"/>
            <a:ext cx="455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в               а            к          ы            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4264" y="511654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 к           ү                п              л             е           к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90682"/>
              </p:ext>
            </p:extLst>
          </p:nvPr>
        </p:nvGraphicFramePr>
        <p:xfrm>
          <a:off x="1557338" y="1257300"/>
          <a:ext cx="885825" cy="971550"/>
        </p:xfrm>
        <a:graphic>
          <a:graphicData uri="http://schemas.openxmlformats.org/drawingml/2006/table">
            <a:tbl>
              <a:tblPr/>
              <a:tblGrid>
                <a:gridCol w="885825"/>
              </a:tblGrid>
              <a:tr h="9715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13915"/>
              </p:ext>
            </p:extLst>
          </p:nvPr>
        </p:nvGraphicFramePr>
        <p:xfrm>
          <a:off x="2000250" y="1785938"/>
          <a:ext cx="771550" cy="385762"/>
        </p:xfrm>
        <a:graphic>
          <a:graphicData uri="http://schemas.openxmlformats.org/drawingml/2006/table">
            <a:tbl>
              <a:tblPr/>
              <a:tblGrid>
                <a:gridCol w="771550"/>
              </a:tblGrid>
              <a:tr h="3857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56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348880"/>
            <a:ext cx="7776864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 smtClean="0">
                <a:latin typeface="Times New Roman"/>
                <a:ea typeface="Calibri"/>
                <a:cs typeface="Times New Roman"/>
              </a:rPr>
              <a:t>Муса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Җәлил                 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                              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герой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>
                <a:latin typeface="Times New Roman"/>
                <a:ea typeface="Calibri"/>
                <a:cs typeface="Times New Roman"/>
              </a:rPr>
              <a:t>Җиңү көне                      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                            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тарихи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вакыйга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>
                <a:latin typeface="Times New Roman"/>
                <a:ea typeface="Calibri"/>
                <a:cs typeface="Times New Roman"/>
              </a:rPr>
              <a:t>Акбай                            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                              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маэмай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>
                <a:latin typeface="Times New Roman"/>
                <a:ea typeface="Calibri"/>
                <a:cs typeface="Times New Roman"/>
              </a:rPr>
              <a:t>“Көмеш кыңгырау”    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                               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гәҗит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>
                <a:latin typeface="Times New Roman"/>
                <a:ea typeface="Calibri"/>
                <a:cs typeface="Times New Roman"/>
              </a:rPr>
              <a:t>“Су анасы”                     </a:t>
            </a:r>
            <a:r>
              <a:rPr lang="tt-RU" sz="2400" dirty="0" smtClean="0">
                <a:latin typeface="Times New Roman"/>
                <a:ea typeface="Calibri"/>
                <a:cs typeface="Times New Roman"/>
              </a:rPr>
              <a:t>                              </a:t>
            </a:r>
            <a:r>
              <a:rPr lang="tt-RU" sz="2400" dirty="0">
                <a:latin typeface="Times New Roman"/>
                <a:ea typeface="Calibri"/>
                <a:cs typeface="Times New Roman"/>
              </a:rPr>
              <a:t>китап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562676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CC66"/>
                </a:solidFill>
              </a:rPr>
              <a:t>ЯЛГЫЗЛЫК                               </a:t>
            </a:r>
            <a:endParaRPr lang="ru-RU" sz="2800" b="1" dirty="0">
              <a:solidFill>
                <a:srgbClr val="00CC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1562676"/>
            <a:ext cx="251747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CC66"/>
                </a:solidFill>
                <a:ea typeface="Calibri"/>
                <a:cs typeface="Times New Roman"/>
              </a:rPr>
              <a:t>УРТАКЛЫК</a:t>
            </a:r>
            <a:endParaRPr lang="ru-RU" sz="2800" dirty="0">
              <a:solidFill>
                <a:srgbClr val="00CC66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16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056784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 </a:t>
            </a:r>
            <a:r>
              <a:rPr lang="tt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Кеше исемнәре һәм фамилияләре; хайван кушаматлары; елга, тау, күл, дәүләт, шәһәр, район исемнәре; бәйрәм, тарихи вакыйга, истәлекле көн исемнәре; газета, журнал, китап исемнәре – ялгызлык исемнәр. </a:t>
            </a:r>
            <a:endParaRPr lang="ru-RU" sz="3200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tt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Барысы өчен уртак исем – уртаклык исемнәр. </a:t>
            </a:r>
            <a:endParaRPr lang="ru-RU" sz="3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67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тека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тека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985</TotalTime>
  <Words>531</Words>
  <Application>Microsoft Office PowerPoint</Application>
  <PresentationFormat>Экран (4:3)</PresentationFormat>
  <Paragraphs>136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Аптека</vt:lpstr>
      <vt:lpstr>1_Аптека</vt:lpstr>
      <vt:lpstr>нач.школа 14. русский язык</vt:lpstr>
      <vt:lpstr>2_Аптека</vt:lpstr>
      <vt:lpstr>ГАЛИМ      РИЗА ФӘХрЕТДИННЕҢ     «Нәсыйхәт» китабыннан: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ГАЛИМ      РИЗА ФӘХрЕТДИННЕҢ     «Нәсыйхәт» китабыннан:</dc:title>
  <dc:creator>Роза</dc:creator>
  <cp:lastModifiedBy>Роза</cp:lastModifiedBy>
  <cp:revision>76</cp:revision>
  <dcterms:created xsi:type="dcterms:W3CDTF">2013-11-07T08:16:36Z</dcterms:created>
  <dcterms:modified xsi:type="dcterms:W3CDTF">2013-11-22T05:20:40Z</dcterms:modified>
</cp:coreProperties>
</file>