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8" r:id="rId2"/>
    <p:sldId id="260" r:id="rId3"/>
    <p:sldId id="261" r:id="rId4"/>
    <p:sldId id="275" r:id="rId5"/>
    <p:sldId id="262" r:id="rId6"/>
    <p:sldId id="267" r:id="rId7"/>
    <p:sldId id="268" r:id="rId8"/>
    <p:sldId id="266" r:id="rId9"/>
    <p:sldId id="265" r:id="rId10"/>
    <p:sldId id="269" r:id="rId11"/>
    <p:sldId id="270" r:id="rId12"/>
    <p:sldId id="276" r:id="rId13"/>
    <p:sldId id="274" r:id="rId14"/>
    <p:sldId id="271" r:id="rId15"/>
    <p:sldId id="272" r:id="rId16"/>
    <p:sldId id="273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69F2-67A3-44B2-9131-B8511AB16C5B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85E-1249-4838-9B8C-1BAC52B65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69F2-67A3-44B2-9131-B8511AB16C5B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85E-1249-4838-9B8C-1BAC52B65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69F2-67A3-44B2-9131-B8511AB16C5B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85E-1249-4838-9B8C-1BAC52B65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69F2-67A3-44B2-9131-B8511AB16C5B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85E-1249-4838-9B8C-1BAC52B65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69F2-67A3-44B2-9131-B8511AB16C5B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85E-1249-4838-9B8C-1BAC52B65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69F2-67A3-44B2-9131-B8511AB16C5B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85E-1249-4838-9B8C-1BAC52B65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69F2-67A3-44B2-9131-B8511AB16C5B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85E-1249-4838-9B8C-1BAC52B65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69F2-67A3-44B2-9131-B8511AB16C5B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85E-1249-4838-9B8C-1BAC52B65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69F2-67A3-44B2-9131-B8511AB16C5B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85E-1249-4838-9B8C-1BAC52B65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69F2-67A3-44B2-9131-B8511AB16C5B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A8C85E-1249-4838-9B8C-1BAC52B65F7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769F2-67A3-44B2-9131-B8511AB16C5B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7CA8C85E-1249-4838-9B8C-1BAC52B65F7A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684769F2-67A3-44B2-9131-B8511AB16C5B}" type="datetimeFigureOut">
              <a:rPr lang="ru-RU" smtClean="0"/>
              <a:pPr/>
              <a:t>16.03.2010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7CA8C85E-1249-4838-9B8C-1BAC52B65F7A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22.gi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12" Type="http://schemas.openxmlformats.org/officeDocument/2006/relationships/image" Target="../media/image20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11" Type="http://schemas.openxmlformats.org/officeDocument/2006/relationships/image" Target="../media/image19.gif"/><Relationship Id="rId5" Type="http://schemas.openxmlformats.org/officeDocument/2006/relationships/image" Target="../media/image14.jpeg"/><Relationship Id="rId10" Type="http://schemas.openxmlformats.org/officeDocument/2006/relationships/image" Target="../media/image3.gif"/><Relationship Id="rId4" Type="http://schemas.openxmlformats.org/officeDocument/2006/relationships/image" Target="../media/image13.jpeg"/><Relationship Id="rId9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048007" y="1643050"/>
            <a:ext cx="5275547" cy="2585323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778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УРОК</a:t>
            </a:r>
            <a:br>
              <a:rPr lang="ru-RU" sz="5400" b="1" cap="none" spc="0" dirty="0" smtClean="0">
                <a:ln w="1778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ru-RU" sz="5400" b="1" cap="none" spc="0" dirty="0" smtClean="0">
                <a:ln w="1778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МАТЕМАТИКИ</a:t>
            </a:r>
          </a:p>
          <a:p>
            <a:pPr algn="ctr"/>
            <a:r>
              <a:rPr lang="ru-RU" sz="5400" b="1" dirty="0" smtClean="0">
                <a:ln w="17780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1 класс</a:t>
            </a:r>
            <a:endParaRPr lang="ru-RU" sz="5400" b="1" cap="none" spc="0" dirty="0">
              <a:ln w="17780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214842" y="4675070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pPr algn="r"/>
            <a:r>
              <a:rPr lang="ru-RU" b="1" dirty="0" smtClean="0">
                <a:solidFill>
                  <a:srgbClr val="002060"/>
                </a:solidFill>
              </a:rPr>
              <a:t>Автор: О.Г Карпенко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             учитель начальных классов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МОУ «СОШ №5»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 ст. Тбилисской</a:t>
            </a:r>
          </a:p>
          <a:p>
            <a:pPr algn="r"/>
            <a:r>
              <a:rPr lang="ru-RU" b="1" dirty="0" smtClean="0">
                <a:solidFill>
                  <a:srgbClr val="002060"/>
                </a:solidFill>
              </a:rPr>
              <a:t>Краснодарского края</a:t>
            </a:r>
          </a:p>
          <a:p>
            <a:endParaRPr lang="ru-RU" dirty="0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1238250" y="1611314"/>
          <a:ext cx="6548460" cy="1389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846"/>
                <a:gridCol w="654846"/>
                <a:gridCol w="654846"/>
                <a:gridCol w="654846"/>
                <a:gridCol w="654846"/>
                <a:gridCol w="654846"/>
                <a:gridCol w="654846"/>
                <a:gridCol w="654846"/>
                <a:gridCol w="654846"/>
                <a:gridCol w="654846"/>
              </a:tblGrid>
              <a:tr h="6945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452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Равнобедренный треугольник 3"/>
          <p:cNvSpPr/>
          <p:nvPr/>
        </p:nvSpPr>
        <p:spPr>
          <a:xfrm>
            <a:off x="1285852" y="1754190"/>
            <a:ext cx="571504" cy="42862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5857884" y="1754190"/>
            <a:ext cx="571504" cy="42862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1928794" y="1754190"/>
            <a:ext cx="571504" cy="42862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2571736" y="1754190"/>
            <a:ext cx="571504" cy="42862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214678" y="1754190"/>
            <a:ext cx="571504" cy="42862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3857620" y="1754190"/>
            <a:ext cx="571504" cy="42862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4572000" y="1754190"/>
            <a:ext cx="571504" cy="42862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5214942" y="1754190"/>
            <a:ext cx="571504" cy="42862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6500826" y="1754190"/>
            <a:ext cx="571504" cy="42862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7143768" y="1754190"/>
            <a:ext cx="571504" cy="42862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1285852" y="2397132"/>
            <a:ext cx="571504" cy="47149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1928794" y="2386002"/>
            <a:ext cx="571504" cy="47149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112108" y="3291488"/>
            <a:ext cx="253146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8+4= 12</a:t>
            </a:r>
            <a:endParaRPr lang="ru-RU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238250" y="1643050"/>
          <a:ext cx="6548460" cy="1389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846"/>
                <a:gridCol w="654846"/>
                <a:gridCol w="654846"/>
                <a:gridCol w="654846"/>
                <a:gridCol w="654846"/>
                <a:gridCol w="654846"/>
                <a:gridCol w="654846"/>
                <a:gridCol w="654846"/>
                <a:gridCol w="654846"/>
                <a:gridCol w="654846"/>
              </a:tblGrid>
              <a:tr h="6945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452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Равнобедренный треугольник 2"/>
          <p:cNvSpPr/>
          <p:nvPr/>
        </p:nvSpPr>
        <p:spPr>
          <a:xfrm>
            <a:off x="1285852" y="1785926"/>
            <a:ext cx="571504" cy="42862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857884" y="1785926"/>
            <a:ext cx="571504" cy="42862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1928794" y="1785926"/>
            <a:ext cx="571504" cy="42862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571736" y="1785926"/>
            <a:ext cx="571504" cy="42862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214678" y="1785926"/>
            <a:ext cx="571504" cy="42862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857620" y="1785926"/>
            <a:ext cx="571504" cy="42862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4572000" y="1785926"/>
            <a:ext cx="571504" cy="42862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5214942" y="1785926"/>
            <a:ext cx="571504" cy="42862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500826" y="1785926"/>
            <a:ext cx="571504" cy="42862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7143768" y="1785926"/>
            <a:ext cx="571504" cy="42862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1285852" y="2428868"/>
            <a:ext cx="571504" cy="47149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Равнобедренный треугольник 13"/>
          <p:cNvSpPr/>
          <p:nvPr/>
        </p:nvSpPr>
        <p:spPr>
          <a:xfrm>
            <a:off x="1928794" y="2428868"/>
            <a:ext cx="571504" cy="47149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Равнобедренный треугольник 14"/>
          <p:cNvSpPr/>
          <p:nvPr/>
        </p:nvSpPr>
        <p:spPr>
          <a:xfrm>
            <a:off x="2571736" y="2428868"/>
            <a:ext cx="571504" cy="47149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3293198" y="3286124"/>
            <a:ext cx="253146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9+4= </a:t>
            </a:r>
            <a:r>
              <a:rPr lang="ru-RU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13</a:t>
            </a:r>
            <a:endParaRPr lang="ru-RU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Мои документы\Downloads\ен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285860"/>
            <a:ext cx="3810020" cy="38100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428992" y="1853975"/>
            <a:ext cx="285752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7+3+2=12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428992" y="2639793"/>
            <a:ext cx="2286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8+2+3=13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00430" y="3354173"/>
            <a:ext cx="269247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6+4+3=13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00430" y="4068553"/>
            <a:ext cx="210205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5+5+1=11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500430" y="4714884"/>
            <a:ext cx="2127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9+1+6=16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16065" y="5425875"/>
            <a:ext cx="212750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9+1+7=17</a:t>
            </a:r>
            <a:endParaRPr lang="ru-RU" sz="3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000232" y="1000108"/>
            <a:ext cx="496343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11  12 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13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16  17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Documents and Settings\Администратор\Мои документы\Downloads\67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3286124"/>
            <a:ext cx="2019300" cy="2266950"/>
          </a:xfrm>
          <a:prstGeom prst="rect">
            <a:avLst/>
          </a:prstGeom>
          <a:noFill/>
        </p:spPr>
      </p:pic>
      <p:pic>
        <p:nvPicPr>
          <p:cNvPr id="6147" name="Picture 3" descr="C:\Documents and Settings\Администратор\Мои документы\2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572264" y="3490919"/>
            <a:ext cx="2152659" cy="2152659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900" decel="100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9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900" decel="100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900" decel="100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Блок-схема: память с посл. доступом 4"/>
          <p:cNvSpPr/>
          <p:nvPr/>
        </p:nvSpPr>
        <p:spPr>
          <a:xfrm>
            <a:off x="857224" y="857232"/>
            <a:ext cx="4643470" cy="1714512"/>
          </a:xfrm>
          <a:prstGeom prst="flowChartMagneticTap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>
              <a:noFill/>
            </a:endParaRPr>
          </a:p>
        </p:txBody>
      </p:sp>
      <p:pic>
        <p:nvPicPr>
          <p:cNvPr id="7170" name="Picture 2" descr="C:\Documents and Settings\Администратор\Мои документы\faq_char.gi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314" y="3214686"/>
            <a:ext cx="3000364" cy="3188367"/>
          </a:xfrm>
          <a:prstGeom prst="rect">
            <a:avLst/>
          </a:prstGeom>
          <a:noFill/>
        </p:spPr>
      </p:pic>
      <p:pic>
        <p:nvPicPr>
          <p:cNvPr id="7171" name="Picture 3" descr="C:\Documents and Settings\Администратор\Мои документы\1249382693__ копия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929322" y="928670"/>
            <a:ext cx="2695580" cy="3887856"/>
          </a:xfrm>
          <a:prstGeom prst="rect">
            <a:avLst/>
          </a:prstGeom>
          <a:noFill/>
        </p:spPr>
      </p:pic>
      <p:sp>
        <p:nvSpPr>
          <p:cNvPr id="4" name="Прямоугольник 3"/>
          <p:cNvSpPr/>
          <p:nvPr/>
        </p:nvSpPr>
        <p:spPr>
          <a:xfrm>
            <a:off x="857224" y="1142984"/>
            <a:ext cx="4532139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solidFill>
                  <a:srgbClr val="FF0000"/>
                </a:solidFill>
                <a:effectLst/>
              </a:rPr>
              <a:t> МОЛОДЦЫ!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solidFill>
                <a:srgbClr val="FF0000"/>
              </a:solidFill>
              <a:effectLst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4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22" name="Oval 30"/>
          <p:cNvSpPr>
            <a:spLocks noChangeArrowheads="1"/>
          </p:cNvSpPr>
          <p:nvPr/>
        </p:nvSpPr>
        <p:spPr bwMode="auto">
          <a:xfrm>
            <a:off x="1165201" y="3927474"/>
            <a:ext cx="723900" cy="700088"/>
          </a:xfrm>
          <a:prstGeom prst="ellipse">
            <a:avLst/>
          </a:prstGeom>
          <a:solidFill>
            <a:srgbClr val="7030A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23" name="Oval 31"/>
          <p:cNvSpPr>
            <a:spLocks noChangeArrowheads="1"/>
          </p:cNvSpPr>
          <p:nvPr/>
        </p:nvSpPr>
        <p:spPr bwMode="auto">
          <a:xfrm>
            <a:off x="669901" y="3606799"/>
            <a:ext cx="723900" cy="701675"/>
          </a:xfrm>
          <a:prstGeom prst="ellipse">
            <a:avLst/>
          </a:prstGeom>
          <a:solidFill>
            <a:srgbClr val="7030A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24" name="Oval 32"/>
          <p:cNvSpPr>
            <a:spLocks noChangeArrowheads="1"/>
          </p:cNvSpPr>
          <p:nvPr/>
        </p:nvSpPr>
        <p:spPr bwMode="auto">
          <a:xfrm>
            <a:off x="1812901" y="3108324"/>
            <a:ext cx="723900" cy="700088"/>
          </a:xfrm>
          <a:prstGeom prst="ellipse">
            <a:avLst/>
          </a:prstGeom>
          <a:solidFill>
            <a:srgbClr val="7030A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25" name="Oval 33"/>
          <p:cNvSpPr>
            <a:spLocks noChangeArrowheads="1"/>
          </p:cNvSpPr>
          <p:nvPr/>
        </p:nvSpPr>
        <p:spPr bwMode="auto">
          <a:xfrm>
            <a:off x="1274739" y="2736849"/>
            <a:ext cx="723900" cy="701675"/>
          </a:xfrm>
          <a:prstGeom prst="ellipse">
            <a:avLst/>
          </a:prstGeom>
          <a:solidFill>
            <a:srgbClr val="7030A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26" name="Oval 34"/>
          <p:cNvSpPr>
            <a:spLocks noChangeArrowheads="1"/>
          </p:cNvSpPr>
          <p:nvPr/>
        </p:nvSpPr>
        <p:spPr bwMode="auto">
          <a:xfrm>
            <a:off x="704826" y="2971799"/>
            <a:ext cx="723900" cy="700088"/>
          </a:xfrm>
          <a:prstGeom prst="ellipse">
            <a:avLst/>
          </a:prstGeom>
          <a:solidFill>
            <a:srgbClr val="7030A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27" name="Oval 35"/>
          <p:cNvSpPr>
            <a:spLocks noChangeArrowheads="1"/>
          </p:cNvSpPr>
          <p:nvPr/>
        </p:nvSpPr>
        <p:spPr bwMode="auto">
          <a:xfrm>
            <a:off x="1744639" y="3671887"/>
            <a:ext cx="723900" cy="701675"/>
          </a:xfrm>
          <a:prstGeom prst="ellipse">
            <a:avLst/>
          </a:prstGeom>
          <a:solidFill>
            <a:srgbClr val="7030A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28" name="Oval 36"/>
          <p:cNvSpPr>
            <a:spLocks noChangeArrowheads="1"/>
          </p:cNvSpPr>
          <p:nvPr/>
        </p:nvSpPr>
        <p:spPr bwMode="auto">
          <a:xfrm>
            <a:off x="1214414" y="3357562"/>
            <a:ext cx="688975" cy="6175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29" name="Oval 37"/>
          <p:cNvSpPr>
            <a:spLocks noChangeArrowheads="1"/>
          </p:cNvSpPr>
          <p:nvPr/>
        </p:nvSpPr>
        <p:spPr bwMode="auto">
          <a:xfrm>
            <a:off x="1165201" y="1855772"/>
            <a:ext cx="723900" cy="700088"/>
          </a:xfrm>
          <a:prstGeom prst="ellipse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30" name="Oval 38"/>
          <p:cNvSpPr>
            <a:spLocks noChangeArrowheads="1"/>
          </p:cNvSpPr>
          <p:nvPr/>
        </p:nvSpPr>
        <p:spPr bwMode="auto">
          <a:xfrm>
            <a:off x="669901" y="1535097"/>
            <a:ext cx="723900" cy="701675"/>
          </a:xfrm>
          <a:prstGeom prst="ellipse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31" name="Oval 39"/>
          <p:cNvSpPr>
            <a:spLocks noChangeArrowheads="1"/>
          </p:cNvSpPr>
          <p:nvPr/>
        </p:nvSpPr>
        <p:spPr bwMode="auto">
          <a:xfrm>
            <a:off x="1812901" y="1036622"/>
            <a:ext cx="723900" cy="700088"/>
          </a:xfrm>
          <a:prstGeom prst="ellipse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32" name="Oval 40"/>
          <p:cNvSpPr>
            <a:spLocks noChangeArrowheads="1"/>
          </p:cNvSpPr>
          <p:nvPr/>
        </p:nvSpPr>
        <p:spPr bwMode="auto">
          <a:xfrm>
            <a:off x="1274739" y="665147"/>
            <a:ext cx="723900" cy="701675"/>
          </a:xfrm>
          <a:prstGeom prst="ellipse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33" name="Oval 41"/>
          <p:cNvSpPr>
            <a:spLocks noChangeArrowheads="1"/>
          </p:cNvSpPr>
          <p:nvPr/>
        </p:nvSpPr>
        <p:spPr bwMode="auto">
          <a:xfrm>
            <a:off x="704826" y="900097"/>
            <a:ext cx="723900" cy="700088"/>
          </a:xfrm>
          <a:prstGeom prst="ellipse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34" name="Oval 42"/>
          <p:cNvSpPr>
            <a:spLocks noChangeArrowheads="1"/>
          </p:cNvSpPr>
          <p:nvPr/>
        </p:nvSpPr>
        <p:spPr bwMode="auto">
          <a:xfrm>
            <a:off x="1744639" y="1600185"/>
            <a:ext cx="723900" cy="701675"/>
          </a:xfrm>
          <a:prstGeom prst="ellipse">
            <a:avLst/>
          </a:prstGeom>
          <a:solidFill>
            <a:srgbClr val="00B0F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8235" name="Oval 43"/>
          <p:cNvSpPr>
            <a:spLocks noChangeArrowheads="1"/>
          </p:cNvSpPr>
          <p:nvPr/>
        </p:nvSpPr>
        <p:spPr bwMode="auto">
          <a:xfrm>
            <a:off x="1214414" y="1285860"/>
            <a:ext cx="688975" cy="6175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3" name="Прямоугольник 22"/>
          <p:cNvSpPr/>
          <p:nvPr/>
        </p:nvSpPr>
        <p:spPr>
          <a:xfrm>
            <a:off x="3357586" y="3143248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buFontTx/>
              <a:buChar char="-"/>
            </a:pPr>
            <a:r>
              <a:rPr lang="ru-RU" sz="2800" b="1" dirty="0" smtClean="0">
                <a:solidFill>
                  <a:srgbClr val="7030A0"/>
                </a:solidFill>
                <a:latin typeface="Cambria" pitchFamily="18" charset="0"/>
              </a:rPr>
              <a:t>    настроение  хорошее, </a:t>
            </a:r>
            <a:endParaRPr lang="ru-RU" sz="2800" b="1" dirty="0" smtClean="0">
              <a:solidFill>
                <a:srgbClr val="7030A0"/>
              </a:solidFill>
              <a:latin typeface="Cambria" pitchFamily="18" charset="0"/>
            </a:endParaRPr>
          </a:p>
          <a:p>
            <a:r>
              <a:rPr lang="ru-RU" sz="2800" b="1" dirty="0" smtClean="0">
                <a:solidFill>
                  <a:srgbClr val="7030A0"/>
                </a:solidFill>
                <a:latin typeface="Cambria" pitchFamily="18" charset="0"/>
              </a:rPr>
              <a:t>     но иногда было трудно</a:t>
            </a:r>
            <a:endParaRPr lang="ru-RU" sz="2800" b="1" dirty="0">
              <a:solidFill>
                <a:srgbClr val="7030A0"/>
              </a:solidFill>
              <a:latin typeface="Cambria" pitchFamily="18" charset="0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2928942" y="1071546"/>
            <a:ext cx="528639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buFontTx/>
              <a:buChar char="-"/>
            </a:pPr>
            <a:r>
              <a:rPr lang="ru-RU" sz="2800" b="1" dirty="0" smtClean="0">
                <a:solidFill>
                  <a:srgbClr val="00B0F0"/>
                </a:solidFill>
                <a:latin typeface="Cambria" pitchFamily="18" charset="0"/>
              </a:rPr>
              <a:t>настроение прекрасное, </a:t>
            </a:r>
            <a:endParaRPr lang="ru-RU" sz="2800" b="1" dirty="0" smtClean="0">
              <a:solidFill>
                <a:srgbClr val="00B0F0"/>
              </a:solidFill>
              <a:latin typeface="Cambria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00B0F0"/>
                </a:solidFill>
                <a:latin typeface="Cambria" pitchFamily="18" charset="0"/>
              </a:rPr>
              <a:t>    было интересно и легко</a:t>
            </a:r>
            <a:endParaRPr lang="ru-RU" sz="2800" b="1" dirty="0">
              <a:solidFill>
                <a:srgbClr val="00B0F0"/>
              </a:solidFill>
              <a:latin typeface="Cambria" pitchFamily="18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3571900" y="5354437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- настроение  плохое,</a:t>
            </a:r>
            <a:endParaRPr lang="ru-RU" sz="2800" b="1" dirty="0" smtClean="0">
              <a:solidFill>
                <a:srgbClr val="FF0000"/>
              </a:solidFill>
              <a:latin typeface="Cambria" pitchFamily="18" charset="0"/>
            </a:endParaRPr>
          </a:p>
          <a:p>
            <a:r>
              <a:rPr lang="ru-RU" sz="2800" b="1" dirty="0" smtClean="0">
                <a:solidFill>
                  <a:srgbClr val="FF0000"/>
                </a:solidFill>
                <a:latin typeface="Cambria" pitchFamily="18" charset="0"/>
              </a:rPr>
              <a:t>     было очень трудно</a:t>
            </a:r>
            <a:endParaRPr lang="ru-RU" sz="2800" b="1" dirty="0">
              <a:solidFill>
                <a:srgbClr val="FF0000"/>
              </a:solidFill>
              <a:latin typeface="Cambria" pitchFamily="18" charset="0"/>
            </a:endParaRPr>
          </a:p>
        </p:txBody>
      </p:sp>
      <p:sp>
        <p:nvSpPr>
          <p:cNvPr id="31" name="Oval 2"/>
          <p:cNvSpPr>
            <a:spLocks noChangeArrowheads="1"/>
          </p:cNvSpPr>
          <p:nvPr/>
        </p:nvSpPr>
        <p:spPr bwMode="auto">
          <a:xfrm>
            <a:off x="1093763" y="5927738"/>
            <a:ext cx="723900" cy="7016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" name="Oval 3"/>
          <p:cNvSpPr>
            <a:spLocks noChangeArrowheads="1"/>
          </p:cNvSpPr>
          <p:nvPr/>
        </p:nvSpPr>
        <p:spPr bwMode="auto">
          <a:xfrm>
            <a:off x="596876" y="5608651"/>
            <a:ext cx="723900" cy="7000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3" name="Oval 4"/>
          <p:cNvSpPr>
            <a:spLocks noChangeArrowheads="1"/>
          </p:cNvSpPr>
          <p:nvPr/>
        </p:nvSpPr>
        <p:spPr bwMode="auto">
          <a:xfrm>
            <a:off x="1739876" y="5108588"/>
            <a:ext cx="723900" cy="7016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4" name="Oval 5"/>
          <p:cNvSpPr>
            <a:spLocks noChangeArrowheads="1"/>
          </p:cNvSpPr>
          <p:nvPr/>
        </p:nvSpPr>
        <p:spPr bwMode="auto">
          <a:xfrm>
            <a:off x="1201713" y="4738701"/>
            <a:ext cx="723900" cy="700087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5" name="Oval 6"/>
          <p:cNvSpPr>
            <a:spLocks noChangeArrowheads="1"/>
          </p:cNvSpPr>
          <p:nvPr/>
        </p:nvSpPr>
        <p:spPr bwMode="auto">
          <a:xfrm>
            <a:off x="633388" y="4972063"/>
            <a:ext cx="723900" cy="701675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6" name="Oval 7"/>
          <p:cNvSpPr>
            <a:spLocks noChangeArrowheads="1"/>
          </p:cNvSpPr>
          <p:nvPr/>
        </p:nvSpPr>
        <p:spPr bwMode="auto">
          <a:xfrm>
            <a:off x="1671613" y="5673738"/>
            <a:ext cx="723900" cy="700088"/>
          </a:xfrm>
          <a:prstGeom prst="ellipse">
            <a:avLst/>
          </a:prstGeom>
          <a:solidFill>
            <a:srgbClr val="FF00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7" name="Oval 8"/>
          <p:cNvSpPr>
            <a:spLocks noChangeArrowheads="1"/>
          </p:cNvSpPr>
          <p:nvPr/>
        </p:nvSpPr>
        <p:spPr bwMode="auto">
          <a:xfrm>
            <a:off x="1142976" y="5357826"/>
            <a:ext cx="688975" cy="617537"/>
          </a:xfrm>
          <a:prstGeom prst="ellipse">
            <a:avLst/>
          </a:prstGeom>
          <a:solidFill>
            <a:srgbClr val="FFFF0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8" name="Прямоугольник 37"/>
          <p:cNvSpPr/>
          <p:nvPr/>
        </p:nvSpPr>
        <p:spPr>
          <a:xfrm>
            <a:off x="5286380" y="9712155"/>
            <a:ext cx="4572000" cy="954107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sz="2800" b="1" dirty="0" smtClean="0">
                <a:solidFill>
                  <a:srgbClr val="00B0F0"/>
                </a:solidFill>
                <a:latin typeface="Cambria" pitchFamily="18" charset="0"/>
              </a:rPr>
              <a:t>- чувствую </a:t>
            </a:r>
            <a:r>
              <a:rPr lang="ru-RU" sz="2800" b="1" dirty="0" smtClean="0">
                <a:solidFill>
                  <a:srgbClr val="00B0F0"/>
                </a:solidFill>
                <a:latin typeface="Cambria" pitchFamily="18" charset="0"/>
              </a:rPr>
              <a:t>себя плохо,</a:t>
            </a:r>
          </a:p>
          <a:p>
            <a:r>
              <a:rPr lang="ru-RU" sz="2800" b="1" dirty="0" smtClean="0">
                <a:solidFill>
                  <a:srgbClr val="00B0F0"/>
                </a:solidFill>
                <a:latin typeface="Cambria" pitchFamily="18" charset="0"/>
              </a:rPr>
              <a:t>     было очень трудно</a:t>
            </a:r>
            <a:endParaRPr lang="ru-RU" sz="2800" b="1" dirty="0">
              <a:solidFill>
                <a:srgbClr val="00B0F0"/>
              </a:solidFill>
              <a:latin typeface="Cambria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2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82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82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500"/>
                                        <p:tgtEl>
                                          <p:spTgt spid="82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82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82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8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8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82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500"/>
                                        <p:tgtEl>
                                          <p:spTgt spid="8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8" dur="500"/>
                                        <p:tgtEl>
                                          <p:spTgt spid="82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1" dur="500"/>
                                        <p:tgtEl>
                                          <p:spTgt spid="82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4" dur="500"/>
                                        <p:tgtEl>
                                          <p:spTgt spid="8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7" dur="500"/>
                                        <p:tgtEl>
                                          <p:spTgt spid="82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1000"/>
                            </p:stCondLst>
                            <p:childTnLst>
                              <p:par>
                                <p:cTn id="4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1500"/>
                            </p:stCondLst>
                            <p:childTnLst>
                              <p:par>
                                <p:cTn id="71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6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8" dur="1000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2500"/>
                            </p:stCondLst>
                            <p:childTnLst>
                              <p:par>
                                <p:cTn id="82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3500"/>
                            </p:stCondLst>
                            <p:childTnLst>
                              <p:par>
                                <p:cTn id="93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5" dur="1000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0" dur="1000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22" grpId="0" animBg="1"/>
      <p:bldP spid="8223" grpId="0" animBg="1"/>
      <p:bldP spid="8224" grpId="0" animBg="1"/>
      <p:bldP spid="8225" grpId="0" animBg="1"/>
      <p:bldP spid="8226" grpId="0" animBg="1"/>
      <p:bldP spid="8227" grpId="0" animBg="1"/>
      <p:bldP spid="8228" grpId="0" animBg="1"/>
      <p:bldP spid="8233" grpId="0" animBg="1"/>
      <p:bldP spid="31" grpId="0" animBg="1"/>
      <p:bldP spid="32" grpId="0" animBg="1"/>
      <p:bldP spid="33" grpId="0" animBg="1"/>
      <p:bldP spid="34" grpId="0" animBg="1"/>
      <p:bldP spid="35" grpId="0" animBg="1"/>
      <p:bldP spid="36" grpId="0" animBg="1"/>
      <p:bldP spid="3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5720" y="1643050"/>
            <a:ext cx="8818120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3600" b="1" dirty="0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00FF00"/>
                </a:solidFill>
              </a:rPr>
              <a:t>Таблицу сложения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00FF00"/>
                </a:solidFill>
              </a:rPr>
              <a:t>  </a:t>
            </a:r>
            <a:r>
              <a:rPr lang="ru-RU" sz="3600" b="1" dirty="0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00FF00"/>
                </a:solidFill>
              </a:rPr>
              <a:t>мы  </a:t>
            </a:r>
            <a:r>
              <a:rPr lang="ru-RU" sz="3600" b="1" dirty="0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00FF00"/>
                </a:solidFill>
              </a:rPr>
              <a:t>продолжим  составлять,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00FF00"/>
                </a:solidFill>
              </a:rPr>
              <a:t>Твёрдо заучим и будем знать, 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00FF00"/>
                </a:solidFill>
              </a:rPr>
              <a:t>Чтоб все примеры решать на «пять»,</a:t>
            </a:r>
          </a:p>
          <a:p>
            <a:pPr algn="ctr"/>
            <a:r>
              <a:rPr lang="ru-RU" sz="3600" b="1" dirty="0" smtClean="0">
                <a:ln w="10541" cmpd="sng">
                  <a:solidFill>
                    <a:schemeClr val="tx1">
                      <a:lumMod val="85000"/>
                      <a:lumOff val="15000"/>
                    </a:schemeClr>
                  </a:solidFill>
                  <a:prstDash val="solid"/>
                </a:ln>
                <a:solidFill>
                  <a:srgbClr val="00FF00"/>
                </a:solidFill>
              </a:rPr>
              <a:t>А любимые герои нам будут помогать!</a:t>
            </a:r>
            <a:endParaRPr lang="ru-RU" sz="3600" b="1" dirty="0">
              <a:ln w="10541" cmpd="sng">
                <a:solidFill>
                  <a:schemeClr val="tx1">
                    <a:lumMod val="85000"/>
                    <a:lumOff val="15000"/>
                  </a:schemeClr>
                </a:solidFill>
                <a:prstDash val="solid"/>
              </a:ln>
              <a:solidFill>
                <a:srgbClr val="00FF00"/>
              </a:solidFill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ntr" presetSubtype="0" fill="hold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7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8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" dur="8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2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3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8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7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8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9" dur="8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2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3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4" dur="8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27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8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9" dur="8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G:\1249382693__ копия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72132" y="722599"/>
            <a:ext cx="2916575" cy="4206599"/>
          </a:xfrm>
          <a:prstGeom prst="rect">
            <a:avLst/>
          </a:prstGeom>
          <a:noFill/>
        </p:spPr>
      </p:pic>
      <p:pic>
        <p:nvPicPr>
          <p:cNvPr id="1027" name="Picture 3" descr="G:\1249382770__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357158" y="1500174"/>
            <a:ext cx="3214710" cy="371219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571604" y="5715016"/>
            <a:ext cx="1928826" cy="707886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4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Ёжик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6286512" y="4786322"/>
            <a:ext cx="1874231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ru-RU" sz="4000" b="1" cap="all" dirty="0" err="1" smtClean="0">
                <a:ln w="0"/>
                <a:gradFill flip="none">
                  <a:gsLst>
                    <a:gs pos="0">
                      <a:srgbClr val="0F6FC6">
                        <a:tint val="75000"/>
                        <a:shade val="75000"/>
                        <a:satMod val="170000"/>
                      </a:srgbClr>
                    </a:gs>
                    <a:gs pos="49000">
                      <a:srgbClr val="0F6FC6">
                        <a:tint val="88000"/>
                        <a:shade val="65000"/>
                        <a:satMod val="172000"/>
                      </a:srgbClr>
                    </a:gs>
                    <a:gs pos="50000">
                      <a:srgbClr val="0F6FC6">
                        <a:shade val="65000"/>
                        <a:satMod val="130000"/>
                      </a:srgbClr>
                    </a:gs>
                    <a:gs pos="92000">
                      <a:srgbClr val="0F6FC6">
                        <a:shade val="50000"/>
                        <a:satMod val="120000"/>
                      </a:srgbClr>
                    </a:gs>
                    <a:gs pos="100000">
                      <a:srgbClr val="0F6FC6">
                        <a:shade val="48000"/>
                        <a:satMod val="120000"/>
                      </a:srgb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Крош</a:t>
            </a:r>
            <a:endParaRPr lang="ru-RU" sz="4000" b="1" cap="all" dirty="0">
              <a:ln w="0"/>
              <a:gradFill flip="none">
                <a:gsLst>
                  <a:gs pos="0">
                    <a:srgbClr val="0F6FC6">
                      <a:tint val="75000"/>
                      <a:shade val="75000"/>
                      <a:satMod val="170000"/>
                    </a:srgbClr>
                  </a:gs>
                  <a:gs pos="49000">
                    <a:srgbClr val="0F6FC6">
                      <a:tint val="88000"/>
                      <a:shade val="65000"/>
                      <a:satMod val="172000"/>
                    </a:srgbClr>
                  </a:gs>
                  <a:gs pos="50000">
                    <a:srgbClr val="0F6FC6">
                      <a:shade val="65000"/>
                      <a:satMod val="130000"/>
                    </a:srgbClr>
                  </a:gs>
                  <a:gs pos="92000">
                    <a:srgbClr val="0F6FC6">
                      <a:shade val="50000"/>
                      <a:satMod val="120000"/>
                    </a:srgbClr>
                  </a:gs>
                  <a:gs pos="100000">
                    <a:srgbClr val="0F6FC6">
                      <a:shade val="48000"/>
                      <a:satMod val="120000"/>
                    </a:srgb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j034334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 flipH="1">
            <a:off x="5715008" y="0"/>
            <a:ext cx="3143272" cy="27146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" name="TextBox 3"/>
          <p:cNvSpPr txBox="1"/>
          <p:nvPr/>
        </p:nvSpPr>
        <p:spPr>
          <a:xfrm>
            <a:off x="2214546" y="3000372"/>
            <a:ext cx="5500694" cy="769441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Работа </a:t>
            </a:r>
            <a:r>
              <a:rPr lang="ru-RU" sz="4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  <a:latin typeface="Cambria" pitchFamily="18" charset="0"/>
              </a:rPr>
              <a:t>в парах</a:t>
            </a:r>
            <a:endParaRPr lang="ru-RU" sz="4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  <a:latin typeface="Cambria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28596" y="928670"/>
            <a:ext cx="4772332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  <a:latin typeface="Cambria" pitchFamily="18" charset="0"/>
              </a:rPr>
              <a:t>На уроке интересно,    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Cambria" pitchFamily="18" charset="0"/>
              </a:rPr>
              <a:t>Дети все решают вместе.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Cambria" pitchFamily="18" charset="0"/>
              </a:rPr>
              <a:t>Чтобы нам умнее стать,</a:t>
            </a:r>
          </a:p>
          <a:p>
            <a:r>
              <a:rPr lang="ru-RU" sz="2800" b="1" i="1" dirty="0" smtClean="0">
                <a:solidFill>
                  <a:srgbClr val="FF0000"/>
                </a:solidFill>
                <a:latin typeface="Cambria" pitchFamily="18" charset="0"/>
              </a:rPr>
              <a:t>Мы готовы посчитать!</a:t>
            </a:r>
            <a:endParaRPr lang="ru-RU" sz="2800" b="1" i="1" dirty="0">
              <a:solidFill>
                <a:srgbClr val="FF0000"/>
              </a:solidFill>
              <a:latin typeface="Cambria" pitchFamily="18" charset="0"/>
            </a:endParaRPr>
          </a:p>
        </p:txBody>
      </p:sp>
      <p:pic>
        <p:nvPicPr>
          <p:cNvPr id="8" name="Рисунок 7" descr="j0343363"/>
          <p:cNvPicPr/>
          <p:nvPr/>
        </p:nvPicPr>
        <p:blipFill>
          <a:blip r:embed="rId3"/>
          <a:srcRect r="50262"/>
          <a:stretch>
            <a:fillRect/>
          </a:stretch>
        </p:blipFill>
        <p:spPr bwMode="auto">
          <a:xfrm>
            <a:off x="3357554" y="4143380"/>
            <a:ext cx="2071702" cy="235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duotone>
              <a:schemeClr val="bg1">
                <a:shade val="90000"/>
                <a:satMod val="150000"/>
              </a:schemeClr>
              <a:schemeClr val="bg1">
                <a:tint val="88000"/>
                <a:satMod val="150000"/>
              </a:schemeClr>
            </a:duotone>
            <a:lum/>
          </a:blip>
          <a:srcRect/>
          <a:stretch>
            <a:fillRect l="18000" b="-1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C:\Documents and Settings\Администратор\Мои документы\ми.jpg"/>
          <p:cNvPicPr/>
          <p:nvPr/>
        </p:nvPicPr>
        <p:blipFill>
          <a:blip r:embed="rId3" cstate="print">
            <a:clrChange>
              <a:clrFrom>
                <a:srgbClr val="FCFEFD"/>
              </a:clrFrom>
              <a:clrTo>
                <a:srgbClr val="FCFEFD">
                  <a:alpha val="0"/>
                </a:srgbClr>
              </a:clrTo>
            </a:clrChange>
          </a:blip>
          <a:srcRect l="9035" t="27177" r="24112" b="-363"/>
          <a:stretch>
            <a:fillRect/>
          </a:stretch>
        </p:blipFill>
        <p:spPr bwMode="auto">
          <a:xfrm rot="17211655">
            <a:off x="1347525" y="416906"/>
            <a:ext cx="1591165" cy="1309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6" name="Picture 2" descr="C:\Documents and Settings\Администратор\Мои документы\6f8df9ad636df9c596a8373c9acf9bc4.jpg"/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D"/>
              </a:clrFrom>
              <a:clrTo>
                <a:srgbClr val="FFFF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57225" y="2430638"/>
            <a:ext cx="2428892" cy="2641421"/>
          </a:xfrm>
          <a:prstGeom prst="rect">
            <a:avLst/>
          </a:prstGeom>
          <a:noFill/>
        </p:spPr>
      </p:pic>
      <p:pic>
        <p:nvPicPr>
          <p:cNvPr id="1027" name="Picture 3" descr="C:\Documents and Settings\Администратор\Мои документы\6f8df9ad636df9c596a8373c9acf9bc4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643306" y="2428868"/>
            <a:ext cx="2500330" cy="2719109"/>
          </a:xfrm>
          <a:prstGeom prst="rect">
            <a:avLst/>
          </a:prstGeom>
          <a:noFill/>
        </p:spPr>
      </p:pic>
      <p:sp>
        <p:nvSpPr>
          <p:cNvPr id="27" name="TextBox 26"/>
          <p:cNvSpPr txBox="1"/>
          <p:nvPr/>
        </p:nvSpPr>
        <p:spPr>
          <a:xfrm>
            <a:off x="2857488" y="1000108"/>
            <a:ext cx="328614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- </a:t>
            </a:r>
            <a:r>
              <a:rPr lang="ru-RU" sz="40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10 штук</a:t>
            </a:r>
            <a:endParaRPr lang="ru-RU" sz="40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857356" y="1534057"/>
            <a:ext cx="1071570" cy="1323439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r>
              <a:rPr lang="ru-RU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ru-RU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29" name="Прямоугольник 28"/>
          <p:cNvSpPr/>
          <p:nvPr/>
        </p:nvSpPr>
        <p:spPr>
          <a:xfrm>
            <a:off x="4660191" y="1571612"/>
            <a:ext cx="651140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80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?</a:t>
            </a:r>
            <a:endParaRPr lang="ru-RU" sz="8000" b="1" cap="all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pic>
        <p:nvPicPr>
          <p:cNvPr id="1028" name="Picture 4" descr="C:\Documents and Settings\Администратор\Мои документы\1249382693__ копия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572264" y="3214686"/>
            <a:ext cx="2228865" cy="321471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900" decel="100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" grpId="0"/>
      <p:bldP spid="28" grpId="0"/>
      <p:bldP spid="29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3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C3B15D"/>
              </a:clrFrom>
              <a:clrTo>
                <a:srgbClr val="C3B15D">
                  <a:alpha val="0"/>
                </a:srgbClr>
              </a:clrTo>
            </a:clrChange>
          </a:blip>
          <a:srcRect l="16722" r="10033"/>
          <a:stretch>
            <a:fillRect/>
          </a:stretch>
        </p:blipFill>
        <p:spPr bwMode="auto">
          <a:xfrm>
            <a:off x="6572264" y="714356"/>
            <a:ext cx="2153173" cy="2204783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357158" y="845652"/>
            <a:ext cx="6143668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 </a:t>
            </a:r>
            <a:r>
              <a:rPr lang="ru-RU" sz="2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</a:t>
            </a:r>
            <a:r>
              <a:rPr lang="ru-RU" sz="2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ладовой у Ёжика </a:t>
            </a:r>
            <a:r>
              <a:rPr lang="ru-RU" sz="2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</a:t>
            </a:r>
            <a:r>
              <a:rPr lang="ru-RU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лежало 5 красных яблок и 2 жёлтых. </a:t>
            </a:r>
            <a:endParaRPr lang="ru-RU" sz="2400" b="1" dirty="0" smtClean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r>
              <a:rPr lang="ru-RU" sz="2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Сколько </a:t>
            </a:r>
            <a:r>
              <a:rPr lang="ru-RU" sz="2400" b="1" dirty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всего яблок лежало в </a:t>
            </a:r>
            <a:r>
              <a:rPr lang="ru-RU" sz="2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кладовой</a:t>
            </a:r>
            <a:r>
              <a:rPr lang="ru-RU" sz="2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  <a:endParaRPr lang="ru-RU" sz="2400" b="1" dirty="0" smtClean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4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  <a:p>
            <a:endParaRPr lang="ru-RU" sz="2400" b="1" dirty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9218" name="Picture 2" descr="C:\Documents and Settings\Администратор\Мои документы\Downloads\kanav0012.jpg"/>
          <p:cNvPicPr>
            <a:picLocks noChangeAspect="1" noChangeArrowheads="1"/>
          </p:cNvPicPr>
          <p:nvPr/>
        </p:nvPicPr>
        <p:blipFill>
          <a:blip r:embed="rId3"/>
          <a:srcRect l="28958" r="40982"/>
          <a:stretch>
            <a:fillRect/>
          </a:stretch>
        </p:blipFill>
        <p:spPr bwMode="auto">
          <a:xfrm>
            <a:off x="428596" y="4143380"/>
            <a:ext cx="1785950" cy="1913518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3143272" y="4220182"/>
            <a:ext cx="5214942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Высота - 10см.</a:t>
            </a:r>
          </a:p>
          <a:p>
            <a:r>
              <a:rPr lang="ru-RU" sz="2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Какова будет его высота через неделю, если каждый день он вырастает на 1 см?</a:t>
            </a:r>
            <a:endParaRPr lang="ru-RU" sz="2400" b="1" dirty="0" smtClean="0">
              <a:ln w="1905"/>
              <a:solidFill>
                <a:schemeClr val="accent1">
                  <a:lumMod val="75000"/>
                </a:schemeClr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57174" y="2571744"/>
            <a:ext cx="58579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itchFamily="2" charset="2"/>
              <a:buChar char="ü"/>
            </a:pPr>
            <a:r>
              <a:rPr lang="ru-RU" sz="2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Ёжика есть 10 белых грибов, а лисичек – на 3 больше.</a:t>
            </a:r>
          </a:p>
          <a:p>
            <a:r>
              <a:rPr lang="ru-RU" sz="2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 Сколько </a:t>
            </a:r>
            <a:r>
              <a:rPr lang="ru-RU" sz="2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у Ёжика лисичек</a:t>
            </a:r>
            <a:r>
              <a:rPr lang="ru-RU" sz="2400" b="1" dirty="0" smtClean="0">
                <a:ln w="1905"/>
                <a:solidFill>
                  <a:schemeClr val="accent1">
                    <a:lumMod val="75000"/>
                  </a:schemeClr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?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C:\Documents and Settings\Администратор\Мои документы\Downloads\енн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71736" y="1285860"/>
            <a:ext cx="3810020" cy="3810020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Прямоугольник 31"/>
          <p:cNvSpPr/>
          <p:nvPr/>
        </p:nvSpPr>
        <p:spPr>
          <a:xfrm>
            <a:off x="0" y="4643446"/>
            <a:ext cx="9144000" cy="2214554"/>
          </a:xfrm>
          <a:prstGeom prst="rect">
            <a:avLst/>
          </a:prstGeom>
          <a:solidFill>
            <a:srgbClr val="D4FBC5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1028" name="Picture 4" descr="D:\Инф.с рабочего стола\Новая папка\PA180910.JPG"/>
          <p:cNvPicPr>
            <a:picLocks noChangeAspect="1" noChangeArrowheads="1"/>
          </p:cNvPicPr>
          <p:nvPr/>
        </p:nvPicPr>
        <p:blipFill>
          <a:blip r:embed="rId2">
            <a:lum contrast="40000"/>
          </a:blip>
          <a:srcRect t="56077" b="14260"/>
          <a:stretch>
            <a:fillRect/>
          </a:stretch>
        </p:blipFill>
        <p:spPr bwMode="auto">
          <a:xfrm>
            <a:off x="0" y="0"/>
            <a:ext cx="9144000" cy="3571876"/>
          </a:xfrm>
          <a:prstGeom prst="rect">
            <a:avLst/>
          </a:prstGeom>
          <a:noFill/>
        </p:spPr>
      </p:pic>
      <p:sp>
        <p:nvSpPr>
          <p:cNvPr id="33" name="Двойная волна 32"/>
          <p:cNvSpPr/>
          <p:nvPr/>
        </p:nvSpPr>
        <p:spPr>
          <a:xfrm>
            <a:off x="0" y="2714620"/>
            <a:ext cx="9144000" cy="2500330"/>
          </a:xfrm>
          <a:prstGeom prst="doubleWave">
            <a:avLst>
              <a:gd name="adj1" fmla="val 6250"/>
              <a:gd name="adj2" fmla="val -172"/>
            </a:avLst>
          </a:prstGeom>
          <a:solidFill>
            <a:srgbClr val="718BF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8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6314" y="1857364"/>
            <a:ext cx="211019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86578" y="1071546"/>
            <a:ext cx="214314" cy="2902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4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71736" y="1928802"/>
            <a:ext cx="36928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5" name="Picture 8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D6B29C"/>
              </a:clrFrom>
              <a:clrTo>
                <a:srgbClr val="D6B29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857884" y="1500174"/>
            <a:ext cx="369283" cy="5000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6" name="Picture 8"/>
          <p:cNvPicPr>
            <a:picLocks noChangeAspect="1" noChangeArrowheads="1"/>
          </p:cNvPicPr>
          <p:nvPr/>
        </p:nvPicPr>
        <p:blipFill>
          <a:blip r:embed="rId6" cstate="print">
            <a:clrChange>
              <a:clrFrom>
                <a:srgbClr val="A38354"/>
              </a:clrFrom>
              <a:clrTo>
                <a:srgbClr val="A38354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43834" y="1857364"/>
            <a:ext cx="428628" cy="5804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7" name="Picture 8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8992" y="2071678"/>
            <a:ext cx="316529" cy="4286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8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2928926" y="1500174"/>
            <a:ext cx="357190" cy="4836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39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8286776" y="928670"/>
            <a:ext cx="285752" cy="3869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0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857620" y="1714488"/>
            <a:ext cx="211019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1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932981" y="1643050"/>
            <a:ext cx="211019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2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00100" y="1714488"/>
            <a:ext cx="211019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43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429256" y="1285860"/>
            <a:ext cx="211019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6" name="Picture 2" descr="C:\Documents and Settings\Администратор\Мои документы\1249382770__.gif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215206" y="1142984"/>
            <a:ext cx="1523775" cy="1799570"/>
          </a:xfrm>
          <a:prstGeom prst="rect">
            <a:avLst/>
          </a:prstGeom>
          <a:noFill/>
        </p:spPr>
      </p:pic>
      <p:grpSp>
        <p:nvGrpSpPr>
          <p:cNvPr id="3" name="Группа 49"/>
          <p:cNvGrpSpPr/>
          <p:nvPr/>
        </p:nvGrpSpPr>
        <p:grpSpPr>
          <a:xfrm>
            <a:off x="9429784" y="3214686"/>
            <a:ext cx="2787672" cy="1375587"/>
            <a:chOff x="6572264" y="3000372"/>
            <a:chExt cx="2787672" cy="1375587"/>
          </a:xfrm>
        </p:grpSpPr>
        <p:pic>
          <p:nvPicPr>
            <p:cNvPr id="44" name="Рисунок 43" descr="C:\Documents and Settings\Администратор\Мои документы\h-0001.gif"/>
            <p:cNvPicPr/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247" t="76555" r="14904" b="5954"/>
            <a:stretch>
              <a:fillRect/>
            </a:stretch>
          </p:blipFill>
          <p:spPr bwMode="auto">
            <a:xfrm>
              <a:off x="6572264" y="3000372"/>
              <a:ext cx="2787672" cy="1375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48" name="Прямоугольник 47"/>
            <p:cNvSpPr/>
            <p:nvPr/>
          </p:nvSpPr>
          <p:spPr>
            <a:xfrm>
              <a:off x="7072330" y="3357562"/>
              <a:ext cx="158248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10+5</a:t>
              </a:r>
              <a:endPara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61" name="Овал 60"/>
          <p:cNvSpPr/>
          <p:nvPr/>
        </p:nvSpPr>
        <p:spPr>
          <a:xfrm>
            <a:off x="5643570" y="5929354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10</a:t>
            </a:r>
            <a:endParaRPr lang="ru-RU" sz="1200" dirty="0"/>
          </a:p>
        </p:txBody>
      </p:sp>
      <p:sp>
        <p:nvSpPr>
          <p:cNvPr id="65" name="Овал 64"/>
          <p:cNvSpPr/>
          <p:nvPr/>
        </p:nvSpPr>
        <p:spPr>
          <a:xfrm>
            <a:off x="5643570" y="5929330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12</a:t>
            </a:r>
            <a:endParaRPr lang="ru-RU" sz="1200" dirty="0"/>
          </a:p>
        </p:txBody>
      </p:sp>
      <p:sp>
        <p:nvSpPr>
          <p:cNvPr id="66" name="Овал 65"/>
          <p:cNvSpPr/>
          <p:nvPr/>
        </p:nvSpPr>
        <p:spPr>
          <a:xfrm>
            <a:off x="6786578" y="5929354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7</a:t>
            </a:r>
            <a:endParaRPr lang="ru-RU" sz="1200" dirty="0"/>
          </a:p>
        </p:txBody>
      </p:sp>
      <p:sp>
        <p:nvSpPr>
          <p:cNvPr id="67" name="Овал 66"/>
          <p:cNvSpPr/>
          <p:nvPr/>
        </p:nvSpPr>
        <p:spPr>
          <a:xfrm>
            <a:off x="6786578" y="5929330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15</a:t>
            </a:r>
            <a:endParaRPr lang="ru-RU" sz="1200" dirty="0"/>
          </a:p>
        </p:txBody>
      </p:sp>
      <p:sp>
        <p:nvSpPr>
          <p:cNvPr id="68" name="Овал 67"/>
          <p:cNvSpPr/>
          <p:nvPr/>
        </p:nvSpPr>
        <p:spPr>
          <a:xfrm>
            <a:off x="5643570" y="5929354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4</a:t>
            </a:r>
            <a:endParaRPr lang="ru-RU" sz="1200" dirty="0"/>
          </a:p>
        </p:txBody>
      </p:sp>
      <p:sp>
        <p:nvSpPr>
          <p:cNvPr id="69" name="Овал 68"/>
          <p:cNvSpPr/>
          <p:nvPr/>
        </p:nvSpPr>
        <p:spPr>
          <a:xfrm>
            <a:off x="6786578" y="5929354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17</a:t>
            </a:r>
            <a:endParaRPr lang="ru-RU" sz="1200" dirty="0"/>
          </a:p>
        </p:txBody>
      </p:sp>
      <p:sp>
        <p:nvSpPr>
          <p:cNvPr id="70" name="Овал 69"/>
          <p:cNvSpPr/>
          <p:nvPr/>
        </p:nvSpPr>
        <p:spPr>
          <a:xfrm>
            <a:off x="6786578" y="5929354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3</a:t>
            </a:r>
            <a:endParaRPr lang="ru-RU" sz="1200" dirty="0"/>
          </a:p>
        </p:txBody>
      </p:sp>
      <p:sp>
        <p:nvSpPr>
          <p:cNvPr id="71" name="Овал 70"/>
          <p:cNvSpPr/>
          <p:nvPr/>
        </p:nvSpPr>
        <p:spPr>
          <a:xfrm>
            <a:off x="5643570" y="5929354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19</a:t>
            </a:r>
            <a:endParaRPr lang="ru-RU" sz="1200" dirty="0"/>
          </a:p>
        </p:txBody>
      </p:sp>
      <p:sp>
        <p:nvSpPr>
          <p:cNvPr id="72" name="Овал 71"/>
          <p:cNvSpPr/>
          <p:nvPr/>
        </p:nvSpPr>
        <p:spPr>
          <a:xfrm>
            <a:off x="6786578" y="5929330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6</a:t>
            </a:r>
            <a:endParaRPr lang="ru-RU" sz="1200" dirty="0"/>
          </a:p>
        </p:txBody>
      </p:sp>
      <p:sp>
        <p:nvSpPr>
          <p:cNvPr id="84" name="Овал 83"/>
          <p:cNvSpPr/>
          <p:nvPr/>
        </p:nvSpPr>
        <p:spPr>
          <a:xfrm>
            <a:off x="5643570" y="5929330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11</a:t>
            </a:r>
            <a:endParaRPr lang="ru-RU" sz="1200" dirty="0"/>
          </a:p>
        </p:txBody>
      </p:sp>
      <p:sp>
        <p:nvSpPr>
          <p:cNvPr id="85" name="Овал 84"/>
          <p:cNvSpPr/>
          <p:nvPr/>
        </p:nvSpPr>
        <p:spPr>
          <a:xfrm>
            <a:off x="6786578" y="5929330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12</a:t>
            </a:r>
            <a:endParaRPr lang="ru-RU" sz="1200" dirty="0"/>
          </a:p>
        </p:txBody>
      </p:sp>
      <p:sp>
        <p:nvSpPr>
          <p:cNvPr id="86" name="Овал 85"/>
          <p:cNvSpPr/>
          <p:nvPr/>
        </p:nvSpPr>
        <p:spPr>
          <a:xfrm>
            <a:off x="5643570" y="5929330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7</a:t>
            </a:r>
            <a:endParaRPr lang="ru-RU" sz="1200" dirty="0"/>
          </a:p>
        </p:txBody>
      </p:sp>
      <p:sp>
        <p:nvSpPr>
          <p:cNvPr id="87" name="Овал 86"/>
          <p:cNvSpPr/>
          <p:nvPr/>
        </p:nvSpPr>
        <p:spPr>
          <a:xfrm>
            <a:off x="6786578" y="5929330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5</a:t>
            </a:r>
            <a:endParaRPr lang="ru-RU" sz="1200" dirty="0"/>
          </a:p>
        </p:txBody>
      </p:sp>
      <p:sp>
        <p:nvSpPr>
          <p:cNvPr id="88" name="Овал 87"/>
          <p:cNvSpPr/>
          <p:nvPr/>
        </p:nvSpPr>
        <p:spPr>
          <a:xfrm>
            <a:off x="5643570" y="5929330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17</a:t>
            </a:r>
            <a:endParaRPr lang="ru-RU" sz="1200" dirty="0"/>
          </a:p>
        </p:txBody>
      </p:sp>
      <p:sp>
        <p:nvSpPr>
          <p:cNvPr id="89" name="Овал 88"/>
          <p:cNvSpPr/>
          <p:nvPr/>
        </p:nvSpPr>
        <p:spPr>
          <a:xfrm>
            <a:off x="6786578" y="5929330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18</a:t>
            </a:r>
            <a:endParaRPr lang="ru-RU" sz="1200" dirty="0"/>
          </a:p>
        </p:txBody>
      </p:sp>
      <p:sp>
        <p:nvSpPr>
          <p:cNvPr id="90" name="Овал 89"/>
          <p:cNvSpPr/>
          <p:nvPr/>
        </p:nvSpPr>
        <p:spPr>
          <a:xfrm>
            <a:off x="5643570" y="5929330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6</a:t>
            </a:r>
            <a:endParaRPr lang="ru-RU" sz="1200" dirty="0"/>
          </a:p>
        </p:txBody>
      </p:sp>
      <p:sp>
        <p:nvSpPr>
          <p:cNvPr id="91" name="Овал 90"/>
          <p:cNvSpPr/>
          <p:nvPr/>
        </p:nvSpPr>
        <p:spPr>
          <a:xfrm>
            <a:off x="5643570" y="5929330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dirty="0" smtClean="0"/>
              <a:t>4</a:t>
            </a:r>
            <a:endParaRPr lang="ru-RU" sz="1200" dirty="0"/>
          </a:p>
        </p:txBody>
      </p:sp>
      <p:sp>
        <p:nvSpPr>
          <p:cNvPr id="92" name="Овал 91"/>
          <p:cNvSpPr/>
          <p:nvPr/>
        </p:nvSpPr>
        <p:spPr>
          <a:xfrm>
            <a:off x="6786578" y="5929330"/>
            <a:ext cx="642942" cy="642942"/>
          </a:xfrm>
          <a:prstGeom prst="ellipse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/>
              <a:t>6</a:t>
            </a:r>
            <a:endParaRPr lang="ru-RU" sz="1200" dirty="0"/>
          </a:p>
        </p:txBody>
      </p:sp>
      <p:grpSp>
        <p:nvGrpSpPr>
          <p:cNvPr id="4" name="Группа 92"/>
          <p:cNvGrpSpPr/>
          <p:nvPr/>
        </p:nvGrpSpPr>
        <p:grpSpPr>
          <a:xfrm>
            <a:off x="9429784" y="3214686"/>
            <a:ext cx="2787672" cy="1375587"/>
            <a:chOff x="6572264" y="3000372"/>
            <a:chExt cx="2787672" cy="1375587"/>
          </a:xfrm>
        </p:grpSpPr>
        <p:pic>
          <p:nvPicPr>
            <p:cNvPr id="94" name="Рисунок 93" descr="C:\Documents and Settings\Администратор\Мои документы\h-0001.gif"/>
            <p:cNvPicPr/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247" t="76555" r="14904" b="5954"/>
            <a:stretch>
              <a:fillRect/>
            </a:stretch>
          </p:blipFill>
          <p:spPr bwMode="auto">
            <a:xfrm>
              <a:off x="6572264" y="3000372"/>
              <a:ext cx="2787672" cy="1375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95" name="Прямоугольник 94"/>
            <p:cNvSpPr/>
            <p:nvPr/>
          </p:nvSpPr>
          <p:spPr>
            <a:xfrm>
              <a:off x="7215206" y="3357562"/>
              <a:ext cx="14494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20-1</a:t>
              </a:r>
              <a:endPara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96" name="Улыбающееся лицо 95"/>
          <p:cNvSpPr/>
          <p:nvPr/>
        </p:nvSpPr>
        <p:spPr>
          <a:xfrm>
            <a:off x="7643834" y="0"/>
            <a:ext cx="785818" cy="785818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7" name="Улыбающееся лицо 96"/>
          <p:cNvSpPr/>
          <p:nvPr/>
        </p:nvSpPr>
        <p:spPr>
          <a:xfrm>
            <a:off x="6786578" y="0"/>
            <a:ext cx="785818" cy="785818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8" name="Улыбающееся лицо 97"/>
          <p:cNvSpPr/>
          <p:nvPr/>
        </p:nvSpPr>
        <p:spPr>
          <a:xfrm>
            <a:off x="5929322" y="0"/>
            <a:ext cx="785818" cy="785818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9" name="Улыбающееся лицо 98"/>
          <p:cNvSpPr/>
          <p:nvPr/>
        </p:nvSpPr>
        <p:spPr>
          <a:xfrm>
            <a:off x="5072066" y="0"/>
            <a:ext cx="785818" cy="785818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Улыбающееся лицо 99"/>
          <p:cNvSpPr/>
          <p:nvPr/>
        </p:nvSpPr>
        <p:spPr>
          <a:xfrm>
            <a:off x="4214810" y="0"/>
            <a:ext cx="785818" cy="785818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5" name="Группа 100"/>
          <p:cNvGrpSpPr/>
          <p:nvPr/>
        </p:nvGrpSpPr>
        <p:grpSpPr>
          <a:xfrm>
            <a:off x="9429784" y="3214686"/>
            <a:ext cx="2787672" cy="1375587"/>
            <a:chOff x="6572264" y="3000372"/>
            <a:chExt cx="2787672" cy="1375587"/>
          </a:xfrm>
        </p:grpSpPr>
        <p:pic>
          <p:nvPicPr>
            <p:cNvPr id="102" name="Рисунок 101" descr="C:\Documents and Settings\Администратор\Мои документы\h-0001.gif"/>
            <p:cNvPicPr/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247" t="76555" r="14904" b="5954"/>
            <a:stretch>
              <a:fillRect/>
            </a:stretch>
          </p:blipFill>
          <p:spPr bwMode="auto">
            <a:xfrm>
              <a:off x="6572264" y="3000372"/>
              <a:ext cx="2787672" cy="1375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3" name="Прямоугольник 102"/>
            <p:cNvSpPr/>
            <p:nvPr/>
          </p:nvSpPr>
          <p:spPr>
            <a:xfrm>
              <a:off x="7286644" y="3357562"/>
              <a:ext cx="123142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9+1</a:t>
              </a:r>
              <a:endPara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6" name="Группа 103"/>
          <p:cNvGrpSpPr/>
          <p:nvPr/>
        </p:nvGrpSpPr>
        <p:grpSpPr>
          <a:xfrm>
            <a:off x="9429784" y="3214686"/>
            <a:ext cx="2787672" cy="1375587"/>
            <a:chOff x="6572264" y="3000372"/>
            <a:chExt cx="2787672" cy="1375587"/>
          </a:xfrm>
        </p:grpSpPr>
        <p:pic>
          <p:nvPicPr>
            <p:cNvPr id="105" name="Рисунок 104" descr="C:\Documents and Settings\Администратор\Мои документы\h-0001.gif"/>
            <p:cNvPicPr/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247" t="76555" r="14904" b="5954"/>
            <a:stretch>
              <a:fillRect/>
            </a:stretch>
          </p:blipFill>
          <p:spPr bwMode="auto">
            <a:xfrm>
              <a:off x="6572264" y="3000372"/>
              <a:ext cx="2787672" cy="1375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6" name="Прямоугольник 105"/>
            <p:cNvSpPr/>
            <p:nvPr/>
          </p:nvSpPr>
          <p:spPr>
            <a:xfrm>
              <a:off x="7286644" y="3357562"/>
              <a:ext cx="109837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6-3</a:t>
              </a:r>
              <a:endPara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7" name="Группа 106"/>
          <p:cNvGrpSpPr/>
          <p:nvPr/>
        </p:nvGrpSpPr>
        <p:grpSpPr>
          <a:xfrm>
            <a:off x="9429784" y="3214686"/>
            <a:ext cx="2787672" cy="1375587"/>
            <a:chOff x="6572264" y="3000372"/>
            <a:chExt cx="2787672" cy="1375587"/>
          </a:xfrm>
        </p:grpSpPr>
        <p:pic>
          <p:nvPicPr>
            <p:cNvPr id="108" name="Рисунок 107" descr="C:\Documents and Settings\Администратор\Мои документы\h-0001.gif"/>
            <p:cNvPicPr/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247" t="76555" r="14904" b="5954"/>
            <a:stretch>
              <a:fillRect/>
            </a:stretch>
          </p:blipFill>
          <p:spPr bwMode="auto">
            <a:xfrm>
              <a:off x="6572264" y="3000372"/>
              <a:ext cx="2787672" cy="1375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9" name="Прямоугольник 108"/>
            <p:cNvSpPr/>
            <p:nvPr/>
          </p:nvSpPr>
          <p:spPr>
            <a:xfrm>
              <a:off x="7286644" y="3357562"/>
              <a:ext cx="123142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5+2</a:t>
              </a:r>
              <a:endPara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8" name="Группа 123"/>
          <p:cNvGrpSpPr/>
          <p:nvPr/>
        </p:nvGrpSpPr>
        <p:grpSpPr>
          <a:xfrm>
            <a:off x="9429784" y="3214686"/>
            <a:ext cx="2787672" cy="1375587"/>
            <a:chOff x="6572264" y="3000372"/>
            <a:chExt cx="2787672" cy="1375587"/>
          </a:xfrm>
        </p:grpSpPr>
        <p:pic>
          <p:nvPicPr>
            <p:cNvPr id="125" name="Рисунок 124" descr="C:\Documents and Settings\Администратор\Мои документы\h-0001.gif"/>
            <p:cNvPicPr/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247" t="76555" r="14904" b="5954"/>
            <a:stretch>
              <a:fillRect/>
            </a:stretch>
          </p:blipFill>
          <p:spPr bwMode="auto">
            <a:xfrm>
              <a:off x="6572264" y="3000372"/>
              <a:ext cx="2787672" cy="1375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6" name="Прямоугольник 125"/>
            <p:cNvSpPr/>
            <p:nvPr/>
          </p:nvSpPr>
          <p:spPr>
            <a:xfrm>
              <a:off x="7143768" y="3357562"/>
              <a:ext cx="123142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9+3</a:t>
              </a:r>
              <a:endPara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sp>
        <p:nvSpPr>
          <p:cNvPr id="127" name="Улыбающееся лицо 126"/>
          <p:cNvSpPr/>
          <p:nvPr/>
        </p:nvSpPr>
        <p:spPr>
          <a:xfrm>
            <a:off x="3286116" y="0"/>
            <a:ext cx="785818" cy="785818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8" name="Улыбающееся лицо 127"/>
          <p:cNvSpPr/>
          <p:nvPr/>
        </p:nvSpPr>
        <p:spPr>
          <a:xfrm>
            <a:off x="2428860" y="0"/>
            <a:ext cx="785818" cy="785818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9" name="Улыбающееся лицо 128"/>
          <p:cNvSpPr/>
          <p:nvPr/>
        </p:nvSpPr>
        <p:spPr>
          <a:xfrm>
            <a:off x="1500166" y="0"/>
            <a:ext cx="785818" cy="785818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0" name="Улыбающееся лицо 129"/>
          <p:cNvSpPr/>
          <p:nvPr/>
        </p:nvSpPr>
        <p:spPr>
          <a:xfrm>
            <a:off x="571472" y="0"/>
            <a:ext cx="785818" cy="785818"/>
          </a:xfrm>
          <a:prstGeom prst="smileyFace">
            <a:avLst>
              <a:gd name="adj" fmla="val -4653"/>
            </a:avLst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9" name="Группа 131"/>
          <p:cNvGrpSpPr/>
          <p:nvPr/>
        </p:nvGrpSpPr>
        <p:grpSpPr>
          <a:xfrm>
            <a:off x="9429784" y="3214686"/>
            <a:ext cx="2787672" cy="1375587"/>
            <a:chOff x="6572264" y="3000372"/>
            <a:chExt cx="2787672" cy="1375587"/>
          </a:xfrm>
        </p:grpSpPr>
        <p:pic>
          <p:nvPicPr>
            <p:cNvPr id="133" name="Рисунок 132" descr="C:\Documents and Settings\Администратор\Мои документы\h-0001.gif"/>
            <p:cNvPicPr/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247" t="76555" r="14904" b="5954"/>
            <a:stretch>
              <a:fillRect/>
            </a:stretch>
          </p:blipFill>
          <p:spPr bwMode="auto">
            <a:xfrm>
              <a:off x="6572264" y="3000372"/>
              <a:ext cx="2787672" cy="1375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4" name="Прямоугольник 133"/>
            <p:cNvSpPr/>
            <p:nvPr/>
          </p:nvSpPr>
          <p:spPr>
            <a:xfrm>
              <a:off x="7143768" y="3357562"/>
              <a:ext cx="1582484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16+1</a:t>
              </a:r>
              <a:endPara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0" name="Группа 134"/>
          <p:cNvGrpSpPr/>
          <p:nvPr/>
        </p:nvGrpSpPr>
        <p:grpSpPr>
          <a:xfrm>
            <a:off x="9429784" y="3214686"/>
            <a:ext cx="2787672" cy="1375587"/>
            <a:chOff x="6572264" y="3000372"/>
            <a:chExt cx="2787672" cy="1375587"/>
          </a:xfrm>
        </p:grpSpPr>
        <p:pic>
          <p:nvPicPr>
            <p:cNvPr id="136" name="Рисунок 135" descr="C:\Documents and Settings\Администратор\Мои документы\h-0001.gif"/>
            <p:cNvPicPr/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247" t="76555" r="14904" b="5954"/>
            <a:stretch>
              <a:fillRect/>
            </a:stretch>
          </p:blipFill>
          <p:spPr bwMode="auto">
            <a:xfrm>
              <a:off x="6572264" y="3000372"/>
              <a:ext cx="2787672" cy="1375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37" name="Прямоугольник 136"/>
            <p:cNvSpPr/>
            <p:nvPr/>
          </p:nvSpPr>
          <p:spPr>
            <a:xfrm>
              <a:off x="7286644" y="3357538"/>
              <a:ext cx="1098379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9-4</a:t>
              </a:r>
              <a:endPara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1" name="Группа 139"/>
          <p:cNvGrpSpPr/>
          <p:nvPr/>
        </p:nvGrpSpPr>
        <p:grpSpPr>
          <a:xfrm>
            <a:off x="9429784" y="3214686"/>
            <a:ext cx="2787672" cy="1375587"/>
            <a:chOff x="6572264" y="3000372"/>
            <a:chExt cx="2787672" cy="1375587"/>
          </a:xfrm>
        </p:grpSpPr>
        <p:pic>
          <p:nvPicPr>
            <p:cNvPr id="141" name="Рисунок 140" descr="C:\Documents and Settings\Администратор\Мои документы\h-0001.gif"/>
            <p:cNvPicPr/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247" t="76555" r="14904" b="5954"/>
            <a:stretch>
              <a:fillRect/>
            </a:stretch>
          </p:blipFill>
          <p:spPr bwMode="auto">
            <a:xfrm>
              <a:off x="6572264" y="3000372"/>
              <a:ext cx="2787672" cy="1375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2" name="Прямоугольник 141"/>
            <p:cNvSpPr/>
            <p:nvPr/>
          </p:nvSpPr>
          <p:spPr>
            <a:xfrm>
              <a:off x="7143768" y="3357562"/>
              <a:ext cx="1449436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10-6</a:t>
              </a:r>
              <a:endPara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grpSp>
        <p:nvGrpSpPr>
          <p:cNvPr id="12" name="Группа 142"/>
          <p:cNvGrpSpPr/>
          <p:nvPr/>
        </p:nvGrpSpPr>
        <p:grpSpPr>
          <a:xfrm>
            <a:off x="9429784" y="3214686"/>
            <a:ext cx="2787672" cy="1375587"/>
            <a:chOff x="6572264" y="3000372"/>
            <a:chExt cx="2787672" cy="1375587"/>
          </a:xfrm>
        </p:grpSpPr>
        <p:pic>
          <p:nvPicPr>
            <p:cNvPr id="144" name="Рисунок 143" descr="C:\Documents and Settings\Администратор\Мои документы\h-0001.gif"/>
            <p:cNvPicPr/>
            <p:nvPr/>
          </p:nvPicPr>
          <p:blipFill>
            <a:blip r:embed="rId11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2247" t="76555" r="14904" b="5954"/>
            <a:stretch>
              <a:fillRect/>
            </a:stretch>
          </p:blipFill>
          <p:spPr bwMode="auto">
            <a:xfrm>
              <a:off x="6572264" y="3000372"/>
              <a:ext cx="2787672" cy="137558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5" name="Прямоугольник 144"/>
            <p:cNvSpPr/>
            <p:nvPr/>
          </p:nvSpPr>
          <p:spPr>
            <a:xfrm>
              <a:off x="7286644" y="3357538"/>
              <a:ext cx="1231427" cy="923330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5400" b="1" cap="none" spc="0" dirty="0" smtClean="0">
                  <a:ln w="17780" cmpd="sng">
                    <a:solidFill>
                      <a:srgbClr val="FFFFFF"/>
                    </a:solidFill>
                    <a:prstDash val="solid"/>
                    <a:miter lim="800000"/>
                  </a:ln>
                  <a:gradFill rotWithShape="1">
                    <a:gsLst>
                      <a:gs pos="0">
                        <a:srgbClr val="000000">
                          <a:tint val="92000"/>
                          <a:shade val="100000"/>
                          <a:satMod val="150000"/>
                        </a:srgbClr>
                      </a:gs>
                      <a:gs pos="49000">
                        <a:srgbClr val="000000">
                          <a:tint val="89000"/>
                          <a:shade val="90000"/>
                          <a:satMod val="150000"/>
                        </a:srgbClr>
                      </a:gs>
                      <a:gs pos="50000">
                        <a:srgbClr val="000000">
                          <a:tint val="100000"/>
                          <a:shade val="75000"/>
                          <a:satMod val="150000"/>
                        </a:srgbClr>
                      </a:gs>
                      <a:gs pos="95000">
                        <a:srgbClr val="000000">
                          <a:shade val="47000"/>
                          <a:satMod val="150000"/>
                        </a:srgbClr>
                      </a:gs>
                      <a:gs pos="100000">
                        <a:srgbClr val="000000">
                          <a:shade val="39000"/>
                          <a:satMod val="150000"/>
                        </a:srgbClr>
                      </a:gs>
                    </a:gsLst>
                    <a:lin ang="5400000"/>
                  </a:gradFill>
                  <a:effectLst>
                    <a:outerShdw blurRad="50800" algn="tl" rotWithShape="0">
                      <a:srgbClr val="000000"/>
                    </a:outerShdw>
                  </a:effectLst>
                </a:rPr>
                <a:t>7+4</a:t>
              </a:r>
              <a:endParaRPr lang="ru-RU" sz="5400" b="1" cap="none" spc="0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endParaRPr>
            </a:p>
          </p:txBody>
        </p:sp>
      </p:grpSp>
      <p:pic>
        <p:nvPicPr>
          <p:cNvPr id="4098" name="Picture 2" descr="C:\Documents and Settings\Администратор\Мои документы\23.jpg"/>
          <p:cNvPicPr>
            <a:picLocks noChangeAspect="1" noChangeArrowheads="1"/>
          </p:cNvPicPr>
          <p:nvPr/>
        </p:nvPicPr>
        <p:blipFill>
          <a:blip r:embed="rId12">
            <a:clrChange>
              <a:clrFrom>
                <a:srgbClr val="F5FFFF"/>
              </a:clrFrom>
              <a:clrTo>
                <a:srgbClr val="F5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42868" y="4929198"/>
            <a:ext cx="1928802" cy="1928802"/>
          </a:xfrm>
          <a:prstGeom prst="rect">
            <a:avLst/>
          </a:prstGeom>
          <a:noFill/>
        </p:spPr>
      </p:pic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1.48148E-6 L -0.61285 0.00417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" y="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285 0.00417 L -1.36875 -0.00625 " pathEditMode="relative" ptsTypes="AA">
                                      <p:cBhvr>
                                        <p:cTn id="11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4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-0.61267 0.00208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7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8" fill="hold">
                      <p:stCondLst>
                        <p:cond delay="0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3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5" dur="500"/>
                                        <p:tgtEl>
                                          <p:spTgt spid="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36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7" fill="hold">
                      <p:stCondLst>
                        <p:cond delay="0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267 0.00208 L -1.36857 0.00208 " pathEditMode="relative" ptsTypes="AA">
                                      <p:cBhvr>
                                        <p:cTn id="4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4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45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0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3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1.48148E-6 L -0.58924 0.00185 " pathEditMode="relative" rAng="0" ptsTypes="AA">
                                      <p:cBhvr>
                                        <p:cTn id="55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5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56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7" fill="hold">
                      <p:stCondLst>
                        <p:cond delay="0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4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65" restart="whenNotActive" fill="hold" evtFilter="cancelBubble" nodeType="interactiveSeq">
                <p:stCondLst>
                  <p:cond evt="onClick" delay="0">
                    <p:tgtEl>
                      <p:spTgt spid="6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6" fill="hold">
                      <p:stCondLst>
                        <p:cond delay="0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8924 0.00185 L -1.39236 0.00185 " pathEditMode="relative" ptsTypes="AA">
                                      <p:cBhvr>
                                        <p:cTn id="6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1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74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2000"/>
                            </p:stCondLst>
                            <p:childTnLst>
                              <p:par>
                                <p:cTn id="7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9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8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3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1.85185E-6 L -0.61285 0.00139 " pathEditMode="relative" rAng="0" ptsTypes="AA">
                                      <p:cBhvr>
                                        <p:cTn id="8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1"/>
                  </p:tgtEl>
                </p:cond>
              </p:nextCondLst>
            </p:seq>
            <p:seq concurrent="1" nextAc="seek">
              <p:cTn id="85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6" fill="hold">
                      <p:stCondLst>
                        <p:cond delay="0"/>
                      </p:stCondLst>
                      <p:childTnLst>
                        <p:par>
                          <p:cTn id="87" fill="hold">
                            <p:stCondLst>
                              <p:cond delay="0"/>
                            </p:stCondLst>
                            <p:childTnLst>
                              <p:par>
                                <p:cTn id="88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8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3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9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5" fill="hold">
                      <p:stCondLst>
                        <p:cond delay="0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284 0.0014 L -1.40034 0.0014 " pathEditMode="relative" ptsTypes="AA">
                                      <p:cBhvr>
                                        <p:cTn id="9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0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2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03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2000"/>
                            </p:stCondLst>
                            <p:childTnLst>
                              <p:par>
                                <p:cTn id="106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1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85185E-6 L -0.61268 0.0125 " pathEditMode="relative" rAng="0" ptsTypes="AA">
                                      <p:cBhvr>
                                        <p:cTn id="113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6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123" restart="whenNotActive" fill="hold" evtFilter="cancelBubble" nodeType="interactiveSeq">
                <p:stCondLst>
                  <p:cond evt="onClick" delay="0">
                    <p:tgtEl>
                      <p:spTgt spid="8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4" fill="hold">
                      <p:stCondLst>
                        <p:cond delay="0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1268 0.0125 L -1.41598 0.02315 " pathEditMode="relative" ptsTypes="AA">
                                      <p:cBhvr>
                                        <p:cTn id="127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28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29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32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4" fill="hold">
                            <p:stCondLst>
                              <p:cond delay="2000"/>
                            </p:stCondLst>
                            <p:childTnLst>
                              <p:par>
                                <p:cTn id="13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1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4.81481E-6 L -0.60486 0.01274 " pathEditMode="relative" rAng="0" ptsTypes="AA">
                                      <p:cBhvr>
                                        <p:cTn id="14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2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6"/>
                  </p:tgtEl>
                </p:cond>
              </p:nextCondLst>
            </p:seq>
            <p:seq concurrent="1" nextAc="seek">
              <p:cTn id="143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4" fill="hold">
                      <p:stCondLst>
                        <p:cond delay="0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4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1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seq concurrent="1" nextAc="seek">
              <p:cTn id="152" restart="whenNotActive" fill="hold" evtFilter="cancelBubble" nodeType="interactiveSeq">
                <p:stCondLst>
                  <p:cond evt="onClick" delay="0">
                    <p:tgtEl>
                      <p:spTgt spid="8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3" fill="hold">
                      <p:stCondLst>
                        <p:cond delay="0"/>
                      </p:stCondLst>
                      <p:childTnLst>
                        <p:par>
                          <p:cTn id="154" fill="hold">
                            <p:stCondLst>
                              <p:cond delay="0"/>
                            </p:stCondLst>
                            <p:childTnLst>
                              <p:par>
                                <p:cTn id="15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0486 0.01274 L -1.40017 0.01274 " pathEditMode="relative" ptsTypes="AA">
                                      <p:cBhvr>
                                        <p:cTn id="156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5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5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0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61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3" fill="hold">
                            <p:stCondLst>
                              <p:cond delay="2000"/>
                            </p:stCondLst>
                            <p:childTnLst>
                              <p:par>
                                <p:cTn id="164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6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9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0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1.85185E-6 L -0.59705 0.00254 " pathEditMode="relative" rAng="0" ptsTypes="AA">
                                      <p:cBhvr>
                                        <p:cTn id="17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99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5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8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7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0" dur="500"/>
                                        <p:tgtEl>
                                          <p:spTgt spid="1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4"/>
                  </p:tgtEl>
                </p:cond>
              </p:nextCondLst>
            </p:seq>
            <p:seq concurrent="1" nextAc="seek">
              <p:cTn id="181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2" fill="hold">
                      <p:stCondLst>
                        <p:cond delay="0"/>
                      </p:stCondLst>
                      <p:childTnLst>
                        <p:par>
                          <p:cTn id="183" fill="hold">
                            <p:stCondLst>
                              <p:cond delay="0"/>
                            </p:stCondLst>
                            <p:childTnLst>
                              <p:par>
                                <p:cTn id="18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9705 0.00254 L -1.40017 -0.00787 " pathEditMode="relative" ptsTypes="AA">
                                      <p:cBhvr>
                                        <p:cTn id="185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86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87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9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190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2" fill="hold">
                            <p:stCondLst>
                              <p:cond delay="2000"/>
                            </p:stCondLst>
                            <p:childTnLst>
                              <p:par>
                                <p:cTn id="19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5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8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9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-0.62847 0.0007 " pathEditMode="relative" rAng="0" ptsTypes="AA">
                                      <p:cBhvr>
                                        <p:cTn id="20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8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0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9" dur="500"/>
                                        <p:tgtEl>
                                          <p:spTgt spid="1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9"/>
                  </p:tgtEl>
                </p:cond>
              </p:nextCondLst>
            </p:seq>
            <p:seq concurrent="1" nextAc="seek">
              <p:cTn id="210" restart="whenNotActive" fill="hold" evtFilter="cancelBubble" nodeType="interactiveSeq">
                <p:stCondLst>
                  <p:cond evt="onClick" delay="0">
                    <p:tgtEl>
                      <p:spTgt spid="8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1" fill="hold">
                      <p:stCondLst>
                        <p:cond delay="0"/>
                      </p:stCondLst>
                      <p:childTnLst>
                        <p:par>
                          <p:cTn id="212" fill="hold">
                            <p:stCondLst>
                              <p:cond delay="0"/>
                            </p:stCondLst>
                            <p:childTnLst>
                              <p:par>
                                <p:cTn id="2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847 0.0007 L -1.40816 0.0007 " pathEditMode="relative" ptsTypes="AA">
                                      <p:cBhvr>
                                        <p:cTn id="214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15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6" dur="500"/>
                                        <p:tgtEl>
                                          <p:spTgt spid="9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8" presetID="4" presetClass="exit" presetSubtype="16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ox(in)">
                                      <p:cBhvr>
                                        <p:cTn id="219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1" fill="hold">
                            <p:stCondLst>
                              <p:cond delay="2000"/>
                            </p:stCondLst>
                            <p:childTnLst>
                              <p:par>
                                <p:cTn id="22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4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7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8" presetID="35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1.48148E-6 L -0.62847 0.00139 " pathEditMode="relative" rAng="0" ptsTypes="AA">
                                      <p:cBhvr>
                                        <p:cTn id="22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" y="1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7"/>
                  </p:tgtEl>
                </p:cond>
              </p:nextCondLst>
            </p:seq>
            <p:seq concurrent="1" nextAc="seek">
              <p:cTn id="230" restart="whenNotActive" fill="hold" evtFilter="cancelBubble" nodeType="interactiveSeq">
                <p:stCondLst>
                  <p:cond evt="onClick" delay="0">
                    <p:tgtEl>
                      <p:spTgt spid="9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31" fill="hold">
                      <p:stCondLst>
                        <p:cond delay="0"/>
                      </p:stCondLst>
                      <p:childTnLst>
                        <p:par>
                          <p:cTn id="232" fill="hold">
                            <p:stCondLst>
                              <p:cond delay="0"/>
                            </p:stCondLst>
                            <p:childTnLst>
                              <p:par>
                                <p:cTn id="233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3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38" dur="500"/>
                                        <p:tgtEl>
                                          <p:spTgt spid="1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9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848 0.00139 L -1.40799 0.00139 " pathEditMode="relative" ptsTypes="AA">
                                      <p:cBhvr>
                                        <p:cTn id="243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244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5" dur="5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7" presetID="9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48" dur="5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0" fill="hold">
                            <p:stCondLst>
                              <p:cond delay="2000"/>
                            </p:stCondLst>
                            <p:childTnLst>
                              <p:par>
                                <p:cTn id="251" presetID="35" presetClass="path" presetSubtype="0" accel="50000" decel="5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94444E-6 -1.48148E-6 L -0.62865 0.01134 " pathEditMode="relative" rAng="0" ptsTypes="AA">
                                      <p:cBhvr>
                                        <p:cTn id="252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14" y="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1"/>
                  </p:tgtEl>
                </p:cond>
              </p:nextCondLst>
            </p:seq>
            <p:seq concurrent="1" nextAc="seek">
              <p:cTn id="253" restart="whenNotActive" fill="hold" evtFilter="cancelBubble" nodeType="interactiveSeq">
                <p:stCondLst>
                  <p:cond evt="onClick" delay="0">
                    <p:tgtEl>
                      <p:spTgt spid="9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4" fill="hold">
                      <p:stCondLst>
                        <p:cond delay="0"/>
                      </p:stCondLst>
                      <p:childTnLst>
                        <p:par>
                          <p:cTn id="255" fill="hold">
                            <p:stCondLst>
                              <p:cond delay="0"/>
                            </p:stCondLst>
                            <p:childTnLst>
                              <p:par>
                                <p:cTn id="256" presetID="9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25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61" dur="500"/>
                                        <p:tgtEl>
                                          <p:spTgt spid="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92"/>
                  </p:tgtEl>
                </p:cond>
              </p:nextCondLst>
            </p:seq>
          </p:childTnLst>
        </p:cTn>
      </p:par>
    </p:tnLst>
    <p:bldLst>
      <p:bldP spid="61" grpId="0" animBg="1"/>
      <p:bldP spid="61" grpId="1" animBg="1"/>
      <p:bldP spid="65" grpId="0" animBg="1"/>
      <p:bldP spid="66" grpId="0" animBg="1"/>
      <p:bldP spid="66" grpId="1" animBg="1"/>
      <p:bldP spid="67" grpId="0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  <p:bldP spid="84" grpId="0" animBg="1"/>
      <p:bldP spid="84" grpId="1" animBg="1"/>
      <p:bldP spid="85" grpId="0" animBg="1"/>
      <p:bldP spid="85" grpId="1" animBg="1"/>
      <p:bldP spid="86" grpId="0" animBg="1"/>
      <p:bldP spid="86" grpId="1" animBg="1"/>
      <p:bldP spid="87" grpId="0" animBg="1"/>
      <p:bldP spid="87" grpId="1" animBg="1"/>
      <p:bldP spid="88" grpId="0" animBg="1"/>
      <p:bldP spid="88" grpId="1" animBg="1"/>
      <p:bldP spid="89" grpId="0" animBg="1"/>
      <p:bldP spid="89" grpId="1" animBg="1"/>
      <p:bldP spid="90" grpId="0" animBg="1"/>
      <p:bldP spid="90" grpId="1" animBg="1"/>
      <p:bldP spid="91" grpId="0" animBg="1"/>
      <p:bldP spid="91" grpId="1" animBg="1"/>
      <p:bldP spid="92" grpId="0" animBg="1"/>
      <p:bldP spid="92" grpId="1" animBg="1"/>
      <p:bldP spid="96" grpId="0" animBg="1"/>
      <p:bldP spid="97" grpId="0" animBg="1"/>
      <p:bldP spid="98" grpId="0" animBg="1"/>
      <p:bldP spid="99" grpId="0" animBg="1"/>
      <p:bldP spid="100" grpId="0" animBg="1"/>
      <p:bldP spid="127" grpId="0" animBg="1"/>
      <p:bldP spid="128" grpId="0" animBg="1"/>
      <p:bldP spid="129" grpId="0" animBg="1"/>
      <p:bldP spid="13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1309688" y="1611314"/>
          <a:ext cx="6548460" cy="13890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54846"/>
                <a:gridCol w="654846"/>
                <a:gridCol w="654846"/>
                <a:gridCol w="654846"/>
                <a:gridCol w="654846"/>
                <a:gridCol w="654846"/>
                <a:gridCol w="654846"/>
                <a:gridCol w="654846"/>
                <a:gridCol w="654846"/>
                <a:gridCol w="654846"/>
              </a:tblGrid>
              <a:tr h="694529"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694529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Равнобедренный треугольник 2"/>
          <p:cNvSpPr/>
          <p:nvPr/>
        </p:nvSpPr>
        <p:spPr>
          <a:xfrm>
            <a:off x="1357290" y="1754190"/>
            <a:ext cx="571504" cy="42862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Равнобедренный треугольник 3"/>
          <p:cNvSpPr/>
          <p:nvPr/>
        </p:nvSpPr>
        <p:spPr>
          <a:xfrm>
            <a:off x="5929322" y="1754190"/>
            <a:ext cx="571504" cy="42862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Равнобедренный треугольник 4"/>
          <p:cNvSpPr/>
          <p:nvPr/>
        </p:nvSpPr>
        <p:spPr>
          <a:xfrm>
            <a:off x="2000232" y="1754190"/>
            <a:ext cx="571504" cy="42862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Равнобедренный треугольник 5"/>
          <p:cNvSpPr/>
          <p:nvPr/>
        </p:nvSpPr>
        <p:spPr>
          <a:xfrm>
            <a:off x="2643174" y="1754190"/>
            <a:ext cx="571504" cy="42862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Равнобедренный треугольник 6"/>
          <p:cNvSpPr/>
          <p:nvPr/>
        </p:nvSpPr>
        <p:spPr>
          <a:xfrm>
            <a:off x="3286116" y="1754190"/>
            <a:ext cx="571504" cy="42862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Равнобедренный треугольник 7"/>
          <p:cNvSpPr/>
          <p:nvPr/>
        </p:nvSpPr>
        <p:spPr>
          <a:xfrm>
            <a:off x="3929058" y="1754190"/>
            <a:ext cx="571504" cy="42862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Равнобедренный треугольник 8"/>
          <p:cNvSpPr/>
          <p:nvPr/>
        </p:nvSpPr>
        <p:spPr>
          <a:xfrm>
            <a:off x="4643438" y="1754190"/>
            <a:ext cx="571504" cy="42862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Равнобедренный треугольник 9"/>
          <p:cNvSpPr/>
          <p:nvPr/>
        </p:nvSpPr>
        <p:spPr>
          <a:xfrm>
            <a:off x="5286380" y="1754190"/>
            <a:ext cx="571504" cy="428628"/>
          </a:xfrm>
          <a:prstGeom prst="triangl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Равнобедренный треугольник 10"/>
          <p:cNvSpPr/>
          <p:nvPr/>
        </p:nvSpPr>
        <p:spPr>
          <a:xfrm>
            <a:off x="6572264" y="1754190"/>
            <a:ext cx="571504" cy="42862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Равнобедренный треугольник 11"/>
          <p:cNvSpPr/>
          <p:nvPr/>
        </p:nvSpPr>
        <p:spPr>
          <a:xfrm>
            <a:off x="7215206" y="1754190"/>
            <a:ext cx="571504" cy="428628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Равнобедренный треугольник 12"/>
          <p:cNvSpPr/>
          <p:nvPr/>
        </p:nvSpPr>
        <p:spPr>
          <a:xfrm>
            <a:off x="1357290" y="2397132"/>
            <a:ext cx="571504" cy="471494"/>
          </a:xfrm>
          <a:prstGeom prst="triangl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TextBox 37"/>
          <p:cNvSpPr txBox="1"/>
          <p:nvPr/>
        </p:nvSpPr>
        <p:spPr>
          <a:xfrm>
            <a:off x="1214414" y="3286124"/>
            <a:ext cx="6715172" cy="92333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FF0000"/>
                </a:solidFill>
                <a:effectLst>
                  <a:reflection blurRad="12700" stA="50000" endPos="50000" dist="5000" dir="5400000" sy="-100000" rotWithShape="0"/>
                </a:effectLst>
                <a:latin typeface="Times New Roman" pitchFamily="18" charset="0"/>
                <a:cs typeface="Times New Roman" pitchFamily="18" charset="0"/>
              </a:rPr>
              <a:t>7+4= 11</a:t>
            </a:r>
            <a:endParaRPr lang="ru-RU" sz="5400" b="1" cap="all" dirty="0">
              <a:ln w="0"/>
              <a:solidFill>
                <a:srgbClr val="FF0000"/>
              </a:solidFill>
              <a:effectLst>
                <a:reflection blurRad="12700" stA="50000" endPos="50000" dist="5000" dir="5400000" sy="-100000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356</TotalTime>
  <Words>223</Words>
  <Application>Microsoft Office PowerPoint</Application>
  <PresentationFormat>Экран (4:3)</PresentationFormat>
  <Paragraphs>75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Поток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</vt:vector>
  </TitlesOfParts>
  <Company>1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1</dc:creator>
  <cp:lastModifiedBy>1</cp:lastModifiedBy>
  <cp:revision>36</cp:revision>
  <dcterms:created xsi:type="dcterms:W3CDTF">2010-03-15T20:13:14Z</dcterms:created>
  <dcterms:modified xsi:type="dcterms:W3CDTF">2010-03-16T20:54:44Z</dcterms:modified>
</cp:coreProperties>
</file>