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7" r:id="rId2"/>
    <p:sldId id="259" r:id="rId3"/>
    <p:sldId id="260" r:id="rId4"/>
    <p:sldId id="261" r:id="rId5"/>
    <p:sldId id="262" r:id="rId6"/>
    <p:sldId id="263" r:id="rId7"/>
    <p:sldId id="264" r:id="rId8"/>
    <p:sldId id="258" r:id="rId9"/>
    <p:sldId id="265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3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3A4BD0-9427-4594-A665-6F384B339D09}" type="datetimeFigureOut">
              <a:rPr lang="ru-RU" smtClean="0"/>
              <a:t>12.08.2013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9A3B37-4AD6-468F-A7D9-FBB2BAD68465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B3ECE0-24C1-446B-A12B-8FD99965D639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BC44E-F296-41C4-9E2E-9E0EB14B787F}" type="datetimeFigureOut">
              <a:rPr lang="ru-RU" smtClean="0"/>
              <a:pPr/>
              <a:t>12.08.2013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F82BEAA4-3D5E-4291-B240-EA0096A535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BC44E-F296-41C4-9E2E-9E0EB14B787F}" type="datetimeFigureOut">
              <a:rPr lang="ru-RU" smtClean="0"/>
              <a:pPr/>
              <a:t>12.08.2013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BEAA4-3D5E-4291-B240-EA0096A535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BC44E-F296-41C4-9E2E-9E0EB14B787F}" type="datetimeFigureOut">
              <a:rPr lang="ru-RU" smtClean="0"/>
              <a:pPr/>
              <a:t>12.08.2013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BEAA4-3D5E-4291-B240-EA0096A535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BC44E-F296-41C4-9E2E-9E0EB14B787F}" type="datetimeFigureOut">
              <a:rPr lang="ru-RU" smtClean="0"/>
              <a:pPr/>
              <a:t>12.08.2013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F82BEAA4-3D5E-4291-B240-EA0096A535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BC44E-F296-41C4-9E2E-9E0EB14B787F}" type="datetimeFigureOut">
              <a:rPr lang="ru-RU" smtClean="0"/>
              <a:pPr/>
              <a:t>12.08.2013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BEAA4-3D5E-4291-B240-EA0096A5352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BC44E-F296-41C4-9E2E-9E0EB14B787F}" type="datetimeFigureOut">
              <a:rPr lang="ru-RU" smtClean="0"/>
              <a:pPr/>
              <a:t>12.08.2013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BEAA4-3D5E-4291-B240-EA0096A535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BC44E-F296-41C4-9E2E-9E0EB14B787F}" type="datetimeFigureOut">
              <a:rPr lang="ru-RU" smtClean="0"/>
              <a:pPr/>
              <a:t>12.08.2013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F82BEAA4-3D5E-4291-B240-EA0096A5352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BC44E-F296-41C4-9E2E-9E0EB14B787F}" type="datetimeFigureOut">
              <a:rPr lang="ru-RU" smtClean="0"/>
              <a:pPr/>
              <a:t>12.08.2013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BEAA4-3D5E-4291-B240-EA0096A535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BC44E-F296-41C4-9E2E-9E0EB14B787F}" type="datetimeFigureOut">
              <a:rPr lang="ru-RU" smtClean="0"/>
              <a:pPr/>
              <a:t>12.08.2013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BEAA4-3D5E-4291-B240-EA0096A535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BC44E-F296-41C4-9E2E-9E0EB14B787F}" type="datetimeFigureOut">
              <a:rPr lang="ru-RU" smtClean="0"/>
              <a:pPr/>
              <a:t>12.08.2013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BEAA4-3D5E-4291-B240-EA0096A535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BC44E-F296-41C4-9E2E-9E0EB14B787F}" type="datetimeFigureOut">
              <a:rPr lang="ru-RU" smtClean="0"/>
              <a:pPr/>
              <a:t>12.08.2013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BEAA4-3D5E-4291-B240-EA0096A5352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FFABC44E-F296-41C4-9E2E-9E0EB14B787F}" type="datetimeFigureOut">
              <a:rPr lang="ru-RU" smtClean="0"/>
              <a:pPr/>
              <a:t>12.08.2013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F82BEAA4-3D5E-4291-B240-EA0096A5352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chool2100.ru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4853411"/>
            <a:ext cx="8587680" cy="1222375"/>
          </a:xfrm>
        </p:spPr>
        <p:txBody>
          <a:bodyPr>
            <a:normAutofit/>
          </a:bodyPr>
          <a:lstStyle/>
          <a:p>
            <a:r>
              <a:rPr lang="ru-RU" sz="3200" dirty="0" smtClean="0"/>
              <a:t>Слушали и услышали</a:t>
            </a:r>
            <a:br>
              <a:rPr lang="ru-RU" sz="3200" dirty="0" smtClean="0"/>
            </a:br>
            <a:endParaRPr lang="ru-RU" sz="3200" cap="none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Занятие № 13</a:t>
            </a:r>
            <a:endParaRPr lang="ru-RU" dirty="0"/>
          </a:p>
        </p:txBody>
      </p:sp>
      <p:pic>
        <p:nvPicPr>
          <p:cNvPr id="1026" name="Picture 2" descr="C:\Users\User\Desktop\1009508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4048" y="404664"/>
            <a:ext cx="3312368" cy="4441584"/>
          </a:xfrm>
          <a:prstGeom prst="rect">
            <a:avLst/>
          </a:prstGeom>
          <a:noFill/>
        </p:spPr>
      </p:pic>
      <p:sp>
        <p:nvSpPr>
          <p:cNvPr id="5" name="TextBox 13"/>
          <p:cNvSpPr txBox="1">
            <a:spLocks noChangeArrowheads="1"/>
          </p:cNvSpPr>
          <p:nvPr/>
        </p:nvSpPr>
        <p:spPr bwMode="auto">
          <a:xfrm>
            <a:off x="5580112" y="5877272"/>
            <a:ext cx="3397533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Автор: </a:t>
            </a:r>
            <a:r>
              <a:rPr lang="ru-RU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Астафьева Ольга Валерьевна</a:t>
            </a:r>
            <a:endParaRPr lang="ru-RU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ru-RU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учитель </a:t>
            </a:r>
            <a:r>
              <a:rPr lang="ru-RU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начальных классов</a:t>
            </a:r>
          </a:p>
          <a:p>
            <a:pPr algn="ctr"/>
            <a:r>
              <a:rPr lang="ru-RU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МБОУ СОШ № 15 г. Владимира</a:t>
            </a:r>
            <a:endParaRPr lang="ru-RU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1412776"/>
            <a:ext cx="8064896" cy="2585323"/>
          </a:xfrm>
          <a:prstGeom prst="rect">
            <a:avLst/>
          </a:prstGeom>
          <a:solidFill>
            <a:srgbClr val="FFFF00"/>
          </a:solidFill>
          <a:ln w="28575">
            <a:solidFill>
              <a:srgbClr val="FF0000"/>
            </a:solidFill>
          </a:ln>
        </p:spPr>
        <p:txBody>
          <a:bodyPr wrap="square" numCol="2" rtlCol="0">
            <a:spAutoFit/>
          </a:bodyPr>
          <a:lstStyle/>
          <a:p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32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Слушал</a:t>
            </a:r>
          </a:p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внимательно</a:t>
            </a: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помог другому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выразил своё мнение</a:t>
            </a: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узнал о чём-нибудь новом, интересном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" name="Прямая со стрелкой 3"/>
          <p:cNvCxnSpPr/>
          <p:nvPr/>
        </p:nvCxnSpPr>
        <p:spPr>
          <a:xfrm flipV="1">
            <a:off x="2123728" y="1700808"/>
            <a:ext cx="2088232" cy="648072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 стрелкой 4"/>
          <p:cNvCxnSpPr/>
          <p:nvPr/>
        </p:nvCxnSpPr>
        <p:spPr>
          <a:xfrm flipV="1">
            <a:off x="2123728" y="2420888"/>
            <a:ext cx="2088232" cy="14401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/>
          <p:nvPr/>
        </p:nvCxnSpPr>
        <p:spPr>
          <a:xfrm>
            <a:off x="2123728" y="2780928"/>
            <a:ext cx="2088232" cy="50405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403648" y="188640"/>
            <a:ext cx="63367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Слушали и услышали</a:t>
            </a:r>
            <a:endParaRPr lang="ru-RU" sz="48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79512" y="4509120"/>
            <a:ext cx="88204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Вспомни, в каких сказках, рассказах герои в ответ на просьбу, обращение других людей откликались с сочувствием, желанием помочь? Когда слушали равнодушно? 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allAtOnce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88640"/>
            <a:ext cx="88924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Прочитай отрывок  из сказки. Что это за сказка, кто её герои?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19" y="764704"/>
            <a:ext cx="2782389" cy="33123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" name="Rectangle 4"/>
          <p:cNvSpPr>
            <a:spLocks noChangeArrowheads="1"/>
          </p:cNvSpPr>
          <p:nvPr/>
        </p:nvSpPr>
        <p:spPr bwMode="auto">
          <a:xfrm rot="10800000" flipV="1">
            <a:off x="3131840" y="548680"/>
            <a:ext cx="5760640" cy="61247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98438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Услышала она, ровно кто вздохнул за беседкою, и раздался голос страшный, дикий и зычный, хриплый и сиплый, да и то говорил он вполголоса. Вздрогнула сначала молодая дочь купецкая, красавица писаная, услыхав голос зверя лесного, чуда морского, только со страхом совладала и виду, что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испугалася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не показала, и скоро слова его ласковые и приветливые, речи умные и разумные стала слушать она и заслушалась, и стало у ней на сердце радостно.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188640"/>
            <a:ext cx="85689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Рассмотри рисунки. Что услышали и как поступили герои рисунков? Разыграй диалоги.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980728"/>
            <a:ext cx="5613718" cy="280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31840" y="3861048"/>
            <a:ext cx="5616624" cy="27611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36096" y="2924944"/>
            <a:ext cx="3452602" cy="3240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323528" y="188640"/>
            <a:ext cx="835292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Рассмотри рисунки. Кто из героев отвлекался и мог прослушать что-то важное?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1124744"/>
            <a:ext cx="2808312" cy="40529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5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987824" y="1124744"/>
            <a:ext cx="3456384" cy="2741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251520" y="6027003"/>
            <a:ext cx="88924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Расскажи, к чему привело героев их невнимание, неумение слушать.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95536" y="404664"/>
            <a:ext cx="8064896" cy="2139047"/>
          </a:xfrm>
          <a:prstGeom prst="rect">
            <a:avLst/>
          </a:prstGeom>
          <a:solidFill>
            <a:srgbClr val="FFFF00"/>
          </a:solidFill>
          <a:ln w="28575">
            <a:solidFill>
              <a:srgbClr val="FF0000"/>
            </a:solidFill>
          </a:ln>
        </p:spPr>
        <p:txBody>
          <a:bodyPr wrap="square" numCol="2" rtlCol="0">
            <a:spAutoFit/>
          </a:bodyPr>
          <a:lstStyle/>
          <a:p>
            <a:endParaRPr lang="ru-RU" sz="5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Слушал</a:t>
            </a:r>
          </a:p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Невнимательно</a:t>
            </a:r>
          </a:p>
          <a:p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опустил что-то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важнопре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огорчил других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1" name="Прямая со стрелкой 10"/>
          <p:cNvCxnSpPr/>
          <p:nvPr/>
        </p:nvCxnSpPr>
        <p:spPr>
          <a:xfrm flipV="1">
            <a:off x="2699792" y="980728"/>
            <a:ext cx="1656184" cy="216024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>
            <a:off x="2699792" y="1412776"/>
            <a:ext cx="1584176" cy="36004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allAtOnce"/>
      <p:bldP spid="9" grpId="0" uiExpand="1" build="allAtOnce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260648"/>
            <a:ext cx="82089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Прочитай смешной разговор из сказки «Каша из топора».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80312" y="908720"/>
            <a:ext cx="1592817" cy="56886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395536" y="764704"/>
            <a:ext cx="6552728" cy="45858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15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39750" algn="l"/>
              </a:tabLst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Пришёл солдат с похода на квартиру и говорит хозяйке:</a:t>
            </a: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215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39750" algn="l"/>
              </a:tabLst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‒ Здравствуй, божья старушка! Дай-ка мне чего-нибудь поесть.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1825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539750" algn="l"/>
              </a:tabLst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 старуха в ответ: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indent="182563" eaLnBrk="0" fontAlgn="base" hangingPunct="0">
              <a:spcBef>
                <a:spcPct val="0"/>
              </a:spcBef>
              <a:spcAft>
                <a:spcPct val="0"/>
              </a:spcAft>
              <a:tabLst>
                <a:tab pos="539750" algn="l"/>
              </a:tabLst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‒ Вот там на гвоздике повесь!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indent="182563" eaLnBrk="0" fontAlgn="base" hangingPunct="0">
              <a:spcBef>
                <a:spcPct val="0"/>
              </a:spcBef>
              <a:spcAft>
                <a:spcPct val="0"/>
              </a:spcAft>
              <a:tabLst>
                <a:tab pos="539750" algn="l"/>
              </a:tabLst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‒ Али ты совсем глуха, что не чуешь?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indent="182563" eaLnBrk="0" fontAlgn="base" hangingPunct="0">
              <a:spcBef>
                <a:spcPct val="0"/>
              </a:spcBef>
              <a:spcAft>
                <a:spcPct val="0"/>
              </a:spcAft>
              <a:tabLst>
                <a:tab pos="539750" algn="l"/>
              </a:tabLst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‒ Где </a:t>
            </a: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хошь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там и заночуешь!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9512" y="5661248"/>
            <a:ext cx="705678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Как вы думаете, действительно ли старуха плохо слушала (прослушала), что говорил солдат, или дело совсем в другом?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allAtOnce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188640"/>
            <a:ext cx="87484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Прочитайте разговор друзей. Как вы думаете, остался ли Митя доволен разговором с другом? 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48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124744"/>
            <a:ext cx="1619775" cy="1584176"/>
          </a:xfrm>
          <a:prstGeom prst="rect">
            <a:avLst/>
          </a:prstGeom>
          <a:noFill/>
        </p:spPr>
      </p:pic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64288" y="4509120"/>
            <a:ext cx="1800200" cy="2121664"/>
          </a:xfrm>
          <a:prstGeom prst="rect">
            <a:avLst/>
          </a:prstGeom>
          <a:noFill/>
        </p:spPr>
      </p:pic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5083175" y="2212975"/>
            <a:ext cx="865188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481" name="Text Box 1"/>
          <p:cNvSpPr txBox="1">
            <a:spLocks noChangeArrowheads="1"/>
          </p:cNvSpPr>
          <p:nvPr/>
        </p:nvSpPr>
        <p:spPr bwMode="auto">
          <a:xfrm>
            <a:off x="5184775" y="3603625"/>
            <a:ext cx="798513" cy="947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485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825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486" name="Rectangle 6"/>
          <p:cNvSpPr>
            <a:spLocks noChangeArrowheads="1"/>
          </p:cNvSpPr>
          <p:nvPr/>
        </p:nvSpPr>
        <p:spPr bwMode="auto">
          <a:xfrm>
            <a:off x="0" y="2262188"/>
            <a:ext cx="0" cy="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487" name="Rectangle 7"/>
          <p:cNvSpPr>
            <a:spLocks noChangeArrowheads="1"/>
          </p:cNvSpPr>
          <p:nvPr/>
        </p:nvSpPr>
        <p:spPr bwMode="auto">
          <a:xfrm>
            <a:off x="0" y="3109913"/>
            <a:ext cx="0" cy="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488" name="Rectangle 8"/>
          <p:cNvSpPr>
            <a:spLocks noChangeArrowheads="1"/>
          </p:cNvSpPr>
          <p:nvPr/>
        </p:nvSpPr>
        <p:spPr bwMode="auto">
          <a:xfrm rot="10800000" flipV="1">
            <a:off x="1835696" y="1196752"/>
            <a:ext cx="5832648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indent="182563" fontAlgn="base">
              <a:spcBef>
                <a:spcPct val="0"/>
              </a:spcBef>
              <a:spcAft>
                <a:spcPct val="0"/>
              </a:spcAft>
              <a:tabLst>
                <a:tab pos="520700" algn="l"/>
              </a:tabLst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icrosoft Sans Serif" pitchFamily="34" charset="0"/>
                <a:ea typeface="Times New Roman" pitchFamily="18" charset="0"/>
                <a:cs typeface="Microsoft Sans Serif" pitchFamily="34" charset="0"/>
              </a:rPr>
              <a:t/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icrosoft Sans Serif" pitchFamily="34" charset="0"/>
                <a:ea typeface="Times New Roman" pitchFamily="18" charset="0"/>
                <a:cs typeface="Microsoft Sans Serif" pitchFamily="34" charset="0"/>
              </a:rPr>
            </a:b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‒ Алло, Мить, это Денис. Ты выйдешь сейчас во двор?</a:t>
            </a:r>
            <a:endParaRPr lang="ru-RU" sz="1100" dirty="0">
              <a:latin typeface="Times New Roman" pitchFamily="18" charset="0"/>
              <a:cs typeface="Times New Roman" pitchFamily="18" charset="0"/>
            </a:endParaRPr>
          </a:p>
          <a:p>
            <a:pPr lvl="0" indent="182563" fontAlgn="base">
              <a:spcBef>
                <a:spcPct val="0"/>
              </a:spcBef>
              <a:spcAft>
                <a:spcPct val="0"/>
              </a:spcAft>
              <a:tabLst>
                <a:tab pos="520700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‒ Не знаю, у меня настроение не очень: всякие события дома...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indent="182563" eaLnBrk="0" fontAlgn="base" hangingPunct="0">
              <a:spcBef>
                <a:spcPct val="0"/>
              </a:spcBef>
              <a:spcAft>
                <a:spcPct val="0"/>
              </a:spcAft>
              <a:tabLst>
                <a:tab pos="520700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‒ А ко мне дядя Миша приехал! Такую классную модель машины мне привёз! Представляешь — настоящий «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опель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»! Хочу всем ребятам показать. Ну ладно, потом поговорим. Пока!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indent="182563" eaLnBrk="0" fontAlgn="base" hangingPunct="0">
              <a:spcBef>
                <a:spcPct val="0"/>
              </a:spcBef>
              <a:spcAft>
                <a:spcPct val="0"/>
              </a:spcAft>
              <a:tabLst>
                <a:tab pos="520700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‒ Пока.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052736"/>
            <a:ext cx="8686800" cy="1675656"/>
          </a:xfrm>
        </p:spPr>
        <p:txBody>
          <a:bodyPr>
            <a:normAutofit/>
          </a:bodyPr>
          <a:lstStyle/>
          <a:p>
            <a:r>
              <a:rPr lang="ru-RU" i="1" cap="none" dirty="0" smtClean="0"/>
              <a:t>Что нового мы сегодня узнали?</a:t>
            </a:r>
            <a:br>
              <a:rPr lang="ru-RU" i="1" cap="none" dirty="0" smtClean="0"/>
            </a:br>
            <a:r>
              <a:rPr lang="ru-RU" i="1" cap="none" dirty="0" smtClean="0"/>
              <a:t>Что повторили?</a:t>
            </a:r>
            <a:endParaRPr lang="ru-RU" i="1" cap="none" dirty="0"/>
          </a:p>
        </p:txBody>
      </p:sp>
      <p:sp>
        <p:nvSpPr>
          <p:cNvPr id="3" name="TextBox 2"/>
          <p:cNvSpPr txBox="1"/>
          <p:nvPr/>
        </p:nvSpPr>
        <p:spPr>
          <a:xfrm>
            <a:off x="1619672" y="3717032"/>
            <a:ext cx="590465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96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Молодцы!</a:t>
            </a:r>
            <a:endParaRPr lang="ru-RU" sz="96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556792"/>
            <a:ext cx="8662736" cy="504056"/>
          </a:xfrm>
          <a:noFill/>
          <a:ln>
            <a:noFill/>
          </a:ln>
          <a:effectLst/>
        </p:spPr>
        <p:txBody>
          <a:bodyPr>
            <a:normAutofit fontScale="90000"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ru-RU" sz="4400" b="1" cap="non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Times New Roman" pitchFamily="18" charset="0"/>
                <a:cs typeface="Times New Roman" pitchFamily="18" charset="0"/>
              </a:rPr>
              <a:t>Список используемых источников:</a:t>
            </a:r>
            <a:r>
              <a:rPr lang="ru-RU" sz="1800" b="1" cap="none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cap="none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800" b="1" cap="none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cap="none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800" b="1" cap="none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cap="none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800" b="1" cap="none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cap="none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800" b="1" cap="none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cap="none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4000" b="1" cap="none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1520" y="1268760"/>
            <a:ext cx="8892480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1. Тексты, задания и иллюстрации из учебника для 2-го класса «Детская риторика в рассказах и рисунках» Т. А. </a:t>
            </a:r>
            <a:r>
              <a:rPr lang="ru-RU" sz="2400" b="1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Ладыженской</a:t>
            </a: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Н. В. </a:t>
            </a:r>
            <a:r>
              <a:rPr lang="ru-RU" sz="2400" b="1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Ладыженской</a:t>
            </a: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Р. И. Никольской, Г. И. Сорокиной</a:t>
            </a:r>
            <a:b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2. Задания из методических </a:t>
            </a:r>
            <a:r>
              <a:rPr lang="ru-RU" sz="2400" b="1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рекомендацийдля</a:t>
            </a: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учителя по курсу «Риторика» для 2 –го класса Т. А. </a:t>
            </a:r>
            <a:r>
              <a:rPr lang="ru-RU" sz="2400" b="1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Ладыженской</a:t>
            </a: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Н. В. </a:t>
            </a:r>
            <a:r>
              <a:rPr lang="ru-RU" sz="2400" b="1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Ладыженской</a:t>
            </a: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Р. И. Никольской, Г. И. Сорокиной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3. Разработки уроков с сайта  </a:t>
            </a:r>
            <a:r>
              <a:rPr lang="en-US" sz="2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www.school2100.ru</a:t>
            </a:r>
            <a:endParaRPr lang="ru-RU" sz="2400" b="1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400" b="1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/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ru-RU" sz="2400" b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Картинки с </a:t>
            </a:r>
            <a:r>
              <a:rPr lang="en-US" sz="2400" b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images.yandex.ru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b="1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107</TotalTime>
  <Words>364</Words>
  <Application>Microsoft Office PowerPoint</Application>
  <PresentationFormat>Экран (4:3)</PresentationFormat>
  <Paragraphs>52</Paragraphs>
  <Slides>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Трек</vt:lpstr>
      <vt:lpstr>Слушали и услышали </vt:lpstr>
      <vt:lpstr>Слайд 2</vt:lpstr>
      <vt:lpstr>Слайд 3</vt:lpstr>
      <vt:lpstr>Слайд 4</vt:lpstr>
      <vt:lpstr>Слайд 5</vt:lpstr>
      <vt:lpstr>Слайд 6</vt:lpstr>
      <vt:lpstr>Слайд 7</vt:lpstr>
      <vt:lpstr>Что нового мы сегодня узнали? Что повторили?</vt:lpstr>
      <vt:lpstr>Список используемых источников:       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Мы слушаем – нас слушают.  Сигнал принят! Слушаю!</dc:title>
  <dc:creator>User</dc:creator>
  <cp:lastModifiedBy>User</cp:lastModifiedBy>
  <cp:revision>13</cp:revision>
  <dcterms:created xsi:type="dcterms:W3CDTF">2012-12-09T18:29:12Z</dcterms:created>
  <dcterms:modified xsi:type="dcterms:W3CDTF">2013-08-12T19:10:29Z</dcterms:modified>
</cp:coreProperties>
</file>