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9" r:id="rId3"/>
    <p:sldId id="260" r:id="rId4"/>
    <p:sldId id="261" r:id="rId5"/>
    <p:sldId id="262" r:id="rId6"/>
    <p:sldId id="263" r:id="rId7"/>
    <p:sldId id="258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E66232-C9E2-4A97-BD9E-840F7F695270}" type="datetimeFigureOut">
              <a:rPr lang="ru-RU" smtClean="0"/>
              <a:t>12.08.2013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B11DDA-A473-4D49-A196-0190C9D8AAB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3ECE0-24C1-446B-A12B-8FD99965D639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5BB5C-ED73-45AC-8042-9355534B2416}" type="datetimeFigureOut">
              <a:rPr lang="ru-RU" smtClean="0"/>
              <a:pPr/>
              <a:t>12.08.2013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BBA036E-6390-40FE-9412-7FD280FF76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5BB5C-ED73-45AC-8042-9355534B2416}" type="datetimeFigureOut">
              <a:rPr lang="ru-RU" smtClean="0"/>
              <a:pPr/>
              <a:t>12.08.2013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A036E-6390-40FE-9412-7FD280FF76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5BB5C-ED73-45AC-8042-9355534B2416}" type="datetimeFigureOut">
              <a:rPr lang="ru-RU" smtClean="0"/>
              <a:pPr/>
              <a:t>12.08.2013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A036E-6390-40FE-9412-7FD280FF76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5BB5C-ED73-45AC-8042-9355534B2416}" type="datetimeFigureOut">
              <a:rPr lang="ru-RU" smtClean="0"/>
              <a:pPr/>
              <a:t>12.08.2013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BBA036E-6390-40FE-9412-7FD280FF76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5BB5C-ED73-45AC-8042-9355534B2416}" type="datetimeFigureOut">
              <a:rPr lang="ru-RU" smtClean="0"/>
              <a:pPr/>
              <a:t>12.08.2013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A036E-6390-40FE-9412-7FD280FF76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5BB5C-ED73-45AC-8042-9355534B2416}" type="datetimeFigureOut">
              <a:rPr lang="ru-RU" smtClean="0"/>
              <a:pPr/>
              <a:t>12.08.2013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A036E-6390-40FE-9412-7FD280FF76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5BB5C-ED73-45AC-8042-9355534B2416}" type="datetimeFigureOut">
              <a:rPr lang="ru-RU" smtClean="0"/>
              <a:pPr/>
              <a:t>12.08.2013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BBA036E-6390-40FE-9412-7FD280FF76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5BB5C-ED73-45AC-8042-9355534B2416}" type="datetimeFigureOut">
              <a:rPr lang="ru-RU" smtClean="0"/>
              <a:pPr/>
              <a:t>12.08.2013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A036E-6390-40FE-9412-7FD280FF76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5BB5C-ED73-45AC-8042-9355534B2416}" type="datetimeFigureOut">
              <a:rPr lang="ru-RU" smtClean="0"/>
              <a:pPr/>
              <a:t>12.08.2013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A036E-6390-40FE-9412-7FD280FF76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5BB5C-ED73-45AC-8042-9355534B2416}" type="datetimeFigureOut">
              <a:rPr lang="ru-RU" smtClean="0"/>
              <a:pPr/>
              <a:t>12.08.2013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A036E-6390-40FE-9412-7FD280FF76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5BB5C-ED73-45AC-8042-9355534B2416}" type="datetimeFigureOut">
              <a:rPr lang="ru-RU" smtClean="0"/>
              <a:pPr/>
              <a:t>12.08.2013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A036E-6390-40FE-9412-7FD280FF76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FE5BB5C-ED73-45AC-8042-9355534B2416}" type="datetimeFigureOut">
              <a:rPr lang="ru-RU" smtClean="0"/>
              <a:pPr/>
              <a:t>12.08.2013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BBA036E-6390-40FE-9412-7FD280FF76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ool2100.r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4853411"/>
            <a:ext cx="8587680" cy="1222375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Слушаем и стараемся понять.</a:t>
            </a:r>
            <a:br>
              <a:rPr lang="ru-RU" sz="3200" dirty="0" smtClean="0"/>
            </a:br>
            <a:r>
              <a:rPr lang="ru-RU" sz="3200" dirty="0" smtClean="0"/>
              <a:t>Слушаем и выделяем непонятное.</a:t>
            </a:r>
            <a:br>
              <a:rPr lang="ru-RU" sz="3200" dirty="0" smtClean="0"/>
            </a:br>
            <a:endParaRPr lang="ru-RU" sz="3200" cap="none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Занятие </a:t>
            </a:r>
            <a:r>
              <a:rPr lang="ru-RU" smtClean="0"/>
              <a:t>№ 14</a:t>
            </a:r>
            <a:endParaRPr lang="ru-RU" dirty="0"/>
          </a:p>
        </p:txBody>
      </p:sp>
      <p:pic>
        <p:nvPicPr>
          <p:cNvPr id="1026" name="Picture 2" descr="C:\Users\User\Desktop\100950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404664"/>
            <a:ext cx="3312368" cy="4441584"/>
          </a:xfrm>
          <a:prstGeom prst="rect">
            <a:avLst/>
          </a:prstGeom>
          <a:noFill/>
        </p:spPr>
      </p:pic>
      <p:sp>
        <p:nvSpPr>
          <p:cNvPr id="5" name="TextBox 13"/>
          <p:cNvSpPr txBox="1">
            <a:spLocks noChangeArrowheads="1"/>
          </p:cNvSpPr>
          <p:nvPr/>
        </p:nvSpPr>
        <p:spPr bwMode="auto">
          <a:xfrm>
            <a:off x="5580112" y="5877272"/>
            <a:ext cx="339753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Автор: 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Астафьева Ольга Валерьевна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учитель 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начальных классов</a:t>
            </a:r>
          </a:p>
          <a:p>
            <a:pPr algn="ctr"/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МБОУ СОШ № 15 г. Владимира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700808"/>
            <a:ext cx="2373440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1403648" y="188640"/>
            <a:ext cx="54006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1590675" y="606425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555776" y="908720"/>
            <a:ext cx="6588224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15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Умный осёл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15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Осёл — умное и совсем не ленивое животное. Он просто своенравен.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15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Если лошадь безропотно выполняет любую работу, то осёл ещё «подумает», стоит ли ему делать то, что заставляют. Он упрям и не всякому подчиняется. Кто не найдёт с ним нужного контакта, только палкой может сдвинуть его с места. Но если осёл полюбит хозяина, то будет предан и послушен. Молча и верно будет он служить хозяину.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159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(По И. Акимушкину)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3568" y="188640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Слушаем и стараемся понять</a:t>
            </a:r>
            <a:endParaRPr lang="ru-RU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332656"/>
            <a:ext cx="8352928" cy="2185214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Когда слушаешь,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очень важно понять,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тебе говорят:</a:t>
            </a:r>
          </a:p>
          <a:p>
            <a:pPr algn="ctr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1628800"/>
            <a:ext cx="1512168" cy="52322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 чём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55776" y="1628800"/>
            <a:ext cx="2448272" cy="52322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 именно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92080" y="1628800"/>
            <a:ext cx="3168352" cy="52322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 самое важное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27784" y="2636912"/>
            <a:ext cx="3888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 А М Я Т К А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323528" y="3212976"/>
            <a:ext cx="8352928" cy="304698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190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435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Как слушать, чтобы понять звучащий текст?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16000" marR="0" lvl="0" indent="2190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Tx/>
              <a:buFont typeface="+mj-lt"/>
              <a:buAutoNum type="arabicPeriod"/>
              <a:tabLst>
                <a:tab pos="5143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Нужно сосредоточиться на слушании, не отвлекаться.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16000" marR="0" lvl="0" indent="2190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5143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Постараться определить по заголовку или по началу тему текста.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16000" marR="0" lvl="0" indent="2190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5143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Во время слушания стараться понять самое основное в тексте.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16000" marR="0" lvl="0" indent="2190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5143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Если ты не понял основное в тексте, надо выслушать его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заново.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969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969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6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6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96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96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96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96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6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6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96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96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build="allAtOnce"/>
      <p:bldP spid="29697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55576" y="188640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Слушаем и выделяем непонятное</a:t>
            </a:r>
            <a:endParaRPr lang="ru-RU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908720"/>
            <a:ext cx="8352928" cy="1384995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Если в услышанном тексте тебе незнакомы, непонятны некоторые слова и выражения, спроси об их значении у говорящего.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3068960"/>
            <a:ext cx="856895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Можешь спросить так:</a:t>
            </a:r>
          </a:p>
          <a:p>
            <a:pPr>
              <a:buClr>
                <a:srgbClr val="FF0000"/>
              </a:buClr>
              <a:buFont typeface="Arial" pitchFamily="34" charset="0"/>
              <a:buChar char="•"/>
            </a:pP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Скажите, пожалуйста, что означает слово …</a:t>
            </a:r>
          </a:p>
          <a:p>
            <a:pPr>
              <a:buClr>
                <a:srgbClr val="FF0000"/>
              </a:buClr>
              <a:buFont typeface="Arial" pitchFamily="34" charset="0"/>
              <a:buChar char="•"/>
            </a:pPr>
            <a: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Извините, я не понял, что значит …?</a:t>
            </a:r>
          </a:p>
          <a:p>
            <a:pPr>
              <a:buClr>
                <a:srgbClr val="FF0000"/>
              </a:buClr>
              <a:buFont typeface="Arial" pitchFamily="34" charset="0"/>
              <a:buChar char="•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Объясните, пожалуйста, что такое …?      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5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76672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Своенравен - </a:t>
            </a:r>
            <a:endParaRPr lang="ru-RU" sz="40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700808"/>
            <a:ext cx="2880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Контакт - </a:t>
            </a:r>
            <a:endParaRPr lang="ru-RU" sz="40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3140968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Безропотно - </a:t>
            </a:r>
            <a:endParaRPr lang="ru-RU" sz="40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4653136"/>
            <a:ext cx="2520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Предан - </a:t>
            </a:r>
            <a:endParaRPr lang="ru-RU" sz="40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91880" y="620688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капризен, упрям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63888" y="3212976"/>
            <a:ext cx="5256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покорно, без ропота, то есть протеста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87824" y="1844824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взаимодействие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55776" y="4797152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верен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 build="allAtOnce"/>
      <p:bldP spid="8" grpId="0" build="allAtOnce"/>
      <p:bldP spid="9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764704"/>
            <a:ext cx="2996462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-2343150" y="576263"/>
            <a:ext cx="2279650" cy="236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0" y="517525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3131840" y="332656"/>
            <a:ext cx="6408712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Medium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Medium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лесной заповедной чаще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Шёл король Боровик настоящий.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Был он хмур и ужасно не в духе: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Закусали монарха мухи.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Разозлившись, он сел у дуба,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Повелел, чтоб трубили трубы: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 Эй, дворяне, грибы благородные!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Мои подданные верноподданные! Собирайтесь полками и ратями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побоище с этими татями!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5157192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  Есть ли в стихотворении непонятные для вас слова и выражения? Запишите их в тетрадь и к следующему занятию выясните значение этих слов и выражений.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052736"/>
            <a:ext cx="8686800" cy="1675656"/>
          </a:xfrm>
        </p:spPr>
        <p:txBody>
          <a:bodyPr>
            <a:normAutofit/>
          </a:bodyPr>
          <a:lstStyle/>
          <a:p>
            <a:r>
              <a:rPr lang="ru-RU" i="1" cap="none" dirty="0" smtClean="0"/>
              <a:t>Что нового мы сегодня узнали?</a:t>
            </a:r>
            <a:br>
              <a:rPr lang="ru-RU" i="1" cap="none" dirty="0" smtClean="0"/>
            </a:br>
            <a:r>
              <a:rPr lang="ru-RU" i="1" cap="none" dirty="0" smtClean="0"/>
              <a:t>Что повторили?</a:t>
            </a:r>
            <a:endParaRPr lang="ru-RU" i="1" cap="none" dirty="0"/>
          </a:p>
        </p:txBody>
      </p:sp>
      <p:sp>
        <p:nvSpPr>
          <p:cNvPr id="3" name="TextBox 2"/>
          <p:cNvSpPr txBox="1"/>
          <p:nvPr/>
        </p:nvSpPr>
        <p:spPr>
          <a:xfrm>
            <a:off x="1619672" y="3717032"/>
            <a:ext cx="59046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Молодцы!</a:t>
            </a:r>
            <a:endParaRPr lang="ru-RU" sz="96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556792"/>
            <a:ext cx="8662736" cy="504056"/>
          </a:xfrm>
          <a:noFill/>
          <a:ln>
            <a:noFill/>
          </a:ln>
          <a:effectLst/>
        </p:spPr>
        <p:txBody>
          <a:bodyPr>
            <a:normAutofit fontScale="9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44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Список используемых источников:</a:t>
            </a:r>
            <a: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b="1" cap="none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268760"/>
            <a:ext cx="889248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Тексты, задания и иллюстрации из учебника для 2-го класса «Детская риторика в рассказах и рисунках» Т. А.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Ладыженской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Н. В.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Ладыженской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Р. И. Никольской, Г. И. Сорокиной</a:t>
            </a:r>
            <a:b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Задания из методических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рекомендацийдля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учителя по курсу «Риторика» для 2 –го класса Т. А.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Ладыженской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Н. В.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Ладыженской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Р. И. Никольской, Г. И. Сорокиной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Разработки уроков с сайта  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www.school2100.ru</a:t>
            </a:r>
            <a:endParaRPr lang="ru-RU" sz="24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400" b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Картинки с </a:t>
            </a:r>
            <a:r>
              <a:rPr lang="en-US" sz="2400" b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images.yandex.ru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90</TotalTime>
  <Words>354</Words>
  <Application>Microsoft Office PowerPoint</Application>
  <PresentationFormat>Экран (4:3)</PresentationFormat>
  <Paragraphs>53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Слушаем и стараемся понять. Слушаем и выделяем непонятное. </vt:lpstr>
      <vt:lpstr>Слайд 2</vt:lpstr>
      <vt:lpstr>Слайд 3</vt:lpstr>
      <vt:lpstr>Слайд 4</vt:lpstr>
      <vt:lpstr>Слайд 5</vt:lpstr>
      <vt:lpstr>Слайд 6</vt:lpstr>
      <vt:lpstr>Что нового мы сегодня узнали? Что повторили?</vt:lpstr>
      <vt:lpstr>Список используемых источников:      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Слушаем и стараемся понять. Слушаем и выделяем непонятное.</dc:title>
  <dc:creator>User</dc:creator>
  <cp:lastModifiedBy>User</cp:lastModifiedBy>
  <cp:revision>12</cp:revision>
  <dcterms:created xsi:type="dcterms:W3CDTF">2012-12-15T19:22:29Z</dcterms:created>
  <dcterms:modified xsi:type="dcterms:W3CDTF">2013-08-12T19:10:57Z</dcterms:modified>
</cp:coreProperties>
</file>