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8"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1121EEB-9ACF-41D0-BE52-C8C9A30E5F3E}">
          <p14:sldIdLst>
            <p14:sldId id="278"/>
            <p14:sldId id="256"/>
            <p14:sldId id="258"/>
            <p14:sldId id="259"/>
            <p14:sldId id="260"/>
            <p14:sldId id="261"/>
            <p14:sldId id="262"/>
            <p14:sldId id="263"/>
          </p14:sldIdLst>
        </p14:section>
        <p14:section name="Раздел без заголовка" id="{6FB43E55-F2F2-4273-8471-B1F7BA131A04}">
          <p14:sldIdLst/>
        </p14:section>
        <p14:section name="Раздел без заголовка" id="{D70C46C6-9D91-4A32-A2EB-C7F5A874A6E0}">
          <p14:sldIdLst>
            <p14:sldId id="264"/>
            <p14:sldId id="265"/>
            <p14:sldId id="266"/>
            <p14:sldId id="267"/>
            <p14:sldId id="268"/>
            <p14:sldId id="269"/>
            <p14:sldId id="270"/>
            <p14:sldId id="271"/>
            <p14:sldId id="272"/>
            <p14:sldId id="273"/>
            <p14:sldId id="274"/>
            <p14:sldId id="275"/>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5255" autoAdjust="0"/>
  </p:normalViewPr>
  <p:slideViewPr>
    <p:cSldViewPr>
      <p:cViewPr>
        <p:scale>
          <a:sx n="74" d="100"/>
          <a:sy n="74" d="100"/>
        </p:scale>
        <p:origin x="-1140" y="-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9CD99-5EC8-4F8B-A8FD-9F9638D0A341}" type="datetimeFigureOut">
              <a:rPr lang="ru-RU" smtClean="0"/>
              <a:t>25.02.2013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93B8C-AF95-40DF-B24D-CDEC7C25268C}" type="slidenum">
              <a:rPr lang="ru-RU" smtClean="0"/>
              <a:t>‹#›</a:t>
            </a:fld>
            <a:endParaRPr lang="ru-RU"/>
          </a:p>
        </p:txBody>
      </p:sp>
    </p:spTree>
    <p:extLst>
      <p:ext uri="{BB962C8B-B14F-4D97-AF65-F5344CB8AC3E}">
        <p14:creationId xmlns:p14="http://schemas.microsoft.com/office/powerpoint/2010/main" val="413716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893B8C-AF95-40DF-B24D-CDEC7C25268C}" type="slidenum">
              <a:rPr lang="ru-RU" smtClean="0"/>
              <a:t>7</a:t>
            </a:fld>
            <a:endParaRPr lang="ru-RU"/>
          </a:p>
        </p:txBody>
      </p:sp>
    </p:spTree>
    <p:extLst>
      <p:ext uri="{BB962C8B-B14F-4D97-AF65-F5344CB8AC3E}">
        <p14:creationId xmlns:p14="http://schemas.microsoft.com/office/powerpoint/2010/main" val="289802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4FD6C5-73F1-4AB1-B202-3B5F288EC6C1}" type="datetimeFigureOut">
              <a:rPr lang="ru-RU" smtClean="0"/>
              <a:t>25.02.2013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C4FD6C5-73F1-4AB1-B202-3B5F288EC6C1}" type="datetimeFigureOut">
              <a:rPr lang="ru-RU" smtClean="0"/>
              <a:t>25.02.2013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4FD6C5-73F1-4AB1-B202-3B5F288EC6C1}" type="datetimeFigureOut">
              <a:rPr lang="ru-RU" smtClean="0"/>
              <a:t>25.02.2013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CBA479-EEDD-4270-856B-67C43ACBDE84}"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C4FD6C5-73F1-4AB1-B202-3B5F288EC6C1}" type="datetimeFigureOut">
              <a:rPr lang="ru-RU" smtClean="0"/>
              <a:t>25.02.2013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CBA479-EEDD-4270-856B-67C43ACBDE84}"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4FD6C5-73F1-4AB1-B202-3B5F288EC6C1}" type="datetimeFigureOut">
              <a:rPr lang="ru-RU" smtClean="0"/>
              <a:t>25.02.2013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AC4FD6C5-73F1-4AB1-B202-3B5F288EC6C1}" type="datetimeFigureOut">
              <a:rPr lang="ru-RU" smtClean="0"/>
              <a:t>25.02.2013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CBA479-EEDD-4270-856B-67C43ACBDE84}"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4FD6C5-73F1-4AB1-B202-3B5F288EC6C1}" type="datetimeFigureOut">
              <a:rPr lang="ru-RU" smtClean="0"/>
              <a:t>25.02.2013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C4FD6C5-73F1-4AB1-B202-3B5F288EC6C1}" type="datetimeFigureOut">
              <a:rPr lang="ru-RU" smtClean="0"/>
              <a:t>25.02.2013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C4FD6C5-73F1-4AB1-B202-3B5F288EC6C1}" type="datetimeFigureOut">
              <a:rPr lang="ru-RU" smtClean="0"/>
              <a:t>25.02.2013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ACBA479-EEDD-4270-856B-67C43ACBDE8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4FD6C5-73F1-4AB1-B202-3B5F288EC6C1}" type="datetimeFigureOut">
              <a:rPr lang="ru-RU" smtClean="0"/>
              <a:t>25.02.2013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CBA479-EEDD-4270-856B-67C43ACBDE84}"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4FD6C5-73F1-4AB1-B202-3B5F288EC6C1}" type="datetimeFigureOut">
              <a:rPr lang="ru-RU" smtClean="0"/>
              <a:t>25.02.2013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CBA479-EEDD-4270-856B-67C43ACBDE84}"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C4FD6C5-73F1-4AB1-B202-3B5F288EC6C1}" type="datetimeFigureOut">
              <a:rPr lang="ru-RU" smtClean="0"/>
              <a:t>25.02.2013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CBA479-EEDD-4270-856B-67C43ACBDE84}"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A9%D0%B5%D0%BB%D0%BA%D1%83%D0%BD%D1%8B" TargetMode="External"/><Relationship Id="rId13" Type="http://schemas.openxmlformats.org/officeDocument/2006/relationships/hyperlink" Target="http://ru.wikipedia.org/wiki/%D0%91%D0%B0%D0%BA%D1%82%D0%B5%D1%80%D0%B8%D0%B8" TargetMode="External"/><Relationship Id="rId3" Type="http://schemas.openxmlformats.org/officeDocument/2006/relationships/hyperlink" Target="http://ru.wikipedia.org/wiki/%D0%9B%D0%B8%D1%81%D1%82%D0%BE%D0%B5%D0%B4%D1%8B" TargetMode="External"/><Relationship Id="rId7" Type="http://schemas.openxmlformats.org/officeDocument/2006/relationships/hyperlink" Target="http://ru.wikipedia.org/wiki/%D0%A2%D0%B0%D0%B1%D0%B0%D0%BA" TargetMode="External"/><Relationship Id="rId12" Type="http://schemas.openxmlformats.org/officeDocument/2006/relationships/hyperlink" Target="http://ru.wikipedia.org/wiki/%D0%93%D1%80%D0%B8%D0%B1%D1%8B" TargetMode="External"/><Relationship Id="rId2" Type="http://schemas.openxmlformats.org/officeDocument/2006/relationships/hyperlink" Target="http://ru.wikipedia.org/wiki/%D0%9A%D0%BE%D0%BB%D0%BE%D1%80%D0%B0%D0%B4%D1%81%D0%BA%D0%B8%D0%B9_%D0%B6%D1%83%D0%BA" TargetMode="External"/><Relationship Id="rId1" Type="http://schemas.openxmlformats.org/officeDocument/2006/relationships/slideLayout" Target="../slideLayouts/slideLayout2.xml"/><Relationship Id="rId6" Type="http://schemas.openxmlformats.org/officeDocument/2006/relationships/hyperlink" Target="http://ru.wikipedia.org/wiki/%D0%91%D0%B0%D0%BA%D0%BB%D0%B0%D0%B6%D0%B0%D0%BD" TargetMode="External"/><Relationship Id="rId11" Type="http://schemas.openxmlformats.org/officeDocument/2006/relationships/hyperlink" Target="http://ru.wikipedia.org/wiki/%D0%9F%D1%80%D0%BE%D0%B2%D0%BE%D0%BB%D0%BE%D1%87%D0%BD%D0%B8%D0%BA" TargetMode="External"/><Relationship Id="rId5" Type="http://schemas.openxmlformats.org/officeDocument/2006/relationships/hyperlink" Target="http://ru.wikipedia.org/wiki/%D0%A2%D0%BE%D0%BC%D0%B0%D1%82" TargetMode="External"/><Relationship Id="rId10" Type="http://schemas.openxmlformats.org/officeDocument/2006/relationships/hyperlink" Target="http://ru.wikipedia.org/wiki/%D0%9B%D0%B8%D1%87%D0%B8%D0%BD%D0%BA%D0%B0" TargetMode="External"/><Relationship Id="rId4" Type="http://schemas.openxmlformats.org/officeDocument/2006/relationships/hyperlink" Target="http://ru.wikipedia.org/wiki/%D0%9F%D0%B0%D1%81%D0%BB%D1%91%D0%BD%D0%BE%D0%B2%D1%8B%D0%B5" TargetMode="External"/><Relationship Id="rId9" Type="http://schemas.openxmlformats.org/officeDocument/2006/relationships/hyperlink" Target="http://ru.wikipedia.org/wiki/Elateridae" TargetMode="External"/><Relationship Id="rId14" Type="http://schemas.openxmlformats.org/officeDocument/2006/relationships/hyperlink" Target="http://ru.wikipedia.org/wiki/%D0%93%D0%BD%D0%B8%D0%BB%D1%8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Выполнила:</a:t>
            </a:r>
            <a:br>
              <a:rPr lang="ru-RU" dirty="0" smtClean="0"/>
            </a:br>
            <a:r>
              <a:rPr lang="ru-RU" dirty="0" smtClean="0"/>
              <a:t>Павлова Анна</a:t>
            </a:r>
            <a:br>
              <a:rPr lang="ru-RU" dirty="0" smtClean="0"/>
            </a:br>
            <a:r>
              <a:rPr lang="ru-RU" dirty="0" smtClean="0"/>
              <a:t>3 класс</a:t>
            </a:r>
            <a:endParaRPr lang="ru-RU" dirty="0"/>
          </a:p>
        </p:txBody>
      </p:sp>
      <p:sp>
        <p:nvSpPr>
          <p:cNvPr id="3" name="Текст 2"/>
          <p:cNvSpPr>
            <a:spLocks noGrp="1"/>
          </p:cNvSpPr>
          <p:nvPr>
            <p:ph type="body" idx="1"/>
          </p:nvPr>
        </p:nvSpPr>
        <p:spPr>
          <a:xfrm>
            <a:off x="1115616" y="764704"/>
            <a:ext cx="6669483" cy="1612545"/>
          </a:xfrm>
        </p:spPr>
        <p:txBody>
          <a:bodyPr>
            <a:normAutofit/>
          </a:bodyPr>
          <a:lstStyle/>
          <a:p>
            <a:r>
              <a:rPr lang="ru-RU" sz="7200" dirty="0" smtClean="0"/>
              <a:t>Ах! Картошечка</a:t>
            </a:r>
            <a:endParaRPr lang="ru-RU" sz="7200" dirty="0"/>
          </a:p>
        </p:txBody>
      </p:sp>
    </p:spTree>
    <p:extLst>
      <p:ext uri="{BB962C8B-B14F-4D97-AF65-F5344CB8AC3E}">
        <p14:creationId xmlns:p14="http://schemas.microsoft.com/office/powerpoint/2010/main" val="3834058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27585" y="1988840"/>
            <a:ext cx="7452816" cy="4137323"/>
          </a:xfrm>
        </p:spPr>
        <p:txBody>
          <a:bodyPr>
            <a:normAutofit fontScale="85000" lnSpcReduction="20000"/>
          </a:bodyPr>
          <a:lstStyle/>
          <a:p>
            <a:pPr lvl="0"/>
            <a:r>
              <a:rPr lang="ru-RU" u="sng" dirty="0" smtClean="0">
                <a:hlinkClick r:id="rId2" tooltip="Колорадский жук"/>
              </a:rPr>
              <a:t>Колорадский </a:t>
            </a:r>
            <a:r>
              <a:rPr lang="ru-RU" u="sng" dirty="0">
                <a:hlinkClick r:id="rId2" tooltip="Колорадский жук"/>
              </a:rPr>
              <a:t>жук</a:t>
            </a:r>
            <a:r>
              <a:rPr lang="ru-RU" dirty="0"/>
              <a:t> — насекомое семейства </a:t>
            </a:r>
            <a:r>
              <a:rPr lang="ru-RU" u="sng" dirty="0">
                <a:hlinkClick r:id="rId3" tooltip="Листоеды"/>
              </a:rPr>
              <a:t>жуков-листоедов</a:t>
            </a:r>
            <a:r>
              <a:rPr lang="ru-RU" dirty="0"/>
              <a:t>. Жуки и личинки колорадского жука питаются листьями </a:t>
            </a:r>
            <a:r>
              <a:rPr lang="ru-RU" u="sng" dirty="0">
                <a:hlinkClick r:id="rId4" tooltip="Паслёновые"/>
              </a:rPr>
              <a:t>паслёновых</a:t>
            </a:r>
            <a:r>
              <a:rPr lang="ru-RU" dirty="0"/>
              <a:t> культур: картофеля, </a:t>
            </a:r>
            <a:r>
              <a:rPr lang="ru-RU" u="sng" dirty="0">
                <a:hlinkClick r:id="rId5" tooltip="Томат"/>
              </a:rPr>
              <a:t>томата</a:t>
            </a:r>
            <a:r>
              <a:rPr lang="ru-RU" dirty="0"/>
              <a:t>, </a:t>
            </a:r>
            <a:r>
              <a:rPr lang="ru-RU" u="sng" dirty="0">
                <a:hlinkClick r:id="rId6" tooltip="Баклажан"/>
              </a:rPr>
              <a:t>баклажана</a:t>
            </a:r>
            <a:r>
              <a:rPr lang="ru-RU" dirty="0"/>
              <a:t>, реже — </a:t>
            </a:r>
            <a:r>
              <a:rPr lang="ru-RU" u="sng" dirty="0">
                <a:hlinkClick r:id="rId7" tooltip="Табак"/>
              </a:rPr>
              <a:t>табака</a:t>
            </a:r>
            <a:r>
              <a:rPr lang="ru-RU" dirty="0"/>
              <a:t>, что делает их опасными вредителями сельского хозяйства.</a:t>
            </a:r>
          </a:p>
          <a:p>
            <a:pPr lvl="0"/>
            <a:r>
              <a:rPr lang="ru-RU" u="sng" dirty="0">
                <a:hlinkClick r:id="rId8" tooltip="Щелкуны"/>
              </a:rPr>
              <a:t>Жуки-щелкуны</a:t>
            </a:r>
            <a:r>
              <a:rPr lang="ru-RU" dirty="0"/>
              <a:t> — насекомые отряда </a:t>
            </a:r>
            <a:r>
              <a:rPr lang="ru-RU" u="sng" dirty="0">
                <a:hlinkClick r:id="rId9" tooltip="Elateridae"/>
              </a:rPr>
              <a:t>жесткокрылых</a:t>
            </a:r>
            <a:r>
              <a:rPr lang="ru-RU" dirty="0"/>
              <a:t> представляют опасность для посадок картофеля прежде всего своими </a:t>
            </a:r>
            <a:r>
              <a:rPr lang="ru-RU" u="sng" dirty="0">
                <a:hlinkClick r:id="rId10" tooltip="Личинка"/>
              </a:rPr>
              <a:t>личинками</a:t>
            </a:r>
            <a:r>
              <a:rPr lang="ru-RU" dirty="0"/>
              <a:t>, называемыми </a:t>
            </a:r>
            <a:r>
              <a:rPr lang="ru-RU" u="sng" dirty="0">
                <a:hlinkClick r:id="rId11" tooltip="Проволочник"/>
              </a:rPr>
              <a:t>проволочниками</a:t>
            </a:r>
            <a:r>
              <a:rPr lang="ru-RU" dirty="0"/>
              <a:t>. Проволочники повреждают клубни и стебли вгрызаясь в них, образуя повреждения в виде дыр и ходов. Растения, повреждённые проволочником отстают в росте и дают меньший урожай, товарная ценность повреждённого картофеля падает. В ходы, проделанные проволочником, внедряются </a:t>
            </a:r>
            <a:r>
              <a:rPr lang="ru-RU" u="sng" dirty="0">
                <a:hlinkClick r:id="rId12" tooltip="Грибы"/>
              </a:rPr>
              <a:t>грибки</a:t>
            </a:r>
            <a:r>
              <a:rPr lang="ru-RU" dirty="0"/>
              <a:t> и </a:t>
            </a:r>
            <a:r>
              <a:rPr lang="ru-RU" u="sng" dirty="0">
                <a:hlinkClick r:id="rId13" tooltip="Бактерии"/>
              </a:rPr>
              <a:t>бактерии</a:t>
            </a:r>
            <a:r>
              <a:rPr lang="ru-RU" dirty="0"/>
              <a:t>, вызывая </a:t>
            </a:r>
            <a:r>
              <a:rPr lang="ru-RU" u="sng" dirty="0">
                <a:hlinkClick r:id="rId14" tooltip="Гниль"/>
              </a:rPr>
              <a:t>гниль</a:t>
            </a:r>
            <a:r>
              <a:rPr lang="ru-RU" dirty="0"/>
              <a:t>, что ухудшает сохранность урожая во время хранения.</a:t>
            </a:r>
          </a:p>
          <a:p>
            <a:endParaRPr lang="ru-RU" dirty="0"/>
          </a:p>
        </p:txBody>
      </p:sp>
      <p:sp>
        <p:nvSpPr>
          <p:cNvPr id="4" name="Заголовок 3"/>
          <p:cNvSpPr>
            <a:spLocks noGrp="1"/>
          </p:cNvSpPr>
          <p:nvPr>
            <p:ph type="title"/>
          </p:nvPr>
        </p:nvSpPr>
        <p:spPr/>
        <p:txBody>
          <a:bodyPr>
            <a:normAutofit fontScale="90000"/>
          </a:bodyPr>
          <a:lstStyle/>
          <a:p>
            <a:r>
              <a:rPr lang="ru-RU" dirty="0" smtClean="0"/>
              <a:t>Вредители и заболевания картофеля</a:t>
            </a:r>
            <a:endParaRPr lang="ru-RU" dirty="0"/>
          </a:p>
        </p:txBody>
      </p:sp>
    </p:spTree>
    <p:extLst>
      <p:ext uri="{BB962C8B-B14F-4D97-AF65-F5344CB8AC3E}">
        <p14:creationId xmlns:p14="http://schemas.microsoft.com/office/powerpoint/2010/main" val="2503537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27585" y="2060848"/>
            <a:ext cx="7452816" cy="4065315"/>
          </a:xfrm>
        </p:spPr>
        <p:txBody>
          <a:bodyPr>
            <a:noAutofit/>
          </a:bodyPr>
          <a:lstStyle/>
          <a:p>
            <a:r>
              <a:rPr lang="ru-RU" sz="1800" dirty="0"/>
              <a:t>Наиболее простое использование клубней в народной медицине – это лечение воспаления верхних дыхательных путей, сухого кашля, болезней горла, уха, носа, которое осуществляется простым методом – вдыханием паров </a:t>
            </a:r>
            <a:r>
              <a:rPr lang="ru-RU" sz="1800" dirty="0" err="1"/>
              <a:t>свежесвареной</a:t>
            </a:r>
            <a:r>
              <a:rPr lang="ru-RU" sz="1800" dirty="0"/>
              <a:t> и потолченной массы картофеля в виде пюре. При этом больные накрываются с головой и вдыхают пары носом и ртом на протяжении 10-15 минут.</a:t>
            </a:r>
          </a:p>
          <a:p>
            <a:r>
              <a:rPr lang="ru-RU" sz="1800" dirty="0"/>
              <a:t>Широко применяется в народной и официальной медицине сок из клубней картофеля. Он имеет противовоспалительные, мочегонные, спазмолитические свойства, способствует снижению кислотности желудка, снижению артериального давления, успокоению болей при ожогах и болях в глазах после </a:t>
            </a:r>
            <a:r>
              <a:rPr lang="ru-RU" sz="1800" dirty="0" err="1"/>
              <a:t>электросваривания</a:t>
            </a:r>
            <a:r>
              <a:rPr lang="ru-RU" sz="1800" dirty="0"/>
              <a:t>. Для приготовления сока необходимо взять несколько картофелин, хорошо вымыть, удалить глазки, и, не очищая шкурку, протереть на терке. Полученную мезгу кладут в чистую ткань или двойной слой марли и выдавливают картофельный сок.</a:t>
            </a:r>
          </a:p>
          <a:p>
            <a:endParaRPr lang="ru-RU" sz="1800" dirty="0"/>
          </a:p>
        </p:txBody>
      </p:sp>
      <p:sp>
        <p:nvSpPr>
          <p:cNvPr id="4" name="Заголовок 3"/>
          <p:cNvSpPr>
            <a:spLocks noGrp="1"/>
          </p:cNvSpPr>
          <p:nvPr>
            <p:ph type="title"/>
          </p:nvPr>
        </p:nvSpPr>
        <p:spPr/>
        <p:txBody>
          <a:bodyPr/>
          <a:lstStyle/>
          <a:p>
            <a:r>
              <a:rPr lang="ru-RU" dirty="0" smtClean="0"/>
              <a:t>Лечебные свойства картофеля</a:t>
            </a:r>
            <a:endParaRPr lang="ru-RU" dirty="0"/>
          </a:p>
        </p:txBody>
      </p:sp>
    </p:spTree>
    <p:extLst>
      <p:ext uri="{BB962C8B-B14F-4D97-AF65-F5344CB8AC3E}">
        <p14:creationId xmlns:p14="http://schemas.microsoft.com/office/powerpoint/2010/main" val="4045927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70531080"/>
              </p:ext>
            </p:extLst>
          </p:nvPr>
        </p:nvGraphicFramePr>
        <p:xfrm>
          <a:off x="1691680" y="2278064"/>
          <a:ext cx="6048672" cy="3697934"/>
        </p:xfrm>
        <a:graphic>
          <a:graphicData uri="http://schemas.openxmlformats.org/drawingml/2006/table">
            <a:tbl>
              <a:tblPr firstRow="1" firstCol="1" lastRow="1" lastCol="1" bandRow="1" bandCol="1">
                <a:tableStyleId>{5C22544A-7EE6-4342-B048-85BDC9FD1C3A}</a:tableStyleId>
              </a:tblPr>
              <a:tblGrid>
                <a:gridCol w="557301"/>
                <a:gridCol w="2398300"/>
                <a:gridCol w="3093071"/>
              </a:tblGrid>
              <a:tr h="435051">
                <a:tc>
                  <a:txBody>
                    <a:bodyPr/>
                    <a:lstStyle/>
                    <a:p>
                      <a:pPr indent="450215">
                        <a:spcAft>
                          <a:spcPts val="0"/>
                        </a:spcAft>
                      </a:pPr>
                      <a:r>
                        <a:rPr lang="ru-RU" sz="1400" dirty="0">
                          <a:effectLst/>
                        </a:rPr>
                        <a:t>№</a:t>
                      </a:r>
                      <a:endParaRPr lang="ru-RU" sz="1400" dirty="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Блюда из картофеля</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Кол.-во человек</a:t>
                      </a:r>
                      <a:endParaRPr lang="ru-RU" sz="140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1</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Картофельное пюре</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latin typeface="+mn-lt"/>
                          <a:ea typeface="+mn-ea"/>
                          <a:cs typeface="+mn-cs"/>
                        </a:rPr>
                        <a:t>25</a:t>
                      </a:r>
                      <a:endParaRPr lang="ru-RU" sz="1400" dirty="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2</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Тушеный картофель</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latin typeface="+mn-lt"/>
                          <a:ea typeface="+mn-ea"/>
                          <a:cs typeface="+mn-cs"/>
                        </a:rPr>
                        <a:t>14</a:t>
                      </a:r>
                      <a:endParaRPr lang="ru-RU" sz="1400" dirty="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3</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Суп картофельный</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rPr>
                        <a:t>10</a:t>
                      </a:r>
                      <a:endParaRPr lang="ru-RU" sz="1400" dirty="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4</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Жареный картофель</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latin typeface="+mn-lt"/>
                          <a:ea typeface="+mn-ea"/>
                          <a:cs typeface="+mn-cs"/>
                        </a:rPr>
                        <a:t>25</a:t>
                      </a:r>
                      <a:endParaRPr lang="ru-RU" sz="1400" dirty="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5</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Печеный картофель</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18</a:t>
                      </a:r>
                      <a:endParaRPr lang="ru-RU" sz="140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6</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Пирожки с картофелем</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latin typeface="+mn-lt"/>
                          <a:ea typeface="+mn-ea"/>
                          <a:cs typeface="+mn-cs"/>
                        </a:rPr>
                        <a:t>20</a:t>
                      </a:r>
                      <a:endParaRPr lang="ru-RU" sz="1400" dirty="0">
                        <a:effectLst/>
                        <a:latin typeface="Times New Roman"/>
                        <a:ea typeface="Times New Roman"/>
                        <a:cs typeface="Times New Roman"/>
                      </a:endParaRPr>
                    </a:p>
                  </a:txBody>
                  <a:tcPr marL="68580" marR="68580" marT="0" marB="0"/>
                </a:tc>
              </a:tr>
              <a:tr h="435051">
                <a:tc>
                  <a:txBody>
                    <a:bodyPr/>
                    <a:lstStyle/>
                    <a:p>
                      <a:pPr indent="450215">
                        <a:spcAft>
                          <a:spcPts val="0"/>
                        </a:spcAft>
                      </a:pPr>
                      <a:r>
                        <a:rPr lang="ru-RU" sz="1400">
                          <a:effectLst/>
                        </a:rPr>
                        <a:t>7</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Отварной картофель</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smtClean="0">
                          <a:effectLst/>
                          <a:latin typeface="+mn-lt"/>
                          <a:ea typeface="+mn-ea"/>
                          <a:cs typeface="+mn-cs"/>
                        </a:rPr>
                        <a:t>19</a:t>
                      </a:r>
                      <a:endParaRPr lang="ru-RU" sz="1400" dirty="0">
                        <a:effectLst/>
                        <a:latin typeface="Times New Roman"/>
                        <a:ea typeface="Times New Roman"/>
                        <a:cs typeface="Times New Roman"/>
                      </a:endParaRPr>
                    </a:p>
                  </a:txBody>
                  <a:tcPr marL="68580" marR="68580" marT="0" marB="0"/>
                </a:tc>
              </a:tr>
              <a:tr h="217526">
                <a:tc>
                  <a:txBody>
                    <a:bodyPr/>
                    <a:lstStyle/>
                    <a:p>
                      <a:pPr indent="450215">
                        <a:spcAft>
                          <a:spcPts val="0"/>
                        </a:spcAft>
                      </a:pPr>
                      <a:r>
                        <a:rPr lang="ru-RU" sz="1400">
                          <a:effectLst/>
                        </a:rPr>
                        <a:t> </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a:effectLst/>
                        </a:rPr>
                        <a:t> </a:t>
                      </a:r>
                      <a:endParaRPr lang="ru-RU" sz="1400">
                        <a:effectLst/>
                        <a:latin typeface="Times New Roman"/>
                        <a:ea typeface="Times New Roman"/>
                        <a:cs typeface="Times New Roman"/>
                      </a:endParaRPr>
                    </a:p>
                  </a:txBody>
                  <a:tcPr marL="68580" marR="68580" marT="0" marB="0"/>
                </a:tc>
                <a:tc>
                  <a:txBody>
                    <a:bodyPr/>
                    <a:lstStyle/>
                    <a:p>
                      <a:pPr indent="450215">
                        <a:spcAft>
                          <a:spcPts val="0"/>
                        </a:spcAft>
                      </a:pPr>
                      <a:r>
                        <a:rPr lang="ru-RU" sz="1400" dirty="0">
                          <a:effectLst/>
                        </a:rPr>
                        <a:t> </a:t>
                      </a:r>
                      <a:endParaRPr lang="ru-RU" sz="1400" dirty="0">
                        <a:effectLst/>
                        <a:latin typeface="Times New Roman"/>
                        <a:ea typeface="Times New Roman"/>
                        <a:cs typeface="Times New Roman"/>
                      </a:endParaRPr>
                    </a:p>
                  </a:txBody>
                  <a:tcPr marL="68580" marR="68580" marT="0" marB="0"/>
                </a:tc>
              </a:tr>
            </a:tbl>
          </a:graphicData>
        </a:graphic>
      </p:graphicFrame>
      <p:sp>
        <p:nvSpPr>
          <p:cNvPr id="2" name="Заголовок 1"/>
          <p:cNvSpPr>
            <a:spLocks noGrp="1"/>
          </p:cNvSpPr>
          <p:nvPr>
            <p:ph type="title"/>
          </p:nvPr>
        </p:nvSpPr>
        <p:spPr/>
        <p:txBody>
          <a:bodyPr/>
          <a:lstStyle/>
          <a:p>
            <a:r>
              <a:rPr lang="ru-RU" dirty="0" smtClean="0"/>
              <a:t>Результаты анкетирования</a:t>
            </a:r>
            <a:endParaRPr lang="ru-RU" dirty="0"/>
          </a:p>
        </p:txBody>
      </p:sp>
      <p:sp>
        <p:nvSpPr>
          <p:cNvPr id="5" name="Rectangle 1"/>
          <p:cNvSpPr>
            <a:spLocks noChangeArrowheads="1"/>
          </p:cNvSpPr>
          <p:nvPr/>
        </p:nvSpPr>
        <p:spPr bwMode="auto">
          <a:xfrm>
            <a:off x="2857500" y="2124174"/>
            <a:ext cx="6896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750599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683569" y="2204864"/>
            <a:ext cx="7596832" cy="3921299"/>
          </a:xfrm>
        </p:spPr>
        <p:txBody>
          <a:bodyPr>
            <a:normAutofit fontScale="92500" lnSpcReduction="10000"/>
          </a:bodyPr>
          <a:lstStyle/>
          <a:p>
            <a:r>
              <a:rPr lang="ru-RU" dirty="0"/>
              <a:t>Не зря картофель называют "вторым хлебом" – из него можно приготовить более 2 тысяч блюд. В фильме "Девчата" повариха Тося оглашала длиннющий список картофельных блюд: "Картошка отварная, жареная, пюре, картошка фри, картошка пай..."  Я тоже дополню список из маминой кулинарной книги: картофельные оладьи, картофельная запеканка, картофель фаршированный,  панированный картофель, картофельные пончики, вареники из картофеля, манты из картофеля, хворост из картофеля и многое другое.</a:t>
            </a:r>
          </a:p>
          <a:p>
            <a:r>
              <a:rPr lang="ru-RU" dirty="0"/>
              <a:t/>
            </a:r>
            <a:br>
              <a:rPr lang="ru-RU" dirty="0"/>
            </a:br>
            <a:endParaRPr lang="ru-RU" dirty="0"/>
          </a:p>
        </p:txBody>
      </p:sp>
      <p:sp>
        <p:nvSpPr>
          <p:cNvPr id="4" name="Заголовок 3"/>
          <p:cNvSpPr>
            <a:spLocks noGrp="1"/>
          </p:cNvSpPr>
          <p:nvPr>
            <p:ph type="title"/>
          </p:nvPr>
        </p:nvSpPr>
        <p:spPr/>
        <p:txBody>
          <a:bodyPr/>
          <a:lstStyle/>
          <a:p>
            <a:r>
              <a:rPr lang="ru-RU" dirty="0" smtClean="0"/>
              <a:t>Блюда из картофеля</a:t>
            </a:r>
            <a:endParaRPr lang="ru-RU" dirty="0"/>
          </a:p>
        </p:txBody>
      </p:sp>
    </p:spTree>
    <p:extLst>
      <p:ext uri="{BB962C8B-B14F-4D97-AF65-F5344CB8AC3E}">
        <p14:creationId xmlns:p14="http://schemas.microsoft.com/office/powerpoint/2010/main" val="4157688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199"/>
            <a:ext cx="9144000" cy="680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825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143999" cy="712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5561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128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566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572"/>
            <a:ext cx="9252520" cy="692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587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5252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211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Рабочий стол\исследования\1371896.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118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normAutofit fontScale="70000" lnSpcReduction="20000"/>
          </a:bodyPr>
          <a:lstStyle/>
          <a:p>
            <a:r>
              <a:rPr lang="ru-RU" dirty="0" smtClean="0"/>
              <a:t>Введение</a:t>
            </a:r>
          </a:p>
          <a:p>
            <a:endParaRPr lang="ru-RU" dirty="0"/>
          </a:p>
          <a:p>
            <a:r>
              <a:rPr lang="ru-RU" dirty="0"/>
              <a:t>Глава </a:t>
            </a:r>
            <a:r>
              <a:rPr lang="ru-RU" dirty="0" smtClean="0"/>
              <a:t>I. </a:t>
            </a:r>
            <a:r>
              <a:rPr lang="ru-RU" dirty="0"/>
              <a:t>Биологические особенности и значение </a:t>
            </a:r>
            <a:r>
              <a:rPr lang="ru-RU" dirty="0" smtClean="0"/>
              <a:t>картофеля. </a:t>
            </a:r>
          </a:p>
          <a:p>
            <a:endParaRPr lang="ru-RU" dirty="0" smtClean="0"/>
          </a:p>
          <a:p>
            <a:pPr marL="0" indent="0">
              <a:buNone/>
            </a:pPr>
            <a:endParaRPr lang="ru-RU" dirty="0" smtClean="0"/>
          </a:p>
          <a:p>
            <a:r>
              <a:rPr lang="ru-RU" dirty="0" smtClean="0"/>
              <a:t>Глава </a:t>
            </a:r>
            <a:r>
              <a:rPr lang="ru-RU" dirty="0"/>
              <a:t>II. История картофеля</a:t>
            </a:r>
          </a:p>
          <a:p>
            <a:r>
              <a:rPr lang="ru-RU" dirty="0"/>
              <a:t>Глава </a:t>
            </a:r>
            <a:r>
              <a:rPr lang="ru-RU" dirty="0" smtClean="0"/>
              <a:t>III. Болезни картофеля</a:t>
            </a:r>
            <a:endParaRPr lang="ru-RU" dirty="0"/>
          </a:p>
          <a:p>
            <a:r>
              <a:rPr lang="ru-RU" dirty="0"/>
              <a:t>Глава </a:t>
            </a:r>
            <a:r>
              <a:rPr lang="ru-RU" dirty="0" smtClean="0"/>
              <a:t>IV</a:t>
            </a:r>
            <a:r>
              <a:rPr lang="ru-RU" dirty="0"/>
              <a:t>.</a:t>
            </a:r>
            <a:r>
              <a:rPr lang="ru-RU" dirty="0" smtClean="0"/>
              <a:t> Анкетирование</a:t>
            </a:r>
            <a:endParaRPr lang="ru-RU" b="1" i="1" u="sng" dirty="0" smtClean="0">
              <a:effectLst>
                <a:outerShdw blurRad="38100" dist="38100" dir="2700000" algn="tl">
                  <a:srgbClr val="000000">
                    <a:alpha val="43137"/>
                  </a:srgbClr>
                </a:outerShdw>
              </a:effectLst>
            </a:endParaRPr>
          </a:p>
          <a:p>
            <a:r>
              <a:rPr lang="ru-RU" dirty="0" smtClean="0"/>
              <a:t>Глава V </a:t>
            </a:r>
            <a:r>
              <a:rPr lang="ru-RU" i="1" dirty="0" smtClean="0">
                <a:effectLst>
                  <a:outerShdw blurRad="38100" dist="38100" dir="2700000" algn="tl">
                    <a:srgbClr val="000000">
                      <a:alpha val="43137"/>
                    </a:srgbClr>
                  </a:outerShdw>
                </a:effectLst>
              </a:rPr>
              <a:t>.</a:t>
            </a:r>
            <a:r>
              <a:rPr lang="ru-RU" dirty="0" smtClean="0"/>
              <a:t> Диетическая и лечебная ценность картофеля</a:t>
            </a:r>
          </a:p>
          <a:p>
            <a:endParaRPr lang="ru-RU" dirty="0"/>
          </a:p>
          <a:p>
            <a:r>
              <a:rPr lang="ru-RU" dirty="0"/>
              <a:t>Заключение</a:t>
            </a:r>
          </a:p>
          <a:p>
            <a:r>
              <a:rPr lang="ru-RU" dirty="0"/>
              <a:t>Литература</a:t>
            </a:r>
          </a:p>
          <a:p>
            <a:r>
              <a:rPr lang="ru-RU" dirty="0"/>
              <a:t>Приложение</a:t>
            </a:r>
          </a:p>
          <a:p>
            <a:endParaRPr lang="ru-RU" dirty="0"/>
          </a:p>
        </p:txBody>
      </p:sp>
      <p:sp>
        <p:nvSpPr>
          <p:cNvPr id="4" name="Заголовок 3"/>
          <p:cNvSpPr>
            <a:spLocks noGrp="1"/>
          </p:cNvSpPr>
          <p:nvPr>
            <p:ph type="title"/>
          </p:nvPr>
        </p:nvSpPr>
        <p:spPr/>
        <p:txBody>
          <a:bodyPr/>
          <a:lstStyle/>
          <a:p>
            <a:r>
              <a:rPr lang="ru-RU" dirty="0" smtClean="0"/>
              <a:t>Содержание</a:t>
            </a:r>
            <a:endParaRPr lang="ru-RU" dirty="0"/>
          </a:p>
        </p:txBody>
      </p:sp>
    </p:spTree>
    <p:extLst>
      <p:ext uri="{BB962C8B-B14F-4D97-AF65-F5344CB8AC3E}">
        <p14:creationId xmlns:p14="http://schemas.microsoft.com/office/powerpoint/2010/main" val="32985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2060848"/>
            <a:ext cx="7308800" cy="4536504"/>
          </a:xfrm>
        </p:spPr>
        <p:txBody>
          <a:bodyPr>
            <a:noAutofit/>
          </a:bodyPr>
          <a:lstStyle/>
          <a:p>
            <a:r>
              <a:rPr lang="ru-RU" sz="1600" dirty="0" smtClean="0"/>
              <a:t>Декоративное </a:t>
            </a:r>
            <a:r>
              <a:rPr lang="ru-RU" sz="1600" dirty="0"/>
              <a:t>растение, лекарство от многих болезней, яд от насекомых, средство для выведения пятен и универсальное удобрение. И, наконец, сырье, из которого можно приготовить хлеб, крахмал, косметическую пудру, масло, вино, кофе, шоколад и дрожжи... Да, все это – картошка. Из нее даже водку делают. Картофель распространился в России, потому что помогал прокормиться при неурожаях зерновых и относительно неприхотливая культура.  Картофель в России прозвали </a:t>
            </a:r>
            <a:r>
              <a:rPr lang="ru-RU" sz="1600" b="1" dirty="0"/>
              <a:t>вторым хлебом</a:t>
            </a:r>
            <a:r>
              <a:rPr lang="ru-RU" sz="1600" dirty="0"/>
              <a:t>, потому что он </a:t>
            </a:r>
            <a:r>
              <a:rPr lang="ru-RU" sz="1600" b="1" dirty="0"/>
              <a:t>выручал людей в тяжелые времена</a:t>
            </a:r>
            <a:r>
              <a:rPr lang="ru-RU" sz="1600" dirty="0"/>
              <a:t>, например во время войны, и является </a:t>
            </a:r>
            <a:r>
              <a:rPr lang="ru-RU" sz="1600" b="1" dirty="0"/>
              <a:t>национальной </a:t>
            </a:r>
            <a:r>
              <a:rPr lang="ru-RU" sz="1600" b="1" dirty="0" smtClean="0"/>
              <a:t>пищей</a:t>
            </a:r>
            <a:endParaRPr lang="ru-RU" sz="1600" dirty="0"/>
          </a:p>
          <a:p>
            <a:pPr lvl="0"/>
            <a:r>
              <a:rPr lang="ru-RU" sz="1600" dirty="0"/>
              <a:t>Картофель идет как первое блюдо при приготовлении супов.</a:t>
            </a:r>
          </a:p>
          <a:p>
            <a:pPr lvl="0"/>
            <a:r>
              <a:rPr lang="ru-RU" sz="1600" dirty="0"/>
              <a:t>Картофель – это и самое вкусное второе блюдо.</a:t>
            </a:r>
          </a:p>
          <a:p>
            <a:pPr lvl="0"/>
            <a:r>
              <a:rPr lang="ru-RU" sz="1600" dirty="0" smtClean="0"/>
              <a:t>Картофель </a:t>
            </a:r>
            <a:r>
              <a:rPr lang="ru-RU" sz="1600" dirty="0"/>
              <a:t>подаётся и на десерт. Например: кисель, приготовленный на картофельном крахмале; хворост и др</a:t>
            </a:r>
            <a:r>
              <a:rPr lang="ru-RU" sz="1600" dirty="0" smtClean="0"/>
              <a:t>.</a:t>
            </a:r>
            <a:r>
              <a:rPr lang="ru-RU" sz="1600" dirty="0"/>
              <a:t> </a:t>
            </a:r>
          </a:p>
          <a:p>
            <a:r>
              <a:rPr lang="ru-RU" sz="1600" b="1" u="sng" dirty="0"/>
              <a:t>Вывод:</a:t>
            </a:r>
            <a:r>
              <a:rPr lang="ru-RU" sz="1600" b="1" dirty="0"/>
              <a:t> значит, картофель является необходимой пищей на нашем столе и поэтому можно сказать, что КАРТОФЕЛЬ – ВТОРОЙ ХЛЕБ.</a:t>
            </a:r>
            <a:endParaRPr lang="ru-RU" sz="1600" dirty="0"/>
          </a:p>
          <a:p>
            <a:r>
              <a:rPr lang="ru-RU" sz="1600" dirty="0"/>
              <a:t> </a:t>
            </a:r>
          </a:p>
          <a:p>
            <a:endParaRPr lang="ru-RU" sz="1600" dirty="0"/>
          </a:p>
        </p:txBody>
      </p:sp>
      <p:sp>
        <p:nvSpPr>
          <p:cNvPr id="2" name="Заголовок 1"/>
          <p:cNvSpPr>
            <a:spLocks noGrp="1"/>
          </p:cNvSpPr>
          <p:nvPr>
            <p:ph type="title"/>
          </p:nvPr>
        </p:nvSpPr>
        <p:spPr/>
        <p:txBody>
          <a:bodyPr/>
          <a:lstStyle/>
          <a:p>
            <a:r>
              <a:rPr lang="ru-RU" dirty="0" smtClean="0"/>
              <a:t>Заключение</a:t>
            </a:r>
            <a:endParaRPr lang="ru-RU" dirty="0"/>
          </a:p>
        </p:txBody>
      </p:sp>
    </p:spTree>
    <p:extLst>
      <p:ext uri="{BB962C8B-B14F-4D97-AF65-F5344CB8AC3E}">
        <p14:creationId xmlns:p14="http://schemas.microsoft.com/office/powerpoint/2010/main" val="4241977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27584" y="2132857"/>
            <a:ext cx="7452817" cy="3993306"/>
          </a:xfrm>
        </p:spPr>
        <p:txBody>
          <a:bodyPr>
            <a:normAutofit fontScale="92500" lnSpcReduction="10000"/>
          </a:bodyPr>
          <a:lstStyle/>
          <a:p>
            <a:r>
              <a:rPr lang="ru-RU" dirty="0"/>
              <a:t>В ходе </a:t>
            </a:r>
            <a:r>
              <a:rPr lang="ru-RU" dirty="0" smtClean="0"/>
              <a:t>исследования я изучил, </a:t>
            </a:r>
            <a:r>
              <a:rPr lang="ru-RU" dirty="0"/>
              <a:t>почему картофель так важен для человека. </a:t>
            </a:r>
          </a:p>
          <a:p>
            <a:r>
              <a:rPr lang="ru-RU" dirty="0"/>
              <a:t>В ходе </a:t>
            </a:r>
            <a:r>
              <a:rPr lang="ru-RU" b="1" i="1" dirty="0"/>
              <a:t>дальнейшего исследования передо мной стоит </a:t>
            </a:r>
            <a:r>
              <a:rPr lang="ru-RU" b="1" i="1" dirty="0" smtClean="0"/>
              <a:t>задача:</a:t>
            </a:r>
            <a:r>
              <a:rPr lang="ru-RU" dirty="0" smtClean="0"/>
              <a:t> </a:t>
            </a:r>
          </a:p>
          <a:p>
            <a:r>
              <a:rPr lang="ru-RU" dirty="0" smtClean="0"/>
              <a:t>как </a:t>
            </a:r>
            <a:r>
              <a:rPr lang="ru-RU" dirty="0"/>
              <a:t>свет влияет на её жизнь;</a:t>
            </a:r>
          </a:p>
          <a:p>
            <a:pPr lvl="0"/>
            <a:r>
              <a:rPr lang="ru-RU" dirty="0"/>
              <a:t>как удобренная почва и не удобренная влияют на развитие растения;</a:t>
            </a:r>
          </a:p>
          <a:p>
            <a:pPr lvl="0"/>
            <a:r>
              <a:rPr lang="ru-RU" dirty="0"/>
              <a:t>как вода влияет на рост картофеля</a:t>
            </a:r>
            <a:r>
              <a:rPr lang="ru-RU" dirty="0" smtClean="0"/>
              <a:t>;</a:t>
            </a:r>
          </a:p>
          <a:p>
            <a:pPr lvl="0"/>
            <a:r>
              <a:rPr lang="ru-RU" dirty="0"/>
              <a:t>и</a:t>
            </a:r>
            <a:r>
              <a:rPr lang="ru-RU" dirty="0" smtClean="0"/>
              <a:t>зучить сорта картофеля</a:t>
            </a:r>
            <a:endParaRPr lang="ru-RU" dirty="0"/>
          </a:p>
          <a:p>
            <a:pPr marL="0" lvl="0" indent="0">
              <a:buNone/>
            </a:pPr>
            <a:r>
              <a:rPr lang="ru-RU" dirty="0" smtClean="0"/>
              <a:t>Это </a:t>
            </a:r>
            <a:r>
              <a:rPr lang="ru-RU" dirty="0"/>
              <a:t>позволит расширить </a:t>
            </a:r>
            <a:r>
              <a:rPr lang="ru-RU" dirty="0" smtClean="0"/>
              <a:t>мое представление </a:t>
            </a:r>
            <a:r>
              <a:rPr lang="ru-RU" dirty="0"/>
              <a:t>о картофеле как о культурном растении.</a:t>
            </a:r>
          </a:p>
          <a:p>
            <a:endParaRPr lang="ru-RU" dirty="0"/>
          </a:p>
        </p:txBody>
      </p:sp>
      <p:sp>
        <p:nvSpPr>
          <p:cNvPr id="4" name="Заголовок 3"/>
          <p:cNvSpPr>
            <a:spLocks noGrp="1"/>
          </p:cNvSpPr>
          <p:nvPr>
            <p:ph type="title"/>
          </p:nvPr>
        </p:nvSpPr>
        <p:spPr/>
        <p:txBody>
          <a:bodyPr/>
          <a:lstStyle/>
          <a:p>
            <a:r>
              <a:rPr lang="ru-RU" dirty="0" smtClean="0"/>
              <a:t>Вывод</a:t>
            </a:r>
            <a:endParaRPr lang="ru-RU" dirty="0"/>
          </a:p>
        </p:txBody>
      </p:sp>
    </p:spTree>
    <p:extLst>
      <p:ext uri="{BB962C8B-B14F-4D97-AF65-F5344CB8AC3E}">
        <p14:creationId xmlns:p14="http://schemas.microsoft.com/office/powerpoint/2010/main" val="1411934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5" y="1916832"/>
            <a:ext cx="7452816" cy="4209331"/>
          </a:xfrm>
        </p:spPr>
        <p:txBody>
          <a:bodyPr>
            <a:normAutofit fontScale="92500" lnSpcReduction="20000"/>
          </a:bodyPr>
          <a:lstStyle/>
          <a:p>
            <a:r>
              <a:rPr lang="ru-RU" dirty="0"/>
              <a:t>Гурин Ю. В. Школа занимательных наук. – “ОЛМА Медиа Групп” 2007.</a:t>
            </a:r>
          </a:p>
          <a:p>
            <a:r>
              <a:rPr lang="ru-RU" dirty="0" err="1"/>
              <a:t>С.И.Ожегов</a:t>
            </a:r>
            <a:r>
              <a:rPr lang="ru-RU" dirty="0"/>
              <a:t> и </a:t>
            </a:r>
            <a:r>
              <a:rPr lang="ru-RU" dirty="0" err="1"/>
              <a:t>Н.Ю.Шведова</a:t>
            </a:r>
            <a:r>
              <a:rPr lang="ru-RU" dirty="0"/>
              <a:t>. Толковый словарь русского языка. М.: Азбуковник, 2000.-944 стр.</a:t>
            </a:r>
          </a:p>
          <a:p>
            <a:r>
              <a:rPr lang="ru-RU" dirty="0"/>
              <a:t>А.А. Плешаков. Природоведение, </a:t>
            </a:r>
            <a:r>
              <a:rPr lang="ru-RU" dirty="0" smtClean="0"/>
              <a:t>4 </a:t>
            </a:r>
            <a:r>
              <a:rPr lang="ru-RU" dirty="0"/>
              <a:t>класс.- 2007</a:t>
            </a:r>
          </a:p>
          <a:p>
            <a:r>
              <a:rPr lang="ru-RU" dirty="0"/>
              <a:t>Г. П. Цыганенко. Этимологический словарь русского языка.- К.: </a:t>
            </a:r>
            <a:r>
              <a:rPr lang="ru-RU" dirty="0" err="1"/>
              <a:t>Радянська</a:t>
            </a:r>
            <a:r>
              <a:rPr lang="ru-RU" dirty="0"/>
              <a:t> школа. 1989, 5000 слов</a:t>
            </a:r>
          </a:p>
          <a:p>
            <a:r>
              <a:rPr lang="ru-RU" dirty="0" err="1"/>
              <a:t>Шанский</a:t>
            </a:r>
            <a:r>
              <a:rPr lang="ru-RU" dirty="0"/>
              <a:t> Н.М., Боброва Т. </a:t>
            </a:r>
            <a:r>
              <a:rPr lang="ru-RU" dirty="0" err="1"/>
              <a:t>А.Школьный</a:t>
            </a:r>
            <a:r>
              <a:rPr lang="ru-RU" dirty="0"/>
              <a:t> этимологический словарь русского языка: 4-е изд., стереотип. Ч М.: Дрофа, 2001. Ч 400 с.</a:t>
            </a:r>
          </a:p>
          <a:p>
            <a:r>
              <a:rPr lang="ru-RU" dirty="0"/>
              <a:t>Газета «Дружба», 2007г</a:t>
            </a:r>
          </a:p>
          <a:p>
            <a:r>
              <a:rPr lang="ru-RU" dirty="0"/>
              <a:t>Газета «Известие», 2005, 30 июля</a:t>
            </a:r>
          </a:p>
          <a:p>
            <a:r>
              <a:rPr lang="ru-RU" dirty="0"/>
              <a:t> Журнал «Наша кухня», 2005г</a:t>
            </a:r>
          </a:p>
          <a:p>
            <a:endParaRPr lang="ru-RU" dirty="0"/>
          </a:p>
        </p:txBody>
      </p:sp>
      <p:sp>
        <p:nvSpPr>
          <p:cNvPr id="2" name="Заголовок 1"/>
          <p:cNvSpPr>
            <a:spLocks noGrp="1"/>
          </p:cNvSpPr>
          <p:nvPr>
            <p:ph type="title"/>
          </p:nvPr>
        </p:nvSpPr>
        <p:spPr/>
        <p:txBody>
          <a:bodyPr/>
          <a:lstStyle/>
          <a:p>
            <a:r>
              <a:rPr lang="ru-RU" dirty="0" smtClean="0"/>
              <a:t>Используемая литература</a:t>
            </a:r>
            <a:endParaRPr lang="ru-RU" dirty="0"/>
          </a:p>
        </p:txBody>
      </p:sp>
    </p:spTree>
    <p:extLst>
      <p:ext uri="{BB962C8B-B14F-4D97-AF65-F5344CB8AC3E}">
        <p14:creationId xmlns:p14="http://schemas.microsoft.com/office/powerpoint/2010/main" val="1329884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1800" b="1" i="1" dirty="0" smtClean="0"/>
              <a:t>Актуальность</a:t>
            </a:r>
            <a:r>
              <a:rPr lang="ru-RU" sz="1800" b="1" i="1" dirty="0"/>
              <a:t>.</a:t>
            </a:r>
            <a:r>
              <a:rPr lang="ru-RU" sz="1800" dirty="0"/>
              <a:t> Среди большого многообразия овощей существенное место занимает картофель, его насчитывается более сотни сортов, причём  сажают его буквально повсюду. </a:t>
            </a:r>
          </a:p>
          <a:p>
            <a:pPr marL="0" indent="0">
              <a:buNone/>
            </a:pPr>
            <a:r>
              <a:rPr lang="ru-RU" sz="1800" dirty="0"/>
              <a:t>Пожалуй, не найти на  Земле такого места, где бы  картофель не употребляли в пищу. Без картошки не обходится ни одна семья. Бабушка всегда говорит: «Картофель хлебу подспорье, картошка хлебу </a:t>
            </a:r>
            <a:r>
              <a:rPr lang="ru-RU" sz="1800" dirty="0" err="1"/>
              <a:t>присошка</a:t>
            </a:r>
            <a:r>
              <a:rPr lang="ru-RU" sz="1800" dirty="0"/>
              <a:t>. Картошка на Руси “второй” хлеб». </a:t>
            </a:r>
          </a:p>
          <a:p>
            <a:pPr marL="0" indent="0">
              <a:buNone/>
            </a:pPr>
            <a:r>
              <a:rPr lang="ru-RU" sz="1800" dirty="0"/>
              <a:t>- А почему?</a:t>
            </a:r>
          </a:p>
          <a:p>
            <a:pPr marL="0" indent="0">
              <a:buNone/>
            </a:pPr>
            <a:r>
              <a:rPr lang="ru-RU" sz="1800" dirty="0" smtClean="0"/>
              <a:t>Мне </a:t>
            </a:r>
            <a:r>
              <a:rPr lang="ru-RU" sz="1800" dirty="0"/>
              <a:t>очень захотелось, как можно больше узнать об этом растении, почему так популярен картофель и какие блюда можно из него </a:t>
            </a:r>
            <a:r>
              <a:rPr lang="ru-RU" sz="1800" dirty="0" smtClean="0"/>
              <a:t>приготовить. Меня </a:t>
            </a:r>
            <a:r>
              <a:rPr lang="ru-RU" sz="1800" dirty="0"/>
              <a:t>заинтересовали эти вопросы и я </a:t>
            </a:r>
            <a:r>
              <a:rPr lang="ru-RU" sz="1800" dirty="0" smtClean="0"/>
              <a:t>решил сам </a:t>
            </a:r>
            <a:r>
              <a:rPr lang="ru-RU" sz="1800" dirty="0"/>
              <a:t>найти ответы на них.  </a:t>
            </a:r>
            <a:r>
              <a:rPr lang="ru-RU" sz="1800" dirty="0" smtClean="0"/>
              <a:t>.  </a:t>
            </a:r>
            <a:endParaRPr lang="ru-RU" sz="1800" dirty="0"/>
          </a:p>
          <a:p>
            <a:endParaRPr lang="ru-RU" sz="1800" dirty="0"/>
          </a:p>
        </p:txBody>
      </p:sp>
      <p:sp>
        <p:nvSpPr>
          <p:cNvPr id="2" name="Заголовок 1"/>
          <p:cNvSpPr>
            <a:spLocks noGrp="1"/>
          </p:cNvSpPr>
          <p:nvPr>
            <p:ph type="title"/>
          </p:nvPr>
        </p:nvSpPr>
        <p:spPr/>
        <p:txBody>
          <a:bodyPr/>
          <a:lstStyle/>
          <a:p>
            <a:r>
              <a:rPr lang="ru-RU" dirty="0" smtClean="0"/>
              <a:t>Введение</a:t>
            </a:r>
            <a:endParaRPr lang="ru-RU" dirty="0"/>
          </a:p>
        </p:txBody>
      </p:sp>
    </p:spTree>
    <p:extLst>
      <p:ext uri="{BB962C8B-B14F-4D97-AF65-F5344CB8AC3E}">
        <p14:creationId xmlns:p14="http://schemas.microsoft.com/office/powerpoint/2010/main" val="201464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2060848"/>
            <a:ext cx="7524824" cy="4464496"/>
          </a:xfrm>
        </p:spPr>
        <p:txBody>
          <a:bodyPr>
            <a:noAutofit/>
          </a:bodyPr>
          <a:lstStyle/>
          <a:p>
            <a:r>
              <a:rPr lang="ru-RU" sz="1600" b="1" i="1" dirty="0"/>
              <a:t>Объект исследования</a:t>
            </a:r>
            <a:r>
              <a:rPr lang="ru-RU" sz="1600" dirty="0"/>
              <a:t> – </a:t>
            </a:r>
            <a:r>
              <a:rPr lang="ru-RU" sz="1600" i="1" dirty="0"/>
              <a:t>живая природа</a:t>
            </a:r>
            <a:r>
              <a:rPr lang="ru-RU" sz="1600" dirty="0"/>
              <a:t>.</a:t>
            </a:r>
          </a:p>
          <a:p>
            <a:pPr marL="0" indent="0">
              <a:buNone/>
            </a:pPr>
            <a:r>
              <a:rPr lang="ru-RU" sz="1600" b="1" dirty="0"/>
              <a:t> </a:t>
            </a:r>
            <a:endParaRPr lang="ru-RU" sz="1600" dirty="0"/>
          </a:p>
          <a:p>
            <a:r>
              <a:rPr lang="ru-RU" sz="1600" b="1" i="1" dirty="0"/>
              <a:t>Предмет исследования</a:t>
            </a:r>
            <a:r>
              <a:rPr lang="ru-RU" sz="1600" dirty="0"/>
              <a:t> </a:t>
            </a:r>
            <a:r>
              <a:rPr lang="ru-RU" sz="1600" i="1" dirty="0"/>
              <a:t>– картофель</a:t>
            </a:r>
            <a:r>
              <a:rPr lang="ru-RU" sz="1600" dirty="0"/>
              <a:t>.</a:t>
            </a:r>
          </a:p>
          <a:p>
            <a:pPr marL="0" indent="0">
              <a:buNone/>
            </a:pPr>
            <a:r>
              <a:rPr lang="ru-RU" sz="1600" b="1" dirty="0"/>
              <a:t> </a:t>
            </a:r>
            <a:endParaRPr lang="ru-RU" sz="1600" dirty="0"/>
          </a:p>
          <a:p>
            <a:r>
              <a:rPr lang="ru-RU" sz="1600" b="1" i="1" dirty="0"/>
              <a:t>Цель работы</a:t>
            </a:r>
            <a:r>
              <a:rPr lang="ru-RU" sz="1600" i="1" dirty="0"/>
              <a:t>:</a:t>
            </a:r>
            <a:endParaRPr lang="ru-RU" sz="1600" dirty="0"/>
          </a:p>
          <a:p>
            <a:r>
              <a:rPr lang="ru-RU" sz="1600" i="1" dirty="0"/>
              <a:t>Узнать, на самом ли деле картофель является вторым хлебом на Руси.</a:t>
            </a:r>
          </a:p>
          <a:p>
            <a:pPr marL="0" indent="0">
              <a:buNone/>
            </a:pPr>
            <a:r>
              <a:rPr lang="ru-RU" sz="1600" dirty="0"/>
              <a:t> </a:t>
            </a:r>
          </a:p>
          <a:p>
            <a:r>
              <a:rPr lang="ru-RU" sz="1600" dirty="0"/>
              <a:t>Достижение поставленной цели предполагает решение следующих </a:t>
            </a:r>
            <a:r>
              <a:rPr lang="ru-RU" sz="1600" b="1" i="1" dirty="0"/>
              <a:t>задач</a:t>
            </a:r>
            <a:r>
              <a:rPr lang="ru-RU" sz="1600" dirty="0"/>
              <a:t>: </a:t>
            </a:r>
          </a:p>
          <a:p>
            <a:pPr marL="0" indent="0">
              <a:buNone/>
            </a:pPr>
            <a:r>
              <a:rPr lang="ru-RU" sz="1600" dirty="0"/>
              <a:t> </a:t>
            </a:r>
          </a:p>
          <a:p>
            <a:pPr lvl="0"/>
            <a:r>
              <a:rPr lang="ru-RU" sz="1600" dirty="0"/>
              <a:t>Изучить </a:t>
            </a:r>
            <a:r>
              <a:rPr lang="ru-RU" sz="1600" dirty="0" smtClean="0"/>
              <a:t>литературу о </a:t>
            </a:r>
            <a:r>
              <a:rPr lang="ru-RU" sz="1600" dirty="0"/>
              <a:t>картофеле.</a:t>
            </a:r>
          </a:p>
          <a:p>
            <a:pPr lvl="0"/>
            <a:r>
              <a:rPr lang="ru-RU" sz="1600" dirty="0"/>
              <a:t>Выяснить откуда картофель родом и как попал в Россию.</a:t>
            </a:r>
          </a:p>
          <a:p>
            <a:pPr lvl="0"/>
            <a:r>
              <a:rPr lang="ru-RU" sz="1600" dirty="0"/>
              <a:t>Изучить болезни </a:t>
            </a:r>
            <a:r>
              <a:rPr lang="ru-RU" sz="1600" dirty="0" smtClean="0"/>
              <a:t>картофеля, лечебные свойства</a:t>
            </a:r>
          </a:p>
          <a:p>
            <a:pPr lvl="0"/>
            <a:r>
              <a:rPr lang="ru-RU" sz="1600" dirty="0" smtClean="0"/>
              <a:t>Какие блюда можно приготовить</a:t>
            </a:r>
          </a:p>
          <a:p>
            <a:pPr lvl="0"/>
            <a:r>
              <a:rPr lang="ru-RU" sz="1600" dirty="0" smtClean="0"/>
              <a:t>Провести анкетирование среди детей и взрослых</a:t>
            </a:r>
            <a:endParaRPr lang="ru-RU" sz="1600" dirty="0"/>
          </a:p>
          <a:p>
            <a:pPr lvl="0"/>
            <a:r>
              <a:rPr lang="ru-RU" sz="1600" dirty="0"/>
              <a:t>Обобщить полученные знания.</a:t>
            </a:r>
          </a:p>
          <a:p>
            <a:pPr marL="0" indent="0">
              <a:buNone/>
            </a:pPr>
            <a:r>
              <a:rPr lang="ru-RU" sz="1600" dirty="0"/>
              <a:t> </a:t>
            </a:r>
          </a:p>
          <a:p>
            <a:endParaRPr lang="ru-RU" sz="1600" dirty="0"/>
          </a:p>
        </p:txBody>
      </p:sp>
      <p:sp>
        <p:nvSpPr>
          <p:cNvPr id="2" name="Заголовок 1"/>
          <p:cNvSpPr>
            <a:spLocks noGrp="1"/>
          </p:cNvSpPr>
          <p:nvPr>
            <p:ph type="title"/>
          </p:nvPr>
        </p:nvSpPr>
        <p:spPr/>
        <p:txBody>
          <a:bodyPr/>
          <a:lstStyle/>
          <a:p>
            <a:r>
              <a:rPr lang="ru-RU" dirty="0" smtClean="0"/>
              <a:t>Цели и задачи исследования:</a:t>
            </a:r>
            <a:endParaRPr lang="ru-RU" dirty="0"/>
          </a:p>
        </p:txBody>
      </p:sp>
    </p:spTree>
    <p:extLst>
      <p:ext uri="{BB962C8B-B14F-4D97-AF65-F5344CB8AC3E}">
        <p14:creationId xmlns:p14="http://schemas.microsoft.com/office/powerpoint/2010/main" val="1881726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smtClean="0"/>
              <a:t>Прежде всего, он является одним из важнейших продуктов питания. В его клубнях содержится много крахмала, ради которого, главным образом, и выращивают это растение. Кроме этого, клубни имеют белок, жир и другие вещества, необходимые для питания человека. Картофель является также важным витаминозным продуктом. В клубнях особенно много содержится антицинготного витамина С, а также такие витамины, как А, В1 В2, В6, Р, Д, РР, Н и К .В толковом словаре </a:t>
            </a:r>
            <a:r>
              <a:rPr lang="ru-RU" dirty="0" err="1" smtClean="0"/>
              <a:t>С.И.Ожегова</a:t>
            </a:r>
            <a:r>
              <a:rPr lang="ru-RU" dirty="0" smtClean="0"/>
              <a:t> и Н.Ю. Шведовой: «Клубнеплод, сем. паслёновых с клубнями, богатыми крахмалом, а также (собир.) сами клубни». А вот в этимологическом словаре Г. П. Цыганенко узнал о происхождении слова: «КАРТОФЕЛЬ. Заимствовано из нем. Яз. значит &lt;трюфель&gt;, т. е. &lt;гриб округлой формы, растущий под землей без корня и ствола, земляная шишка</a:t>
            </a:r>
            <a:endParaRPr lang="ru-RU" dirty="0"/>
          </a:p>
        </p:txBody>
      </p:sp>
      <p:sp>
        <p:nvSpPr>
          <p:cNvPr id="2" name="Заголовок 1"/>
          <p:cNvSpPr>
            <a:spLocks noGrp="1"/>
          </p:cNvSpPr>
          <p:nvPr>
            <p:ph type="title"/>
          </p:nvPr>
        </p:nvSpPr>
        <p:spPr/>
        <p:txBody>
          <a:bodyPr/>
          <a:lstStyle/>
          <a:p>
            <a:r>
              <a:rPr lang="ru-RU" smtClean="0"/>
              <a:t>Что такое картофель</a:t>
            </a:r>
            <a:endParaRPr lang="ru-RU" dirty="0"/>
          </a:p>
        </p:txBody>
      </p:sp>
    </p:spTree>
    <p:extLst>
      <p:ext uri="{BB962C8B-B14F-4D97-AF65-F5344CB8AC3E}">
        <p14:creationId xmlns:p14="http://schemas.microsoft.com/office/powerpoint/2010/main" val="7006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dirty="0"/>
              <a:t>Картофель размножают клубнями, глазками, отсадками и живцами, а также </a:t>
            </a:r>
            <a:r>
              <a:rPr lang="ru-RU" dirty="0" smtClean="0"/>
              <a:t>семенами.</a:t>
            </a:r>
            <a:r>
              <a:rPr lang="ru-RU" dirty="0"/>
              <a:t> </a:t>
            </a:r>
            <a:r>
              <a:rPr lang="ru-RU" dirty="0" smtClean="0"/>
              <a:t>Стебель- травянистый</a:t>
            </a:r>
            <a:r>
              <a:rPr lang="ru-RU" dirty="0"/>
              <a:t>, прямостоячий или наклонный, ребристый, покрытый </a:t>
            </a:r>
            <a:r>
              <a:rPr lang="ru-RU" dirty="0" smtClean="0"/>
              <a:t>волосками.</a:t>
            </a:r>
            <a:r>
              <a:rPr lang="ru-RU" dirty="0"/>
              <a:t> </a:t>
            </a:r>
            <a:r>
              <a:rPr lang="ru-RU" dirty="0" smtClean="0"/>
              <a:t>Листья- размещены </a:t>
            </a:r>
            <a:r>
              <a:rPr lang="ru-RU" dirty="0"/>
              <a:t>на стебле по спирали. Они </a:t>
            </a:r>
            <a:r>
              <a:rPr lang="ru-RU" dirty="0" smtClean="0"/>
              <a:t>прерывисто-</a:t>
            </a:r>
            <a:r>
              <a:rPr lang="ru-RU" dirty="0" err="1" smtClean="0"/>
              <a:t>непарноперисторасеченные</a:t>
            </a:r>
            <a:r>
              <a:rPr lang="ru-RU" dirty="0"/>
              <a:t>, где большие боковые доли чередуются с маленькими долями. Цветки. Собраны в соцветия, которые состоят из 2-3 ил более завитков. Корневая система. В зависимости от способа размножения бывает разной.</a:t>
            </a:r>
          </a:p>
        </p:txBody>
      </p:sp>
      <p:sp>
        <p:nvSpPr>
          <p:cNvPr id="2" name="Заголовок 1"/>
          <p:cNvSpPr>
            <a:spLocks noGrp="1"/>
          </p:cNvSpPr>
          <p:nvPr>
            <p:ph type="title"/>
          </p:nvPr>
        </p:nvSpPr>
        <p:spPr/>
        <p:txBody>
          <a:bodyPr>
            <a:normAutofit fontScale="90000"/>
          </a:bodyPr>
          <a:lstStyle/>
          <a:p>
            <a:r>
              <a:rPr lang="ru-RU" dirty="0" smtClean="0"/>
              <a:t>Биологические особенности картофеля</a:t>
            </a:r>
            <a:endParaRPr lang="ru-RU" dirty="0"/>
          </a:p>
        </p:txBody>
      </p:sp>
    </p:spTree>
    <p:extLst>
      <p:ext uri="{BB962C8B-B14F-4D97-AF65-F5344CB8AC3E}">
        <p14:creationId xmlns:p14="http://schemas.microsoft.com/office/powerpoint/2010/main" val="179075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2" y="144462"/>
            <a:ext cx="8748017" cy="6569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573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44462"/>
            <a:ext cx="8748017" cy="671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2939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395536" y="1772816"/>
            <a:ext cx="8229600" cy="3412976"/>
          </a:xfrm>
        </p:spPr>
        <p:txBody>
          <a:bodyPr>
            <a:noAutofit/>
          </a:bodyPr>
          <a:lstStyle/>
          <a:p>
            <a:r>
              <a:rPr lang="ru-RU" sz="2000" dirty="0"/>
              <a:t>Родина картофеля — южноамериканские горы Анды. Там, на высоте от 500 метров и до 5 километров, растут почти все известные виды картофеля. В Европу картофель был завезен в XVI веке испанцами. В конце XVII века царь Петр I прислал из Голландии графу </a:t>
            </a:r>
            <a:r>
              <a:rPr lang="ru-RU" sz="2000" dirty="0" smtClean="0"/>
              <a:t>Шереметьеву </a:t>
            </a:r>
            <a:r>
              <a:rPr lang="ru-RU" sz="2000" dirty="0"/>
              <a:t>мешок картошки, чтобы тот разослал его по разным областям России. Однако прошло более 100 лет, прежде чем картофель стал привычным для славян продуктом. Первое время это было редкое блюдо даже на царском столе. На парадном обеде в 1741 году подали только 500 грамм для всего двора! И посыпали тогда картофель не солью, а сахаром. Сегодня из картофеля готовят сотни блюд. Он кормит миллионы людей и справедливо называется вторым хлебом.</a:t>
            </a:r>
          </a:p>
        </p:txBody>
      </p:sp>
      <p:sp>
        <p:nvSpPr>
          <p:cNvPr id="2" name="Заголовок 1"/>
          <p:cNvSpPr>
            <a:spLocks noGrp="1"/>
          </p:cNvSpPr>
          <p:nvPr>
            <p:ph type="title"/>
          </p:nvPr>
        </p:nvSpPr>
        <p:spPr/>
        <p:txBody>
          <a:bodyPr/>
          <a:lstStyle/>
          <a:p>
            <a:r>
              <a:rPr lang="ru-RU" dirty="0" smtClean="0"/>
              <a:t>Откуда родом?</a:t>
            </a:r>
            <a:endParaRPr lang="ru-RU" dirty="0"/>
          </a:p>
        </p:txBody>
      </p:sp>
    </p:spTree>
    <p:extLst>
      <p:ext uri="{BB962C8B-B14F-4D97-AF65-F5344CB8AC3E}">
        <p14:creationId xmlns:p14="http://schemas.microsoft.com/office/powerpoint/2010/main" val="2132585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141</TotalTime>
  <Words>1031</Words>
  <Application>Microsoft Office PowerPoint</Application>
  <PresentationFormat>Экран (4:3)</PresentationFormat>
  <Paragraphs>107</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Волна</vt:lpstr>
      <vt:lpstr>Выполнила: Павлова Анна 3 класс</vt:lpstr>
      <vt:lpstr>Содержание</vt:lpstr>
      <vt:lpstr>Введение</vt:lpstr>
      <vt:lpstr>Цели и задачи исследования:</vt:lpstr>
      <vt:lpstr>Что такое картофель</vt:lpstr>
      <vt:lpstr>Биологические особенности картофеля</vt:lpstr>
      <vt:lpstr>Презентация PowerPoint</vt:lpstr>
      <vt:lpstr>Презентация PowerPoint</vt:lpstr>
      <vt:lpstr>Откуда родом?</vt:lpstr>
      <vt:lpstr>Вредители и заболевания картофеля</vt:lpstr>
      <vt:lpstr>Лечебные свойства картофеля</vt:lpstr>
      <vt:lpstr>Результаты анкетирования</vt:lpstr>
      <vt:lpstr>Блюда из картофеля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Заключение</vt:lpstr>
      <vt:lpstr>Вывод</vt:lpstr>
      <vt:lpstr>Используемая литература</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dc:title>
  <dc:creator>User</dc:creator>
  <cp:lastModifiedBy>User</cp:lastModifiedBy>
  <cp:revision>18</cp:revision>
  <dcterms:created xsi:type="dcterms:W3CDTF">2012-02-05T06:49:46Z</dcterms:created>
  <dcterms:modified xsi:type="dcterms:W3CDTF">2013-02-25T17:27:04Z</dcterms:modified>
</cp:coreProperties>
</file>