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77" r:id="rId3"/>
    <p:sldId id="258" r:id="rId4"/>
    <p:sldId id="278" r:id="rId5"/>
    <p:sldId id="280" r:id="rId6"/>
    <p:sldId id="281" r:id="rId7"/>
    <p:sldId id="282" r:id="rId8"/>
    <p:sldId id="276" r:id="rId9"/>
    <p:sldId id="283" r:id="rId10"/>
    <p:sldId id="284" r:id="rId11"/>
    <p:sldId id="269" r:id="rId12"/>
    <p:sldId id="264" r:id="rId13"/>
    <p:sldId id="265" r:id="rId14"/>
    <p:sldId id="267" r:id="rId15"/>
    <p:sldId id="268" r:id="rId16"/>
    <p:sldId id="285" r:id="rId17"/>
    <p:sldId id="287" r:id="rId18"/>
    <p:sldId id="290" r:id="rId19"/>
    <p:sldId id="266" r:id="rId20"/>
    <p:sldId id="289" r:id="rId21"/>
    <p:sldId id="271" r:id="rId22"/>
    <p:sldId id="272" r:id="rId23"/>
    <p:sldId id="286" r:id="rId24"/>
    <p:sldId id="288" r:id="rId25"/>
    <p:sldId id="26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D3D2"/>
    <a:srgbClr val="879F81"/>
    <a:srgbClr val="FFCCCC"/>
    <a:srgbClr val="FFCC99"/>
    <a:srgbClr val="CC6600"/>
    <a:srgbClr val="97C3A8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319EE75-6E20-4390-9776-8BA996C21CE2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943A802-5CF7-49AC-BEA0-A5794FEB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32" y="432"/>
              <a:ext cx="1397" cy="8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76" y="576"/>
              <a:ext cx="720" cy="766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672" y="720"/>
              <a:ext cx="480" cy="52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768" y="816"/>
              <a:ext cx="288" cy="286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64" y="1170"/>
              <a:ext cx="404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64" y="1140"/>
              <a:ext cx="212" cy="682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344" y="432"/>
              <a:ext cx="481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92" y="624"/>
              <a:ext cx="951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36" y="384"/>
              <a:ext cx="816" cy="769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912" y="960"/>
              <a:ext cx="86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19" name="Picture 22" descr="18009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3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21" name="Picture 24" descr="4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5" descr="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6" descr="1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27" descr="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Ky3uk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season_2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904D-AF08-4B68-AA1A-09E6D4AFA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111A-0910-49D4-A076-E0ADCD6FF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3E18-A13C-4D6D-A34E-110D1F91E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CF321-C307-4BF7-98FC-67A913C80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92A56-1813-440C-92EE-8BC718F8C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7038-169B-461C-BCED-B60638907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8D5A-85E0-4C28-8A72-DD2DEEEB0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072DC-A5D1-4338-BA83-46BDA2EE7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204A-65FF-4799-9832-CF85D6465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F9E13-A8EB-49F2-A110-312DA66A9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29A-D9C6-42EC-8078-53637FCB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Иванина В.В. МОУ"СОШ№25"г.Балаково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180E53D-1A24-40E1-AF5A-3AB7B7C4A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432" y="431"/>
              <a:ext cx="1392" cy="8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180" y="432"/>
              <a:ext cx="1184" cy="8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4" y="432"/>
              <a:ext cx="1296" cy="1057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76" y="576"/>
              <a:ext cx="721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69" y="815"/>
              <a:ext cx="288" cy="289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63" y="1170"/>
              <a:ext cx="405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63" y="1140"/>
              <a:ext cx="212" cy="685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43" y="431"/>
              <a:ext cx="481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92" y="623"/>
              <a:ext cx="958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32" name="Picture 23" descr="4_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4" descr="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5" descr="12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26" descr="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split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hyperlink" Target="http://s61.radikal.ru/i172/0901/81/97ffa50870a3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2013 год</a:t>
            </a:r>
            <a:endParaRPr lang="ru-RU" dirty="0"/>
          </a:p>
        </p:txBody>
      </p:sp>
      <p:pic>
        <p:nvPicPr>
          <p:cNvPr id="14338" name="Picture 2" descr="http://stat11.privet.ru/lr/082733d53a5a307590d3baeed1d4cd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14400" y="304800"/>
            <a:ext cx="6781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i="1">
                <a:solidFill>
                  <a:srgbClr val="FFFF00"/>
                </a:solidFill>
              </a:rPr>
              <a:t>Праздник осени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rot="-1742680">
            <a:off x="539750" y="3716338"/>
            <a:ext cx="5059363" cy="5794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/>
              <a:t>Подготовила Белова Н.И.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2013 год</a:t>
            </a:r>
            <a:endParaRPr lang="ru-RU" sz="2800" dirty="0"/>
          </a:p>
        </p:txBody>
      </p:sp>
      <p:pic>
        <p:nvPicPr>
          <p:cNvPr id="23554" name="Picture 4" descr="Рисунок7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424863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0" y="6858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    </a:t>
            </a:r>
          </a:p>
          <a:p>
            <a:endParaRPr lang="ru-RU" sz="4000" b="1">
              <a:solidFill>
                <a:srgbClr val="FFFFCC"/>
              </a:solidFill>
            </a:endParaRPr>
          </a:p>
          <a:p>
            <a:r>
              <a:rPr lang="ru-RU" sz="4000" b="1">
                <a:solidFill>
                  <a:srgbClr val="FFFFCC"/>
                </a:solidFill>
              </a:rPr>
              <a:t>     Песня "Когда приходит осень?"</a:t>
            </a:r>
            <a:r>
              <a:rPr lang="ru-RU" sz="4000">
                <a:solidFill>
                  <a:srgbClr val="FFFFCC"/>
                </a:solidFill>
              </a:rPr>
              <a:t> </a:t>
            </a:r>
          </a:p>
        </p:txBody>
      </p:sp>
      <p:pic>
        <p:nvPicPr>
          <p:cNvPr id="23556" name="Picture 9" descr="opr00KS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563" y="3370263"/>
            <a:ext cx="21288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opr00KQ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276600"/>
            <a:ext cx="26797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 descr="000381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371600" y="152400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Book Antiqua" pitchFamily="18" charset="0"/>
              </a:rPr>
              <a:t> ОСЕННИЙ КАЛЕНДАРЬ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676400" y="1295400"/>
            <a:ext cx="5638800" cy="5105400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590800" y="2057400"/>
            <a:ext cx="4038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8 СЕНТЯБРЯ. </a:t>
            </a:r>
            <a:r>
              <a:rPr lang="ru-RU"/>
              <a:t>Наталья – овсяница.</a:t>
            </a:r>
          </a:p>
          <a:p>
            <a:r>
              <a:rPr lang="ru-RU" b="1" i="1"/>
              <a:t>17 СЕНТЯБРЯ. </a:t>
            </a:r>
            <a:r>
              <a:rPr lang="ru-RU"/>
              <a:t>Луков день.</a:t>
            </a:r>
          </a:p>
          <a:p>
            <a:r>
              <a:rPr lang="ru-RU" b="1" i="1"/>
              <a:t>21 СЕНТЯБРЯ. </a:t>
            </a:r>
            <a:r>
              <a:rPr lang="ru-RU"/>
              <a:t>Рождество Богородицы.</a:t>
            </a:r>
            <a:endParaRPr lang="ru-RU" b="1" i="1"/>
          </a:p>
          <a:p>
            <a:r>
              <a:rPr lang="ru-RU" b="1" i="1"/>
              <a:t>1 ОКТЯБРЯ. </a:t>
            </a:r>
            <a:r>
              <a:rPr lang="ru-RU"/>
              <a:t>Арина – журавлиный лёт.</a:t>
            </a:r>
          </a:p>
          <a:p>
            <a:r>
              <a:rPr lang="ru-RU" b="1" i="1"/>
              <a:t>7 ОКТЯБРЯ. </a:t>
            </a:r>
            <a:r>
              <a:rPr lang="ru-RU"/>
              <a:t>Фёкла заревница.</a:t>
            </a:r>
          </a:p>
          <a:p>
            <a:r>
              <a:rPr lang="ru-RU" b="1" i="1"/>
              <a:t>14 ОКТЯБРЯ. </a:t>
            </a:r>
            <a:r>
              <a:rPr lang="ru-RU"/>
              <a:t>Покрова Пресвятой Богородицы.</a:t>
            </a:r>
          </a:p>
          <a:p>
            <a:r>
              <a:rPr lang="ru-RU" b="1" i="1"/>
              <a:t>12 НОЯБРЯ. </a:t>
            </a:r>
            <a:r>
              <a:rPr lang="ru-RU"/>
              <a:t>Зиновий-синичник.</a:t>
            </a:r>
          </a:p>
          <a:p>
            <a:r>
              <a:rPr lang="ru-RU" b="1" i="1"/>
              <a:t>13 НОЯБРЯ. </a:t>
            </a:r>
            <a:r>
              <a:rPr lang="ru-RU"/>
              <a:t>Юровая – праздник рыбаков и охотников.</a:t>
            </a:r>
          </a:p>
          <a:p>
            <a:r>
              <a:rPr lang="ru-RU" b="1" i="1"/>
              <a:t>14 НОЯБРЯ. </a:t>
            </a:r>
            <a:r>
              <a:rPr lang="ru-RU"/>
              <a:t>Кузьминки – об осени поминки.</a:t>
            </a:r>
            <a:endParaRPr lang="ru-RU" b="1" i="1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1371600" y="1524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ook Antiqua" pitchFamily="18" charset="0"/>
              </a:rPr>
              <a:t>ПРИМЕТЫ ОСЕНИ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4572000" cy="5016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Много желудей в сентябре на дубу –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Листопад проходит быстро –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Воробьи перелетают стайками с места на место – 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Облака идут низко – 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Иней на деревьях – 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Пасмурная холодная погода проясняется к ночи – 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Комары в ноябре -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371600"/>
            <a:ext cx="3733800" cy="5016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/>
              <a:t>будет заморозок.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перед сильным ветром. 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к лютой зиме.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ожидай стужи.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зима будет холодная.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к морозу.</a:t>
            </a:r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endParaRPr lang="ru-RU" sz="2000" b="1" dirty="0"/>
          </a:p>
          <a:p>
            <a:pPr algn="r">
              <a:defRPr/>
            </a:pPr>
            <a:r>
              <a:rPr lang="ru-RU" sz="2000" b="1" dirty="0"/>
              <a:t>быть мягкой зиме.                                      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810000" y="1752600"/>
            <a:ext cx="29718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000500" y="2628900"/>
            <a:ext cx="205740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43200" y="2590800"/>
            <a:ext cx="3505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48000" y="4038600"/>
            <a:ext cx="3581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48000" y="4648200"/>
            <a:ext cx="4038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3467100" y="2400300"/>
            <a:ext cx="37338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43200" y="6172200"/>
            <a:ext cx="3352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0" descr="000381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763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371600" y="152400"/>
            <a:ext cx="6705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Book Antiqua" pitchFamily="18" charset="0"/>
              </a:rPr>
              <a:t>СОБЕРИ ПОСЛОВИЦУ</a:t>
            </a:r>
          </a:p>
        </p:txBody>
      </p:sp>
      <p:sp>
        <p:nvSpPr>
          <p:cNvPr id="5" name="Прямоугольник 4"/>
          <p:cNvSpPr/>
          <p:nvPr/>
        </p:nvSpPr>
        <p:spPr>
          <a:xfrm rot="21073279">
            <a:off x="1493838" y="4573588"/>
            <a:ext cx="2074862" cy="763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осенью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3352800"/>
            <a:ext cx="2066925" cy="763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7" name="Прямоугольник 6"/>
          <p:cNvSpPr/>
          <p:nvPr/>
        </p:nvSpPr>
        <p:spPr>
          <a:xfrm rot="802476">
            <a:off x="6232525" y="1828800"/>
            <a:ext cx="2066925" cy="763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зима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00800" y="4953000"/>
            <a:ext cx="2066925" cy="763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ноябре</a:t>
            </a:r>
          </a:p>
        </p:txBody>
      </p:sp>
      <p:sp>
        <p:nvSpPr>
          <p:cNvPr id="9" name="Прямоугольник 8"/>
          <p:cNvSpPr/>
          <p:nvPr/>
        </p:nvSpPr>
        <p:spPr>
          <a:xfrm rot="21358895">
            <a:off x="481013" y="3055938"/>
            <a:ext cx="2432050" cy="763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борются.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1447800"/>
            <a:ext cx="2066925" cy="763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" y="6019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В ноябре зима с осенью борются.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 descr="00038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38200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396027">
            <a:off x="950913" y="2630488"/>
            <a:ext cx="2057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голодно.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7400" y="44196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но не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38100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осенью</a:t>
            </a:r>
          </a:p>
        </p:txBody>
      </p:sp>
      <p:sp>
        <p:nvSpPr>
          <p:cNvPr id="7" name="Прямоугольник 6"/>
          <p:cNvSpPr/>
          <p:nvPr/>
        </p:nvSpPr>
        <p:spPr>
          <a:xfrm rot="21161953">
            <a:off x="3011488" y="1168400"/>
            <a:ext cx="217487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холодно,</a:t>
            </a:r>
          </a:p>
        </p:txBody>
      </p:sp>
      <p:sp>
        <p:nvSpPr>
          <p:cNvPr id="8" name="Прямоугольник 7"/>
          <p:cNvSpPr/>
          <p:nvPr/>
        </p:nvSpPr>
        <p:spPr>
          <a:xfrm rot="529982">
            <a:off x="5838825" y="2198688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хоть 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56388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Осенью хоть и холодно, но не голодно.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 descr="000384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261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56522">
            <a:off x="1863725" y="2003425"/>
            <a:ext cx="1905000" cy="762000"/>
          </a:xfrm>
          <a:prstGeom prst="rect">
            <a:avLst/>
          </a:prstGeom>
          <a:solidFill>
            <a:srgbClr val="97C3A8"/>
          </a:solidFill>
          <a:ln>
            <a:solidFill>
              <a:srgbClr val="879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октябрь</a:t>
            </a:r>
          </a:p>
        </p:txBody>
      </p:sp>
      <p:sp>
        <p:nvSpPr>
          <p:cNvPr id="11" name="Прямоугольник 10"/>
          <p:cNvSpPr/>
          <p:nvPr/>
        </p:nvSpPr>
        <p:spPr>
          <a:xfrm rot="305056">
            <a:off x="4602163" y="1465263"/>
            <a:ext cx="2133600" cy="762000"/>
          </a:xfrm>
          <a:prstGeom prst="rect">
            <a:avLst/>
          </a:prstGeom>
          <a:solidFill>
            <a:srgbClr val="97C3A8"/>
          </a:solidFill>
          <a:ln>
            <a:solidFill>
              <a:srgbClr val="879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ни полоза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6480">
            <a:off x="1871663" y="3506788"/>
            <a:ext cx="2209800" cy="762000"/>
          </a:xfrm>
          <a:prstGeom prst="rect">
            <a:avLst/>
          </a:prstGeom>
          <a:solidFill>
            <a:srgbClr val="97C3A8"/>
          </a:solidFill>
          <a:ln>
            <a:solidFill>
              <a:srgbClr val="879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ни колеса,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3600" y="3505200"/>
            <a:ext cx="2133600" cy="762000"/>
          </a:xfrm>
          <a:prstGeom prst="rect">
            <a:avLst/>
          </a:prstGeom>
          <a:solidFill>
            <a:srgbClr val="97C3A8"/>
          </a:solidFill>
          <a:ln>
            <a:solidFill>
              <a:srgbClr val="879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не любит.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56388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Октябрь ни колеса, ни полоза не любит.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2013 год</a:t>
            </a:r>
            <a:endParaRPr lang="ru-RU" sz="2800" dirty="0"/>
          </a:p>
        </p:txBody>
      </p:sp>
      <p:pic>
        <p:nvPicPr>
          <p:cNvPr id="29698" name="Рисунок 1" descr="65d6cea34eb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9038" y="990600"/>
            <a:ext cx="42259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684213" y="333375"/>
            <a:ext cx="84597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</a:rPr>
              <a:t>ОТГАДАЙ ЗАГАДКИ</a:t>
            </a:r>
          </a:p>
          <a:p>
            <a:pPr algn="ctr"/>
            <a:endParaRPr lang="ru-RU" sz="5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477838"/>
            <a:ext cx="5867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/>
              <a:t>Осень в гости к нам пришла</a:t>
            </a:r>
          </a:p>
          <a:p>
            <a:pPr algn="ctr"/>
            <a:r>
              <a:rPr lang="ru-RU" sz="3200"/>
              <a:t>И с собою принесла...</a:t>
            </a:r>
          </a:p>
          <a:p>
            <a:pPr algn="ctr"/>
            <a:r>
              <a:rPr lang="ru-RU" sz="3200"/>
              <a:t>Что? Скажите наугад.</a:t>
            </a:r>
          </a:p>
          <a:p>
            <a:pPr algn="ctr"/>
            <a:r>
              <a:rPr lang="ru-RU" sz="3200"/>
              <a:t>Ну, конечно...  </a:t>
            </a:r>
          </a:p>
        </p:txBody>
      </p:sp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0" y="5237163"/>
            <a:ext cx="52197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/>
              <a:t>Сама пламенная,</a:t>
            </a:r>
          </a:p>
          <a:p>
            <a:pPr algn="ctr"/>
            <a:r>
              <a:rPr lang="ru-RU" sz="3200"/>
              <a:t>А сердце — каменное. </a:t>
            </a:r>
            <a:r>
              <a:rPr lang="ru-RU"/>
              <a:t> 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23850" y="3397250"/>
            <a:ext cx="4645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/>
              <a:t>Выросло из зернышка</a:t>
            </a:r>
          </a:p>
          <a:p>
            <a:pPr algn="ctr"/>
            <a:r>
              <a:rPr lang="ru-RU" sz="3200"/>
              <a:t>Золотое солнышко. </a:t>
            </a:r>
          </a:p>
        </p:txBody>
      </p:sp>
      <p:pic>
        <p:nvPicPr>
          <p:cNvPr id="1026" name="Picture 2" descr="http://pro-amour.ru/images/2011/12/vinograd-e1335035623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77838"/>
            <a:ext cx="2844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dreamworlds.ru/uploads/posts/2010-08/1282171344_40177062_podsolnu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088" y="2852738"/>
            <a:ext cx="216217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im5-tub-ru.yandex.net/i?id=16818092-4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746625"/>
            <a:ext cx="23050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/>
      <p:bldP spid="307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182563" y="612775"/>
            <a:ext cx="58975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/>
              <a:t>Сладкая, душистая,</a:t>
            </a:r>
          </a:p>
          <a:p>
            <a:pPr algn="ctr"/>
            <a:r>
              <a:rPr lang="ru-RU" sz="2800" b="1"/>
              <a:t>Выросла в саду тенистом</a:t>
            </a:r>
          </a:p>
          <a:p>
            <a:pPr algn="ctr"/>
            <a:r>
              <a:rPr lang="ru-RU" sz="2800" b="1"/>
              <a:t>Состоит из долек малых,</a:t>
            </a:r>
          </a:p>
          <a:p>
            <a:pPr algn="ctr"/>
            <a:r>
              <a:rPr lang="ru-RU" sz="2800" b="1"/>
              <a:t>Очень вкусных, сочных, алых.  </a:t>
            </a: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79388" y="4076700"/>
            <a:ext cx="5540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/>
              <a:t>В огороде нашем жил</a:t>
            </a:r>
          </a:p>
          <a:p>
            <a:pPr algn="ctr"/>
            <a:r>
              <a:rPr lang="ru-RU" sz="2800" b="1"/>
              <a:t>И со всеми он дружил.</a:t>
            </a:r>
          </a:p>
          <a:p>
            <a:pPr algn="ctr"/>
            <a:r>
              <a:rPr lang="ru-RU" sz="2800" b="1"/>
              <a:t>Хвост — зелененький крючок.</a:t>
            </a:r>
          </a:p>
          <a:p>
            <a:pPr algn="ctr"/>
            <a:r>
              <a:rPr lang="ru-RU" sz="2800" b="1"/>
              <a:t>Знаем, это... </a:t>
            </a:r>
          </a:p>
        </p:txBody>
      </p:sp>
      <p:pic>
        <p:nvPicPr>
          <p:cNvPr id="2050" name="Picture 2" descr="http://im0-tub-ru.yandex.net/i?id=172650851-1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60350"/>
            <a:ext cx="23034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im2-tub-ru.yandex.net/i?id=502705897-6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3763963"/>
            <a:ext cx="288131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152400" y="1295400"/>
            <a:ext cx="4786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Дом зелёный тесноват:</a:t>
            </a:r>
          </a:p>
          <a:p>
            <a:r>
              <a:rPr lang="ru-RU" sz="2400" b="1"/>
              <a:t>Узкий, длинный, гладкий.</a:t>
            </a:r>
          </a:p>
          <a:p>
            <a:r>
              <a:rPr lang="ru-RU" sz="2400" b="1"/>
              <a:t>В доме рядышком сидят</a:t>
            </a:r>
          </a:p>
          <a:p>
            <a:r>
              <a:rPr lang="ru-RU" sz="2400" b="1"/>
              <a:t>Круглые ребятки.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4284663" y="3860800"/>
            <a:ext cx="48593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Это кто такой зеленый,</a:t>
            </a:r>
          </a:p>
          <a:p>
            <a:r>
              <a:rPr lang="ru-RU" sz="2800" b="1"/>
              <a:t>Вкусный, свежий и соленый?</a:t>
            </a:r>
          </a:p>
          <a:p>
            <a:r>
              <a:rPr lang="ru-RU" sz="2800" b="1"/>
              <a:t>Очень крепкий молодец,</a:t>
            </a:r>
          </a:p>
          <a:p>
            <a:r>
              <a:rPr lang="ru-RU" sz="2800" b="1"/>
              <a:t>Кто же это? </a:t>
            </a:r>
          </a:p>
        </p:txBody>
      </p:sp>
      <p:pic>
        <p:nvPicPr>
          <p:cNvPr id="7" name="Picture 3" descr="D:\КАРТИНКИ\Фрукты\437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16338"/>
            <a:ext cx="3706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КАРТИНКИ\Фрукты\437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33051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2013 год</a:t>
            </a:r>
            <a:endParaRPr lang="ru-RU" sz="2800" dirty="0"/>
          </a:p>
        </p:txBody>
      </p:sp>
      <p:pic>
        <p:nvPicPr>
          <p:cNvPr id="15362" name="Рисунок 6" descr="000398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2243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628900"/>
            <a:ext cx="662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олна 5"/>
          <p:cNvSpPr/>
          <p:nvPr/>
        </p:nvSpPr>
        <p:spPr>
          <a:xfrm>
            <a:off x="1108881" y="1333500"/>
            <a:ext cx="6477000" cy="1638300"/>
          </a:xfrm>
          <a:prstGeom prst="wave">
            <a:avLst/>
          </a:prstGeom>
          <a:solidFill>
            <a:srgbClr val="99D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Золотая  осень</a:t>
            </a:r>
          </a:p>
        </p:txBody>
      </p:sp>
      <p:pic>
        <p:nvPicPr>
          <p:cNvPr id="15365" name="Рисунок 6" descr="2243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85938"/>
            <a:ext cx="662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620713" y="309563"/>
            <a:ext cx="6413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/>
              <a:t>Он большой, как мяч футбольный.</a:t>
            </a:r>
          </a:p>
          <a:p>
            <a:pPr algn="ctr"/>
            <a:r>
              <a:rPr lang="ru-RU" sz="2800" b="1"/>
              <a:t>Если спелый — все довольны.</a:t>
            </a:r>
          </a:p>
          <a:p>
            <a:pPr algn="ctr"/>
            <a:r>
              <a:rPr lang="ru-RU" sz="2800" b="1"/>
              <a:t>Так приятен он на вкус!</a:t>
            </a:r>
          </a:p>
          <a:p>
            <a:pPr algn="ctr"/>
            <a:r>
              <a:rPr lang="ru-RU" sz="2800" b="1"/>
              <a:t>Как зовут его? </a:t>
            </a:r>
          </a:p>
        </p:txBody>
      </p: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468313" y="3622675"/>
            <a:ext cx="45354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/>
              <a:t>Весною повисло.</a:t>
            </a:r>
          </a:p>
          <a:p>
            <a:pPr algn="ctr"/>
            <a:r>
              <a:rPr lang="ru-RU" sz="2800" b="1"/>
              <a:t>Все лето кисло.</a:t>
            </a:r>
          </a:p>
          <a:p>
            <a:pPr algn="ctr"/>
            <a:r>
              <a:rPr lang="ru-RU" sz="2800" b="1"/>
              <a:t>А сладкое стало.</a:t>
            </a:r>
          </a:p>
          <a:p>
            <a:pPr algn="ctr"/>
            <a:r>
              <a:rPr lang="ru-RU" sz="2800" b="1"/>
              <a:t>На землю упало. </a:t>
            </a:r>
          </a:p>
        </p:txBody>
      </p:sp>
      <p:pic>
        <p:nvPicPr>
          <p:cNvPr id="3074" name="Picture 2" descr="http://im0-tub-ru.yandex.net/i?id=220392437-0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513" y="836613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im5-tub-ru.yandex.net/i?id=237634095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789363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179388" y="0"/>
            <a:ext cx="50403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/>
          </a:p>
          <a:p>
            <a:r>
              <a:rPr lang="ru-RU" sz="2800" b="1"/>
              <a:t>Любопытный красный нос</a:t>
            </a:r>
          </a:p>
          <a:p>
            <a:r>
              <a:rPr lang="ru-RU" sz="2800" b="1"/>
              <a:t>По макушку в землю врос.</a:t>
            </a:r>
          </a:p>
          <a:p>
            <a:r>
              <a:rPr lang="ru-RU" sz="2800" b="1"/>
              <a:t>Лишь торчат на грядке</a:t>
            </a:r>
          </a:p>
          <a:p>
            <a:r>
              <a:rPr lang="ru-RU" sz="2800" b="1"/>
              <a:t>Зелененькие пятки.</a:t>
            </a:r>
            <a:r>
              <a:rPr lang="ru-RU" sz="2800"/>
              <a:t> 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4787900" y="1341438"/>
            <a:ext cx="41465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/>
          </a:p>
          <a:p>
            <a:r>
              <a:rPr lang="ru-RU" sz="2800" b="1"/>
              <a:t>Красный, сочный.</a:t>
            </a:r>
          </a:p>
          <a:p>
            <a:r>
              <a:rPr lang="ru-RU" sz="2800" b="1"/>
              <a:t>Вкусный, прочный.</a:t>
            </a:r>
          </a:p>
          <a:p>
            <a:r>
              <a:rPr lang="ru-RU" sz="2800" b="1"/>
              <a:t>Он растет, не тужит,</a:t>
            </a:r>
          </a:p>
          <a:p>
            <a:r>
              <a:rPr lang="ru-RU" sz="2800" b="1"/>
              <a:t>С огурцами дружит. </a:t>
            </a:r>
          </a:p>
        </p:txBody>
      </p:sp>
      <p:pic>
        <p:nvPicPr>
          <p:cNvPr id="6" name="Picture 2" descr="D:\КАРТИНКИ\Фрукты\437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3590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КАРТИНКИ\Фрукты\437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114800"/>
            <a:ext cx="3857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5003800" y="765175"/>
            <a:ext cx="364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.</a:t>
            </a:r>
          </a:p>
        </p:txBody>
      </p:sp>
      <p:pic>
        <p:nvPicPr>
          <p:cNvPr id="4" name="Picture 4" descr="D:\КАРТИНКИ\Фрукты\437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432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50825" y="3068638"/>
            <a:ext cx="6337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Заставит плакать всех вокруг,</a:t>
            </a:r>
          </a:p>
          <a:p>
            <a:r>
              <a:rPr lang="ru-RU" sz="3200" b="1"/>
              <a:t>Хоть он и не драчун, а …</a:t>
            </a:r>
          </a:p>
        </p:txBody>
      </p:sp>
      <p:pic>
        <p:nvPicPr>
          <p:cNvPr id="6" name="Picture 4" descr="D:\КАРТИНКИ\Фрукты\437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76700"/>
            <a:ext cx="388778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261938"/>
            <a:ext cx="57245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/>
              <a:t>Белобока, круглолица.</a:t>
            </a:r>
          </a:p>
          <a:p>
            <a:pPr algn="ctr"/>
            <a:r>
              <a:rPr lang="ru-RU" sz="3200"/>
              <a:t>Любит вдоволь пить водицу.</a:t>
            </a:r>
          </a:p>
          <a:p>
            <a:pPr algn="ctr"/>
            <a:r>
              <a:rPr lang="ru-RU" sz="3200"/>
              <a:t>У нее листочки с хрустом,</a:t>
            </a:r>
          </a:p>
          <a:p>
            <a:pPr algn="ctr"/>
            <a:r>
              <a:rPr lang="ru-RU" sz="3200"/>
              <a:t>А зовут ее... 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388" y="476250"/>
            <a:ext cx="56610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/>
              <a:t>Очень густо он растет</a:t>
            </a:r>
          </a:p>
          <a:p>
            <a:pPr algn="ctr"/>
            <a:r>
              <a:rPr lang="ru-RU" sz="3200"/>
              <a:t>Незаметно он цветет,</a:t>
            </a:r>
          </a:p>
          <a:p>
            <a:pPr algn="ctr"/>
            <a:r>
              <a:rPr lang="ru-RU" sz="3200"/>
              <a:t>А когда проходит лето,</a:t>
            </a:r>
          </a:p>
          <a:p>
            <a:pPr algn="ctr"/>
            <a:r>
              <a:rPr lang="ru-RU" sz="3200"/>
              <a:t>Мы едим его конфеты,</a:t>
            </a:r>
          </a:p>
          <a:p>
            <a:pPr algn="ctr"/>
            <a:r>
              <a:rPr lang="ru-RU" sz="3200"/>
              <a:t>Не в бумажке, а в скорлупке,</a:t>
            </a:r>
          </a:p>
          <a:p>
            <a:pPr algn="ctr"/>
            <a:r>
              <a:rPr lang="ru-RU" sz="3200"/>
              <a:t>Берегите, детки, зубки!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288" y="4365625"/>
            <a:ext cx="51466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/>
              <a:t>И на горке и под горкой,</a:t>
            </a:r>
          </a:p>
          <a:p>
            <a:pPr algn="ctr"/>
            <a:r>
              <a:rPr lang="ru-RU" sz="3200"/>
              <a:t>Под березой и под елкой,</a:t>
            </a:r>
          </a:p>
          <a:p>
            <a:pPr algn="ctr"/>
            <a:r>
              <a:rPr lang="ru-RU" sz="3200"/>
              <a:t>Хороводами, и в ряд</a:t>
            </a:r>
          </a:p>
          <a:p>
            <a:pPr algn="ctr"/>
            <a:r>
              <a:rPr lang="ru-RU" sz="3200"/>
              <a:t>В шапках молодцы стоят. </a:t>
            </a:r>
          </a:p>
        </p:txBody>
      </p:sp>
      <p:pic>
        <p:nvPicPr>
          <p:cNvPr id="34820" name="Содержимое 6" descr="brown_mushrooms_dance_h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86080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Содержимое 4" descr="leaves_falling_h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213" y="188913"/>
            <a:ext cx="33797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651500" y="2962275"/>
            <a:ext cx="1311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/>
              <a:t>Орех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8" grpId="0"/>
      <p:bldP spid="348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79388" y="382588"/>
            <a:ext cx="6121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/>
              <a:t>Кто всю ночь по крышам бьет</a:t>
            </a:r>
          </a:p>
          <a:p>
            <a:pPr algn="ctr"/>
            <a:r>
              <a:rPr lang="ru-RU" sz="3200"/>
              <a:t>Да постукивает,</a:t>
            </a:r>
          </a:p>
          <a:p>
            <a:pPr algn="ctr"/>
            <a:r>
              <a:rPr lang="ru-RU" sz="3200"/>
              <a:t>И бормочет, и поет,</a:t>
            </a:r>
          </a:p>
          <a:p>
            <a:pPr algn="ctr"/>
            <a:r>
              <a:rPr lang="ru-RU" sz="3200"/>
              <a:t>Убаюкивает! </a:t>
            </a:r>
          </a:p>
        </p:txBody>
      </p:sp>
      <p:pic>
        <p:nvPicPr>
          <p:cNvPr id="37893" name="Рисунок 8" descr="rain_cloud_raining_h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33375"/>
            <a:ext cx="3333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179388" y="3500438"/>
            <a:ext cx="58531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/>
              <a:t>Осень в лес к нам пришла,</a:t>
            </a:r>
          </a:p>
          <a:p>
            <a:pPr algn="ctr"/>
            <a:r>
              <a:rPr lang="ru-RU" sz="3200"/>
              <a:t>Красный факел зажгла.</a:t>
            </a:r>
          </a:p>
          <a:p>
            <a:pPr algn="ctr"/>
            <a:r>
              <a:rPr lang="ru-RU" sz="3200"/>
              <a:t>Здесь дрозды, скворцы снуют</a:t>
            </a:r>
          </a:p>
          <a:p>
            <a:pPr algn="ctr"/>
            <a:r>
              <a:rPr lang="ru-RU" sz="3200"/>
              <a:t>И, галдя, ее клюют. </a:t>
            </a:r>
          </a:p>
        </p:txBody>
      </p:sp>
      <p:pic>
        <p:nvPicPr>
          <p:cNvPr id="4102" name="Picture 6" descr="http://im4-tub-ru.yandex.net/i?id=478941184-6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75" y="3644900"/>
            <a:ext cx="2538413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Картинка 18 из 63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488" y="3695700"/>
            <a:ext cx="5116512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214313" y="571500"/>
            <a:ext cx="457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/>
          </a:p>
          <a:p>
            <a:r>
              <a:rPr lang="ru-RU" sz="2000" b="1"/>
              <a:t>Скоро белые метели</a:t>
            </a:r>
          </a:p>
          <a:p>
            <a:r>
              <a:rPr lang="ru-RU" sz="2000" b="1"/>
              <a:t>Снег подымут от земли,</a:t>
            </a:r>
          </a:p>
          <a:p>
            <a:r>
              <a:rPr lang="ru-RU" sz="2000" b="1"/>
              <a:t>Улетают, улетели,</a:t>
            </a:r>
          </a:p>
          <a:p>
            <a:r>
              <a:rPr lang="ru-RU" sz="2000" b="1"/>
              <a:t>Улетели журавли.</a:t>
            </a:r>
          </a:p>
          <a:p>
            <a:r>
              <a:rPr lang="ru-RU" sz="2000" b="1"/>
              <a:t>Не слыхать кукушек в роще,</a:t>
            </a:r>
          </a:p>
          <a:p>
            <a:r>
              <a:rPr lang="ru-RU" sz="2000" b="1"/>
              <a:t>И скворечник опустел,</a:t>
            </a:r>
          </a:p>
          <a:p>
            <a:r>
              <a:rPr lang="ru-RU" sz="2000" b="1"/>
              <a:t>Аист крыльями полощет-</a:t>
            </a:r>
          </a:p>
          <a:p>
            <a:r>
              <a:rPr lang="ru-RU" sz="2000" b="1"/>
              <a:t>Улетает, улетел.</a:t>
            </a:r>
          </a:p>
          <a:p>
            <a:endParaRPr lang="ru-RU" sz="2000" b="1"/>
          </a:p>
          <a:p>
            <a:r>
              <a:rPr lang="ru-RU" sz="2000" b="1"/>
              <a:t>Лист качается узорный</a:t>
            </a:r>
          </a:p>
          <a:p>
            <a:r>
              <a:rPr lang="ru-RU" sz="2000" b="1"/>
              <a:t>В синей луже на воде.</a:t>
            </a:r>
          </a:p>
          <a:p>
            <a:r>
              <a:rPr lang="ru-RU" sz="2000" b="1"/>
              <a:t>Ходят грач с грачихой чёрной</a:t>
            </a:r>
          </a:p>
          <a:p>
            <a:r>
              <a:rPr lang="ru-RU" sz="2000" b="1"/>
              <a:t>В огороде, по гряде.</a:t>
            </a:r>
          </a:p>
          <a:p>
            <a:r>
              <a:rPr lang="ru-RU" sz="2000" b="1"/>
              <a:t>Осыпаясь, пожелтели</a:t>
            </a:r>
          </a:p>
          <a:p>
            <a:r>
              <a:rPr lang="ru-RU" sz="2000" b="1"/>
              <a:t>Солнца редкие лучи,</a:t>
            </a:r>
          </a:p>
          <a:p>
            <a:r>
              <a:rPr lang="ru-RU" sz="2000" b="1"/>
              <a:t>Улетают, улетели,</a:t>
            </a:r>
          </a:p>
          <a:p>
            <a:r>
              <a:rPr lang="ru-RU" sz="2000" b="1"/>
              <a:t>Улетели и грачи.</a:t>
            </a:r>
          </a:p>
          <a:p>
            <a:endParaRPr lang="ru-RU" sz="2000" b="1"/>
          </a:p>
          <a:p>
            <a:r>
              <a:rPr lang="ru-RU" sz="2000" b="1"/>
              <a:t>                       Е.Благинина</a:t>
            </a:r>
          </a:p>
        </p:txBody>
      </p:sp>
      <p:pic>
        <p:nvPicPr>
          <p:cNvPr id="38915" name="Рисунок 4" descr="0004104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2100" y="0"/>
            <a:ext cx="505142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5" descr="371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6063" y="3843338"/>
            <a:ext cx="22860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6" descr="3692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8250" y="4421188"/>
            <a:ext cx="1765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C:\Documents and Settings\А.П.Юнг\Мои документы\Мои рисунки\geese_group_fly_hc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9550" y="-381000"/>
            <a:ext cx="3333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500063" y="142875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Осень – это прекрасное время года. Сколько впечатлений дарит она человеку! Её красота вдохновляла поэтов и композиторов на самые чарующие слова и звуки.</a:t>
            </a:r>
          </a:p>
        </p:txBody>
      </p:sp>
      <p:pic>
        <p:nvPicPr>
          <p:cNvPr id="4" name="Рисунок 3" descr="000410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5875"/>
            <a:ext cx="7545388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00410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143000"/>
            <a:ext cx="7929562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041076.jpg"/>
          <p:cNvPicPr>
            <a:picLocks noChangeAspect="1"/>
          </p:cNvPicPr>
          <p:nvPr/>
        </p:nvPicPr>
        <p:blipFill>
          <a:blip r:embed="rId5"/>
          <a:srcRect l="2344" t="1953" r="3125" b="3125"/>
          <a:stretch>
            <a:fillRect/>
          </a:stretch>
        </p:blipFill>
        <p:spPr bwMode="auto">
          <a:xfrm>
            <a:off x="642938" y="1285875"/>
            <a:ext cx="8001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03914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013" y="1263650"/>
            <a:ext cx="807243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олна 7"/>
          <p:cNvSpPr/>
          <p:nvPr/>
        </p:nvSpPr>
        <p:spPr>
          <a:xfrm>
            <a:off x="5105400" y="838200"/>
            <a:ext cx="3895725" cy="2090738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B6B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Унылая пора! Очей очарованье!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Приятна мне твоя прощальная краса.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Люблю я пышное природы увяданье,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В багрец и золото одетые леса!</a:t>
            </a:r>
          </a:p>
          <a:p>
            <a:pPr algn="r">
              <a:defRPr/>
            </a:pPr>
            <a:r>
              <a:rPr lang="ru-RU" sz="1400" b="1" dirty="0">
                <a:solidFill>
                  <a:schemeClr val="tx1"/>
                </a:solidFill>
              </a:rPr>
              <a:t>А.С.Пушкин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2013 год</a:t>
            </a:r>
            <a:endParaRPr lang="ru-RU" sz="2800" dirty="0"/>
          </a:p>
        </p:txBody>
      </p:sp>
      <p:pic>
        <p:nvPicPr>
          <p:cNvPr id="17410" name="Рисунок 3" descr="2905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388" y="1447800"/>
            <a:ext cx="5940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263650" y="381000"/>
            <a:ext cx="6354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 Antiqua" pitchFamily="18" charset="0"/>
              </a:rPr>
              <a:t>ПОИГРАЕМ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52400" y="990600"/>
            <a:ext cx="8880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 </a:t>
            </a:r>
            <a:r>
              <a:rPr lang="ru-RU" sz="3600" b="1">
                <a:solidFill>
                  <a:srgbClr val="C00000"/>
                </a:solidFill>
              </a:rPr>
              <a:t>«Мы не спорим или спорим, спорим»</a:t>
            </a:r>
            <a:endParaRPr lang="ru-RU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2013 год</a:t>
            </a:r>
            <a:endParaRPr lang="ru-RU" sz="2800" dirty="0"/>
          </a:p>
        </p:txBody>
      </p:sp>
      <p:pic>
        <p:nvPicPr>
          <p:cNvPr id="3" name="Picture 4" descr="C:\Users\teacher\Desktop\Новая папка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2367"/>
            <a:ext cx="6400388" cy="6845633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33600" y="170598"/>
            <a:ext cx="6172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Царица ОСЕНЬ</a:t>
            </a:r>
            <a:endParaRPr lang="ru-RU" sz="5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2013</a:t>
            </a:r>
            <a:endParaRPr lang="ru-RU" sz="2800" dirty="0"/>
          </a:p>
        </p:txBody>
      </p:sp>
      <p:pic>
        <p:nvPicPr>
          <p:cNvPr id="19458" name="Рисунок 3" descr="2905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388" y="1447800"/>
            <a:ext cx="5940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57200" y="3810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 Antiqua" pitchFamily="18" charset="0"/>
              </a:rPr>
              <a:t>ПОИГРАЕМ  В  ИГРУ  «ЛИСТОПАД»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2013</a:t>
            </a:r>
            <a:endParaRPr lang="ru-RU" sz="2800" dirty="0"/>
          </a:p>
        </p:txBody>
      </p:sp>
      <p:pic>
        <p:nvPicPr>
          <p:cNvPr id="20482" name="Рисунок 1" descr="65d6cea34eb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9038" y="990600"/>
            <a:ext cx="42259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3500" y="76200"/>
            <a:ext cx="6477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2013 год</a:t>
            </a:r>
            <a:endParaRPr lang="ru-RU" sz="2800" dirty="0"/>
          </a:p>
        </p:txBody>
      </p:sp>
      <p:pic>
        <p:nvPicPr>
          <p:cNvPr id="21506" name="Рисунок 3" descr="3017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5" y="1447800"/>
            <a:ext cx="61880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58875" y="227013"/>
            <a:ext cx="662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Book Antiqua" pitchFamily="18" charset="0"/>
              </a:rPr>
              <a:t>ЧАСТУШКИ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2013 год</a:t>
            </a:r>
            <a:endParaRPr lang="ru-RU" sz="2800" dirty="0"/>
          </a:p>
        </p:txBody>
      </p:sp>
      <p:pic>
        <p:nvPicPr>
          <p:cNvPr id="22530" name="Рисунок 3" descr="2905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388" y="1447800"/>
            <a:ext cx="5940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-66675" y="533400"/>
            <a:ext cx="897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 Antiqua" pitchFamily="18" charset="0"/>
              </a:rPr>
              <a:t>ПОИГРАЕМ  В  ИГРУ  «УЛЕТЕЛИ ПТИЦЫ»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509</Words>
  <Application>Microsoft Office PowerPoint</Application>
  <PresentationFormat>Экран (4:3)</PresentationFormat>
  <Paragraphs>175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Book Antiqua</vt:lpstr>
      <vt:lpstr>Оформление по умолчанию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Иванина В.В.</dc:creator>
  <cp:lastModifiedBy>Пользователь</cp:lastModifiedBy>
  <cp:revision>79</cp:revision>
  <cp:lastPrinted>1601-01-01T00:00:00Z</cp:lastPrinted>
  <dcterms:created xsi:type="dcterms:W3CDTF">1601-01-01T00:00:00Z</dcterms:created>
  <dcterms:modified xsi:type="dcterms:W3CDTF">2013-11-28T09:17:49Z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