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7" r:id="rId10"/>
    <p:sldId id="277" r:id="rId11"/>
    <p:sldId id="278" r:id="rId12"/>
    <p:sldId id="279" r:id="rId13"/>
    <p:sldId id="265" r:id="rId14"/>
    <p:sldId id="269" r:id="rId15"/>
    <p:sldId id="270" r:id="rId16"/>
    <p:sldId id="273" r:id="rId17"/>
    <p:sldId id="272" r:id="rId18"/>
    <p:sldId id="266" r:id="rId19"/>
    <p:sldId id="274" r:id="rId20"/>
    <p:sldId id="275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класс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Лист1!$G$5:$G$7</c:f>
              <c:strCache>
                <c:ptCount val="1"/>
                <c:pt idx="0">
                  <c:v>2 класс Кол-во уч-ся</c:v>
                </c:pt>
              </c:strCache>
            </c:strRef>
          </c:tx>
          <c:cat>
            <c:strRef>
              <c:f>Лист1!$F$8:$F$10</c:f>
              <c:strCache>
                <c:ptCount val="3"/>
                <c:pt idx="0">
                  <c:v>Хорошая речевая подготовка</c:v>
                </c:pt>
                <c:pt idx="1">
                  <c:v>Средняя речевая подготовка</c:v>
                </c:pt>
                <c:pt idx="2">
                  <c:v>Слабая речевая подготовка</c:v>
                </c:pt>
              </c:strCache>
            </c:strRef>
          </c:cat>
          <c:val>
            <c:numRef>
              <c:f>Лист1!$G$8:$G$10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Лист1!$H$5:$H$7</c:f>
              <c:strCache>
                <c:ptCount val="1"/>
                <c:pt idx="0">
                  <c:v>2 класс %</c:v>
                </c:pt>
              </c:strCache>
            </c:strRef>
          </c:tx>
          <c:cat>
            <c:strRef>
              <c:f>Лист1!$F$8:$F$10</c:f>
              <c:strCache>
                <c:ptCount val="3"/>
                <c:pt idx="0">
                  <c:v>Хорошая речевая подготовка</c:v>
                </c:pt>
                <c:pt idx="1">
                  <c:v>Средняя речевая подготовка</c:v>
                </c:pt>
                <c:pt idx="2">
                  <c:v>Слабая речевая подготовка</c:v>
                </c:pt>
              </c:strCache>
            </c:strRef>
          </c:cat>
          <c:val>
            <c:numRef>
              <c:f>Лист1!$H$8:$H$10</c:f>
              <c:numCache>
                <c:formatCode>General</c:formatCode>
                <c:ptCount val="3"/>
                <c:pt idx="0">
                  <c:v>18.600000000000001</c:v>
                </c:pt>
                <c:pt idx="1">
                  <c:v>40.700000000000003</c:v>
                </c:pt>
                <c:pt idx="2">
                  <c:v>40.700000000000003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ru-RU" sz="1400" b="1"/>
              <a:t>3 класс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Лист1!$B$5:$B$7</c:f>
              <c:strCache>
                <c:ptCount val="1"/>
                <c:pt idx="0">
                  <c:v>3 класс Кол-во уч-ся</c:v>
                </c:pt>
              </c:strCache>
            </c:strRef>
          </c:tx>
          <c:cat>
            <c:strRef>
              <c:f>Лист1!$A$8:$A$10</c:f>
              <c:strCache>
                <c:ptCount val="3"/>
                <c:pt idx="0">
                  <c:v>Хорошая речевая подготовка</c:v>
                </c:pt>
                <c:pt idx="1">
                  <c:v>Средняя речевая подготовка</c:v>
                </c:pt>
                <c:pt idx="2">
                  <c:v>Слабая речевая подготовка</c:v>
                </c:pt>
              </c:strCache>
            </c:strRef>
          </c:cat>
          <c:val>
            <c:numRef>
              <c:f>Лист1!$B$8:$B$10</c:f>
              <c:numCache>
                <c:formatCode>General</c:formatCode>
                <c:ptCount val="3"/>
                <c:pt idx="0">
                  <c:v>9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Лист1!$C$5:$C$7</c:f>
              <c:strCache>
                <c:ptCount val="1"/>
                <c:pt idx="0">
                  <c:v>3 класс %</c:v>
                </c:pt>
              </c:strCache>
            </c:strRef>
          </c:tx>
          <c:cat>
            <c:strRef>
              <c:f>Лист1!$A$8:$A$10</c:f>
              <c:strCache>
                <c:ptCount val="3"/>
                <c:pt idx="0">
                  <c:v>Хорошая речевая подготовка</c:v>
                </c:pt>
                <c:pt idx="1">
                  <c:v>Средняя речевая подготовка</c:v>
                </c:pt>
                <c:pt idx="2">
                  <c:v>Слабая речевая подготовка</c:v>
                </c:pt>
              </c:strCache>
            </c:strRef>
          </c:cat>
          <c:val>
            <c:numRef>
              <c:f>Лист1!$C$8:$C$10</c:f>
              <c:numCache>
                <c:formatCode>General</c:formatCode>
                <c:ptCount val="3"/>
                <c:pt idx="0">
                  <c:v>37.1</c:v>
                </c:pt>
                <c:pt idx="1">
                  <c:v>44.4</c:v>
                </c:pt>
                <c:pt idx="2">
                  <c:v>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5341817366205"/>
          <c:y val="3.07946451264333E-2"/>
          <c:w val="0.81058669057735711"/>
          <c:h val="0.619943242826395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Лист1!$K$4</c:f>
              <c:strCache>
                <c:ptCount val="1"/>
                <c:pt idx="0">
                  <c:v>2 класс </c:v>
                </c:pt>
              </c:strCache>
            </c:strRef>
          </c:tx>
          <c:invertIfNegative val="0"/>
          <c:cat>
            <c:strRef>
              <c:f>Лист1!$J$5:$J$16</c:f>
              <c:strCache>
                <c:ptCount val="10"/>
                <c:pt idx="0">
                  <c:v>Словарный запас и грамматический строй языка</c:v>
                </c:pt>
                <c:pt idx="3">
                  <c:v>Способность выбирать речевые средства в соответствии с речевой ситуацией</c:v>
                </c:pt>
                <c:pt idx="6">
                  <c:v>Сформированность устной и письменной речи (диалогической и монологической)</c:v>
                </c:pt>
                <c:pt idx="9">
                  <c:v>Овладение коммуникативными умениями</c:v>
                </c:pt>
              </c:strCache>
            </c:strRef>
          </c:cat>
          <c:val>
            <c:numRef>
              <c:f>Лист1!$K$5:$K$16</c:f>
              <c:numCache>
                <c:formatCode>General</c:formatCode>
                <c:ptCount val="12"/>
                <c:pt idx="0">
                  <c:v>29</c:v>
                </c:pt>
                <c:pt idx="3">
                  <c:v>29</c:v>
                </c:pt>
                <c:pt idx="6">
                  <c:v>23</c:v>
                </c:pt>
                <c:pt idx="9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Лист1!$L$4</c:f>
              <c:strCache>
                <c:ptCount val="1"/>
                <c:pt idx="0">
                  <c:v>3 класс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Лист1!$J$5:$J$16</c:f>
              <c:strCache>
                <c:ptCount val="10"/>
                <c:pt idx="0">
                  <c:v>Словарный запас и грамматический строй языка</c:v>
                </c:pt>
                <c:pt idx="3">
                  <c:v>Способность выбирать речевые средства в соответствии с речевой ситуацией</c:v>
                </c:pt>
                <c:pt idx="6">
                  <c:v>Сформированность устной и письменной речи (диалогической и монологической)</c:v>
                </c:pt>
                <c:pt idx="9">
                  <c:v>Овладение коммуникативными умениями</c:v>
                </c:pt>
              </c:strCache>
            </c:strRef>
          </c:cat>
          <c:val>
            <c:numRef>
              <c:f>Лист1!$L$5:$L$16</c:f>
              <c:numCache>
                <c:formatCode>General</c:formatCode>
                <c:ptCount val="12"/>
                <c:pt idx="0">
                  <c:v>51</c:v>
                </c:pt>
                <c:pt idx="3">
                  <c:v>52</c:v>
                </c:pt>
                <c:pt idx="6">
                  <c:v>66</c:v>
                </c:pt>
                <c:pt idx="9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669440"/>
        <c:axId val="70670976"/>
        <c:axId val="0"/>
      </c:bar3DChart>
      <c:catAx>
        <c:axId val="70669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i="1">
                <a:solidFill>
                  <a:schemeClr val="tx1"/>
                </a:solidFill>
              </a:defRPr>
            </a:pPr>
            <a:endParaRPr lang="ru-RU"/>
          </a:p>
        </c:txPr>
        <c:crossAx val="70670976"/>
        <c:crosses val="autoZero"/>
        <c:auto val="1"/>
        <c:lblAlgn val="ctr"/>
        <c:lblOffset val="100"/>
        <c:noMultiLvlLbl val="0"/>
      </c:catAx>
      <c:valAx>
        <c:axId val="70670976"/>
        <c:scaling>
          <c:orientation val="minMax"/>
        </c:scaling>
        <c:delete val="0"/>
        <c:axPos val="l"/>
        <c:majorGridlines>
          <c:spPr>
            <a:ln>
              <a:solidFill>
                <a:srgbClr val="00206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0669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59822982631522"/>
          <c:y val="0.73336472003893149"/>
          <c:w val="0.20602310615427441"/>
          <c:h val="0.21013784070940478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989572-761F-4D7B-8749-D01C793A0E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3.uploads.ru/BdO9t.png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Развитие коммуникативных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C00000"/>
                </a:solidFill>
                <a:ea typeface="+mj-ea"/>
                <a:cs typeface="+mj-cs"/>
              </a:rPr>
              <a:t>универсальных учебных действий учащихся через создание педагогических условий на уроках развития речи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653136"/>
            <a:ext cx="4896544" cy="1368152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первой квалификационной категории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Вольгинская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Юсовских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Людмилы Евгеньевны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64807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C00000"/>
                </a:solidFill>
              </a:rPr>
              <a:t>Отбор материала</a:t>
            </a:r>
          </a:p>
          <a:p>
            <a:pPr algn="ctr"/>
            <a:endParaRPr lang="ru-RU" sz="4000" u="sng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Мотив речи («Ради чего я говорю»  </a:t>
            </a:r>
            <a:r>
              <a:rPr lang="ru-RU" sz="2800" dirty="0" err="1" smtClean="0"/>
              <a:t>Л.С.Выготский</a:t>
            </a:r>
            <a:r>
              <a:rPr lang="ru-RU" sz="2800" dirty="0" smtClean="0"/>
              <a:t>) возникает у детей при наличии эмоций, связанных с яркими впечатлениями, интересом к той работе,   которую он выполняет. В основе письменного высказывания ребёнка должен лежать непосредственный речевой мотив, то есть желание сообщить другим о своих впечатлениях. 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971600" y="-957626"/>
            <a:ext cx="7488832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4888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4888" algn="l"/>
              </a:tabLst>
            </a:pPr>
            <a:endParaRPr lang="ru-RU" sz="2000" u="sng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4888" algn="l"/>
              </a:tabLst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4888" algn="l"/>
              </a:tabLst>
            </a:pPr>
            <a:endParaRPr lang="ru-RU" sz="2400" u="sng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4888" algn="l"/>
              </a:tabLst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Создание высокого эмоционального тонуса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4888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спользую  следующие приёмы: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488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448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1) Работа с текстом</a:t>
            </a:r>
          </a:p>
          <a:p>
            <a:r>
              <a:rPr lang="ru-RU" sz="2400" dirty="0" smtClean="0"/>
              <a:t>2) Постановка задач проблемного характера.</a:t>
            </a:r>
          </a:p>
          <a:p>
            <a:r>
              <a:rPr lang="ru-RU" sz="2400" dirty="0" smtClean="0"/>
              <a:t>3) Использование фрагментов классического музыкального произведения.</a:t>
            </a:r>
          </a:p>
          <a:p>
            <a:r>
              <a:rPr lang="ru-RU" sz="2400" dirty="0" smtClean="0"/>
              <a:t>4) Метод «отсроченной оценки».</a:t>
            </a:r>
          </a:p>
          <a:p>
            <a:r>
              <a:rPr lang="ru-RU" sz="2400" dirty="0" smtClean="0"/>
              <a:t>5) Лучшие работы помещаются в классный литературный журнал «Капельки»           </a:t>
            </a:r>
          </a:p>
          <a:p>
            <a:r>
              <a:rPr lang="ru-RU" sz="2400" dirty="0" smtClean="0"/>
              <a:t>6) Творческая игра </a:t>
            </a:r>
          </a:p>
          <a:p>
            <a:r>
              <a:rPr lang="ru-RU" sz="2400" dirty="0" smtClean="0"/>
              <a:t>7) Использование опор, схем, карточек</a:t>
            </a:r>
          </a:p>
          <a:p>
            <a:endParaRPr lang="ru-RU" dirty="0" smtClean="0"/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9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59632" y="616392"/>
            <a:ext cx="626469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4888" algn="l"/>
              </a:tabLst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4888" algn="l"/>
              </a:tabLst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учебного сотрудничества.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4888" algn="l"/>
              </a:tabLst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44888" algn="l"/>
              </a:tabLst>
            </a:pPr>
            <a:r>
              <a:rPr lang="ru-RU" sz="2800" dirty="0" smtClean="0"/>
              <a:t>Как известно, « от того, как будет чувствовать себя ребёнок, поднимаясь на одну ступеньку лестницы познания, что он будет переживать, зависит весь его дальнейший путь к знаниям» (В.А.Сухомлинский).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4888" algn="l"/>
              </a:tabLst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4888" algn="l"/>
              </a:tabLst>
            </a:pP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solidFill>
                  <a:srgbClr val="C00000"/>
                </a:solidFill>
              </a:rPr>
              <a:t>Результативность.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1115616" y="2060848"/>
          <a:ext cx="33123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932040" y="2276872"/>
          <a:ext cx="338437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5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C00000"/>
                </a:solidFill>
                <a:latin typeface="+mn-lt"/>
              </a:rPr>
              <a:t>Итоги оценки развития речевых умений во 2-м классе</a:t>
            </a:r>
          </a:p>
        </p:txBody>
      </p:sp>
      <p:graphicFrame>
        <p:nvGraphicFramePr>
          <p:cNvPr id="43054" name="Group 46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480878"/>
        </p:xfrm>
        <a:graphic>
          <a:graphicData uri="http://schemas.openxmlformats.org/drawingml/2006/table">
            <a:tbl>
              <a:tblPr/>
              <a:tblGrid>
                <a:gridCol w="4546600"/>
                <a:gridCol w="1223963"/>
                <a:gridCol w="1296987"/>
                <a:gridCol w="116205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Показатели уровня речевых умений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низкий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 Богатый словарь и грамматический строй речи.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 Способность выбирать речевые средства  в соответствии с речевой ситуацией.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 Сформированность устной и письменной речи (диалогической и монологической).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4. Овладение коммуникативными умениями.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C00000"/>
                </a:solidFill>
                <a:latin typeface="+mn-lt"/>
              </a:rPr>
              <a:t>Итоги оценки развития речевых умений в 3-м классе</a:t>
            </a:r>
          </a:p>
        </p:txBody>
      </p:sp>
      <p:graphicFrame>
        <p:nvGraphicFramePr>
          <p:cNvPr id="46083" name="Group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480878"/>
        </p:xfrm>
        <a:graphic>
          <a:graphicData uri="http://schemas.openxmlformats.org/drawingml/2006/table">
            <a:tbl>
              <a:tblPr/>
              <a:tblGrid>
                <a:gridCol w="4546600"/>
                <a:gridCol w="1223963"/>
                <a:gridCol w="1296987"/>
                <a:gridCol w="116205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Показатели уровня речевых умений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низкий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 Богатый словарь и грамматический строй речи.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 Способность выбирать речевые средства  в соответствии с речевой ситуацией.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 Сформированность устной и письменной речи (диалогической и монологической).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4. Овладение коммуникативными умениями.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График итогов оценки речевых умений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2" y="1844825"/>
          <a:ext cx="6840761" cy="4206240"/>
        </p:xfrm>
        <a:graphic>
          <a:graphicData uri="http://schemas.openxmlformats.org/drawingml/2006/table">
            <a:tbl>
              <a:tblPr/>
              <a:tblGrid>
                <a:gridCol w="4140019"/>
                <a:gridCol w="1350371"/>
                <a:gridCol w="1350371"/>
              </a:tblGrid>
              <a:tr h="41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класс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класс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Словарный запас и грамматический строй языка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Способность выбирать речевые средства в соответствии с речевой ситуацией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устной и письменной речи (диалогической и монологической)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23%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Овладение коммуникативными умениями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899592" y="908720"/>
          <a:ext cx="76328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Анализ речевого общения во внеклассных мероприятиях.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622" y="1772816"/>
          <a:ext cx="7344817" cy="4171188"/>
        </p:xfrm>
        <a:graphic>
          <a:graphicData uri="http://schemas.openxmlformats.org/drawingml/2006/table">
            <a:tbl>
              <a:tblPr/>
              <a:tblGrid>
                <a:gridCol w="494362"/>
                <a:gridCol w="3180199"/>
                <a:gridCol w="1835128"/>
                <a:gridCol w="1835128"/>
              </a:tblGrid>
              <a:tr h="60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На начало обучения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На конец обучения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b="0" dirty="0" smtClean="0">
                          <a:latin typeface="+mn-lt"/>
                          <a:ea typeface="Calibri"/>
                          <a:cs typeface="Times New Roman"/>
                        </a:rPr>
                        <a:t>Конкурсы 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чтецов</a:t>
                      </a: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5,3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b="0" dirty="0" smtClean="0">
                          <a:latin typeface="+mn-lt"/>
                          <a:ea typeface="Calibri"/>
                          <a:cs typeface="Times New Roman"/>
                        </a:rPr>
                        <a:t>Выпуски 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стенгазет</a:t>
                      </a: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4.7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51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b="0" dirty="0" smtClean="0">
                          <a:latin typeface="+mn-lt"/>
                          <a:ea typeface="Calibri"/>
                          <a:cs typeface="Times New Roman"/>
                        </a:rPr>
                        <a:t>Подготовка 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к праздникам</a:t>
                      </a: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17,2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78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b="0" dirty="0" smtClean="0">
                          <a:latin typeface="+mn-lt"/>
                          <a:ea typeface="Calibri"/>
                          <a:cs typeface="Times New Roman"/>
                        </a:rPr>
                        <a:t>Участие 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в выставках творческих работ</a:t>
                      </a: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b="0" dirty="0" smtClean="0">
                          <a:latin typeface="+mn-lt"/>
                          <a:ea typeface="Calibri"/>
                          <a:cs typeface="Times New Roman"/>
                        </a:rPr>
                        <a:t>Обзор 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прочитанных книг</a:t>
                      </a: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4120" algn="l"/>
                        </a:tabLs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75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3303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А класс\Desktop\юле аттест\фото сочин\P10501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384376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 descr="C:\Users\А класс\Desktop\юле аттест\фото сочин\P105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2952328" cy="2214120"/>
          </a:xfrm>
          <a:prstGeom prst="rect">
            <a:avLst/>
          </a:prstGeom>
          <a:noFill/>
        </p:spPr>
      </p:pic>
      <p:pic>
        <p:nvPicPr>
          <p:cNvPr id="4" name="Рисунок 3" descr="C:\Users\А класс\Desktop\юле аттест\фото сочин\P10501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132856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476673"/>
            <a:ext cx="81369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Муниципальное  бюджетное общеобразовательное   учреждение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Вольгинская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средняя  общеобразовательное школа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2" descr="http://volginskayasoh.ucoz.ru/DSC02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408712" cy="39913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4" descr="P1050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2270119" cy="3024336"/>
          </a:xfrm>
          <a:prstGeom prst="rect">
            <a:avLst/>
          </a:prstGeom>
          <a:noFill/>
        </p:spPr>
      </p:pic>
      <p:pic>
        <p:nvPicPr>
          <p:cNvPr id="35841" name="Рисунок 25" descr="P1050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2160240" cy="2887521"/>
          </a:xfrm>
          <a:prstGeom prst="rect">
            <a:avLst/>
          </a:prstGeom>
          <a:noFill/>
        </p:spPr>
      </p:pic>
      <p:pic>
        <p:nvPicPr>
          <p:cNvPr id="35844" name="Рисунок 22" descr="P1050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996952"/>
            <a:ext cx="2160240" cy="2875644"/>
          </a:xfrm>
          <a:prstGeom prst="rect">
            <a:avLst/>
          </a:prstGeom>
          <a:noFill/>
        </p:spPr>
      </p:pic>
      <p:pic>
        <p:nvPicPr>
          <p:cNvPr id="35843" name="Рисунок 23" descr="P10501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068960"/>
            <a:ext cx="2163753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96753"/>
            <a:ext cx="8208912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Бахтин М.М. «Эстетика словесного творчества» - М.,1979.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Выготский</a:t>
            </a:r>
            <a:r>
              <a:rPr lang="ru-RU" dirty="0" smtClean="0"/>
              <a:t> Л.С. «Мышление и речь» Изд. 5, исправленное, М. «Лабиринт»,1999 г.</a:t>
            </a:r>
          </a:p>
          <a:p>
            <a:r>
              <a:rPr lang="ru-RU" dirty="0" smtClean="0"/>
              <a:t>3.Ладыженская Т.А. «Система работы по развитию связной устной речи учащихся» - М.1975 .</a:t>
            </a:r>
          </a:p>
          <a:p>
            <a:r>
              <a:rPr lang="ru-RU" dirty="0" smtClean="0"/>
              <a:t>4.Львов М.Р. «Методика развития речи младших школьников» - М.Просвещение,1985 .</a:t>
            </a:r>
          </a:p>
          <a:p>
            <a:r>
              <a:rPr lang="ru-RU" dirty="0" smtClean="0"/>
              <a:t>5.Рождественский Н.С.  «Проблемы содержания начального обучения русскому языку» - М., Педагогика, 1977 .</a:t>
            </a:r>
          </a:p>
          <a:p>
            <a:r>
              <a:rPr lang="ru-RU" dirty="0" smtClean="0"/>
              <a:t>6.Рубцов В.В. «Совместная деятельность как проблемы генетической психологии» - М.1989 .</a:t>
            </a:r>
          </a:p>
          <a:p>
            <a:r>
              <a:rPr lang="ru-RU" dirty="0" smtClean="0"/>
              <a:t>7.Федоренко Л.П. «Закономерности усвоения родной речи» - М., 1984.</a:t>
            </a:r>
          </a:p>
          <a:p>
            <a:r>
              <a:rPr lang="ru-RU" dirty="0" smtClean="0"/>
              <a:t>8.</a:t>
            </a:r>
            <a:r>
              <a:rPr lang="ru-RU" b="1" i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Arial" pitchFamily="34" charset="0"/>
              </a:rPr>
              <a:t>Ранько</a:t>
            </a:r>
            <a:r>
              <a:rPr lang="ru-RU" dirty="0" smtClean="0">
                <a:latin typeface="Times New Roman" pitchFamily="18" charset="0"/>
                <a:cs typeface="Arial" pitchFamily="34" charset="0"/>
              </a:rPr>
              <a:t> Е. А . учитель начальных классов   МАОУ лицей №2  г. Иваново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i="1" dirty="0" smtClean="0">
                <a:latin typeface="Times New Roman" pitchFamily="18" charset="0"/>
                <a:cs typeface="Arial" pitchFamily="34" charset="0"/>
              </a:rPr>
              <a:t> </a:t>
            </a:r>
          </a:p>
          <a:p>
            <a:endParaRPr lang="ru-RU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latin typeface="Times New Roman" pitchFamily="18" charset="0"/>
              <a:cs typeface="Arial" pitchFamily="34" charset="0"/>
            </a:endParaRPr>
          </a:p>
          <a:p>
            <a:endParaRPr lang="ru-RU" u="sng" dirty="0" smtClean="0">
              <a:hlinkClick r:id="rId3"/>
            </a:endParaRPr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Список литературы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1125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Родной язык - это не нарочно придуманные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ребёнка правила и нравоучения,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воздух, которым  дышит его душа наравне   с душой всего народа.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                                                                                     Я.Корчак.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/>
              <a:t>С одной стороны, есть социальный заказ общества в свете требований ФГОС на формирование коммуникативно-компетентной личности, обладающей высоким уровнем способности к построению связного письменного высказывания, способности мыслить творчески, а с другой – дети, постигая  в школе основы наук, овладевая </a:t>
            </a:r>
            <a:r>
              <a:rPr lang="ru-RU" sz="2400" b="1" dirty="0" err="1" smtClean="0"/>
              <a:t>учебно</a:t>
            </a:r>
            <a:r>
              <a:rPr lang="ru-RU" sz="2400" b="1" dirty="0" smtClean="0"/>
              <a:t> – научным стилем речи, становятся «зажатыми» в свободной речи. Кроме того,  письмо, как вид речевой деятельности, осваивается   детьми впервые.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Ведущая педагогическая идея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12776"/>
            <a:ext cx="66967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Развить эмоциональную живую творческую письменную речь детей через создание необходимых условий: 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учебного сотрудничества 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создание высокого эмоционального тонуса на уроке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Теоретическая база опыта.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340768"/>
            <a:ext cx="59046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3200" dirty="0" smtClean="0"/>
              <a:t>Исследования Л.С.Выготского  об  особенностях письменной речи;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   Принципы обучения русскому языку Л.П.Федоренко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   Современные аспекты развития речи младших школьников М.Р.Львова</a:t>
            </a:r>
            <a:endParaRPr lang="ru-RU" sz="3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Новизна опыта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124744"/>
            <a:ext cx="58326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создание высокого эмоционального тонуса на уроке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технология учебного сотрудничества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пропедевтическая подготовка к выполнению письменных творческих работ в среднем и старшем звене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систематизация видов работ  по развитию письменной речи 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+mn-lt"/>
              </a:rPr>
              <a:t>Технология опыта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84784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Цель опыта.</a:t>
            </a:r>
          </a:p>
          <a:p>
            <a:r>
              <a:rPr lang="ru-RU" sz="2000" dirty="0" smtClean="0"/>
              <a:t>Создание условий для приобщения детей младшего школьного возраста к словесному творчеству через организацию учебного сотрудничества и создание высокого эмоционального тонуса на уроке.</a:t>
            </a:r>
          </a:p>
          <a:p>
            <a:pPr algn="ctr"/>
            <a:r>
              <a:rPr lang="ru-RU" sz="2000" b="1" dirty="0" smtClean="0"/>
              <a:t>Задачи.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проследить становление теории и практики развития письменной речи учащихся;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создать базу увлекательного информационного и дидактического материала проблемного развивающего характера;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определить условия для создания высокого эмоционального тонуса с целью активизации детского речевого творчества;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провести диагностические исследования развития письменной речи учащихся.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Организация работы  по развитию письменной речи учащихся: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132856"/>
            <a:ext cx="56886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/>
              <a:t>Отбор материала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 Создание высокого эмоционального тонуса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Организация учебного сотрудничества.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825</Words>
  <Application>Microsoft Office PowerPoint</Application>
  <PresentationFormat>Экран (4:3)</PresentationFormat>
  <Paragraphs>193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  Родной язык - это не нарочно придуманные для ребёнка правила и нравоучения, а воздух, которым  дышит его душа наравне   с душой всего народа.                                                                                        Я.Корчак.  </vt:lpstr>
      <vt:lpstr>Актуальность опыта</vt:lpstr>
      <vt:lpstr>Ведущая педагогическая идея</vt:lpstr>
      <vt:lpstr> Теоретическая база опыта. </vt:lpstr>
      <vt:lpstr>Новизна опыта</vt:lpstr>
      <vt:lpstr> Технология опыта </vt:lpstr>
      <vt:lpstr>Организация работы  по развитию письменной речи учащихся:</vt:lpstr>
      <vt:lpstr>Презентация PowerPoint</vt:lpstr>
      <vt:lpstr>Презентация PowerPoint</vt:lpstr>
      <vt:lpstr>Презентация PowerPoint</vt:lpstr>
      <vt:lpstr>Результативность. </vt:lpstr>
      <vt:lpstr>Итоги оценки развития речевых умений во 2-м классе</vt:lpstr>
      <vt:lpstr>Итоги оценки развития речевых умений в 3-м классе</vt:lpstr>
      <vt:lpstr>  График итогов оценки речевых умений </vt:lpstr>
      <vt:lpstr>Презентация PowerPoint</vt:lpstr>
      <vt:lpstr> Анализ речевого общения во внеклассных мероприятиях. </vt:lpstr>
      <vt:lpstr>    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Юсовских</cp:lastModifiedBy>
  <cp:revision>20</cp:revision>
  <dcterms:created xsi:type="dcterms:W3CDTF">2013-08-20T23:50:31Z</dcterms:created>
  <dcterms:modified xsi:type="dcterms:W3CDTF">2014-03-24T13:49:33Z</dcterms:modified>
</cp:coreProperties>
</file>