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1" r:id="rId5"/>
    <p:sldId id="264" r:id="rId6"/>
    <p:sldId id="266" r:id="rId7"/>
    <p:sldId id="263" r:id="rId8"/>
    <p:sldId id="267" r:id="rId9"/>
    <p:sldId id="268" r:id="rId10"/>
    <p:sldId id="257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rusich1.ru/_ph/66/2/405691902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skon-gazeta.ru/wp-content/uploads/2013/02/%D0%BA%D0%BE%D0%BB%D0%BE%D0%B4%D0%B5%D1%86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deti06.net/wp-content/uploads/2013/04/95164657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skill-trainers.zp.com.ua/images/pen.gi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0.liveinternet.ru/images/attach/c/0/52/142/52142397_Mark_Tulliy_Ciceron3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hyperlink" Target="http://skill-trainers.zp.com.ua/images/pen.gi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hyperlink" Target="http://skill-trainers.zp.com.ua/images/pen.gif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229600" cy="1828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Совесть. Долг.</a:t>
            </a:r>
            <a:endParaRPr lang="ru-RU" sz="5400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5410200"/>
            <a:ext cx="3733800" cy="859302"/>
          </a:xfrm>
        </p:spPr>
        <p:txBody>
          <a:bodyPr/>
          <a:lstStyle/>
          <a:p>
            <a:r>
              <a:rPr lang="ru-RU" dirty="0" smtClean="0"/>
              <a:t>Урок 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295400"/>
            <a:ext cx="8762999" cy="5254625"/>
            <a:chOff x="113" y="119"/>
            <a:chExt cx="5520" cy="3674"/>
          </a:xfrm>
        </p:grpSpPr>
        <p:sp>
          <p:nvSpPr>
            <p:cNvPr id="3" name="Oval 4"/>
            <p:cNvSpPr>
              <a:spLocks noChangeArrowheads="1"/>
            </p:cNvSpPr>
            <p:nvPr/>
          </p:nvSpPr>
          <p:spPr bwMode="auto">
            <a:xfrm>
              <a:off x="1770" y="1298"/>
              <a:ext cx="1905" cy="999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2857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Моральный</a:t>
              </a:r>
            </a:p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долг</a:t>
              </a:r>
            </a:p>
          </p:txBody>
        </p:sp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3809" y="119"/>
              <a:ext cx="1488" cy="74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2857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4289" y="1611"/>
              <a:ext cx="1344" cy="74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2857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3742" y="3067"/>
              <a:ext cx="1225" cy="72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2857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545" y="2996"/>
              <a:ext cx="1225" cy="72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2857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13" y="1525"/>
              <a:ext cx="1179" cy="72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2857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40" y="119"/>
              <a:ext cx="1361" cy="635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2857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3560" y="845"/>
              <a:ext cx="817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243" y="2251"/>
              <a:ext cx="68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1543" y="2206"/>
              <a:ext cx="635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1247" y="1706"/>
              <a:ext cx="499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 flipV="1">
              <a:off x="1610" y="572"/>
              <a:ext cx="54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3742" y="1842"/>
              <a:ext cx="547" cy="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28600" y="304800"/>
            <a:ext cx="906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buFontTx/>
              <a:buNone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кем, по вашему мнению, нас связывает долг?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3400" y="1524000"/>
            <a:ext cx="2137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Родина, страна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1600200"/>
            <a:ext cx="231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Родители, семья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1800" y="3429000"/>
            <a:ext cx="2161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Друзья , 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одноклассники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48400" y="5791200"/>
            <a:ext cx="1145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Соседи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5715000"/>
            <a:ext cx="1683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Город, село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1000" y="3581400"/>
            <a:ext cx="145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Ветераны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045" y="139427"/>
            <a:ext cx="5669564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«Соответствие»</a:t>
            </a:r>
          </a:p>
        </p:txBody>
      </p:sp>
      <p:graphicFrame>
        <p:nvGraphicFramePr>
          <p:cNvPr id="45123" name="Group 67"/>
          <p:cNvGraphicFramePr>
            <a:graphicFrameLocks noGrp="1"/>
          </p:cNvGraphicFramePr>
          <p:nvPr/>
        </p:nvGraphicFramePr>
        <p:xfrm>
          <a:off x="323850" y="981075"/>
          <a:ext cx="8496622" cy="5604542"/>
        </p:xfrm>
        <a:graphic>
          <a:graphicData uri="http://schemas.openxmlformats.org/drawingml/2006/table">
            <a:tbl>
              <a:tblPr/>
              <a:tblGrid>
                <a:gridCol w="4248311"/>
                <a:gridCol w="4248311"/>
              </a:tblGrid>
              <a:tr h="823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Поступать вопреки своим убеждениям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жить по совести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75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Жить честно, справедливо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делать на совесть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23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Делать что-либо хорошо, добросовестно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поступать против совести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188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Жить спокойно, не испытывая угрызения совести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поступать без зазрения совести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23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Поступать без стыда, без стеснения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поступок на его совести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189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 человек не выполнил того, что был обязан сделать, схитрил, обманул кого-то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жить со спокойной</a:t>
                      </a:r>
                      <a:b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8715375" cy="42148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Перед выбором совесть подсказывает, как должен поступить человек</a:t>
            </a:r>
          </a:p>
          <a:p>
            <a:pPr eaLnBrk="1" hangingPunct="1">
              <a:buFont typeface="Arial" charset="0"/>
              <a:buNone/>
            </a:pP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charset="0"/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После ошибки совесть срабатывает, как тревога: «Так нельзя! Исправься!»</a:t>
            </a:r>
          </a:p>
          <a:p>
            <a:pPr eaLnBrk="1" hangingPunct="1"/>
            <a:endParaRPr lang="ru-RU" sz="3600" i="1" dirty="0" smtClean="0"/>
          </a:p>
        </p:txBody>
      </p:sp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464550" cy="13573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smtClean="0">
                <a:solidFill>
                  <a:srgbClr val="C00000"/>
                </a:solidFill>
              </a:rPr>
              <a:t>Важные дела совести: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500063" y="285750"/>
            <a:ext cx="8229600" cy="2214563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в жизни человека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в ладу со своей совестью</a:t>
            </a:r>
          </a:p>
        </p:txBody>
      </p:sp>
      <p:pic>
        <p:nvPicPr>
          <p:cNvPr id="23554" name="Picture 2" descr="http://www.rusich1.ru/_ph/66/2/4056919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2533650" cy="3810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352800" y="2590800"/>
            <a:ext cx="525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Украл? </a:t>
            </a: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Верни!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Солгал? </a:t>
            </a: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Наберись сил сказать правду!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Пожадничал? </a:t>
            </a: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Подари!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Сказал злое слово? 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Попроси прощения!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3961" y="449684"/>
            <a:ext cx="4863191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04800" y="1219200"/>
            <a:ext cx="85344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 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Хочешь ли ты осуществить какой-нибудь проект? Выбери один из предложенных или  придумай свой.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Сообщение – презентация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«Муки  совести в судьбе известных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литературных героев».</a:t>
            </a:r>
          </a:p>
          <a:p>
            <a:pPr>
              <a:buFontTx/>
              <a:buChar char="•"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Пластилиновая композиция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«Народные пословицы о совести и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стыде»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457200"/>
            <a:ext cx="73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 для всех</a:t>
            </a:r>
            <a:endParaRPr lang="ru-RU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098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 и записать 5-6 пословиц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поговорок  со словами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СОВЕСТЬ и ДОЛГ.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4211638" y="620713"/>
            <a:ext cx="493236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 b="1" dirty="0">
                <a:solidFill>
                  <a:schemeClr val="tx2"/>
                </a:solidFill>
              </a:rPr>
              <a:t>        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делай того, что   осуждает   твоя совесть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r"/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 говори того, что не согласно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правдой.</a:t>
            </a:r>
          </a:p>
          <a:p>
            <a:pPr algn="r"/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Соблюдай   это самое важное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ты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выполнишь   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всю   задачу   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своей 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жизни» </a:t>
            </a:r>
          </a:p>
          <a:p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 </a:t>
            </a:r>
            <a:r>
              <a:rPr lang="ru-RU" sz="2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Аврелий</a:t>
            </a:r>
            <a:endParaRPr lang="ru-RU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>
                <a:solidFill>
                  <a:schemeClr val="tx2"/>
                </a:solidFill>
              </a:rPr>
              <a:t>                                                                        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" name="Picture 6" descr="http://www.rvc.cc.il.us/faclink/pruckman/phil/aureliu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697196"/>
            <a:ext cx="2581672" cy="3595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6678613" cy="1857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i="1" dirty="0" smtClean="0">
                <a:solidFill>
                  <a:srgbClr val="0070C0"/>
                </a:solidFill>
              </a:rPr>
              <a:t>Спасибо </a:t>
            </a:r>
            <a:br>
              <a:rPr lang="ru-RU" sz="7200" i="1" dirty="0" smtClean="0">
                <a:solidFill>
                  <a:srgbClr val="0070C0"/>
                </a:solidFill>
              </a:rPr>
            </a:br>
            <a:r>
              <a:rPr lang="ru-RU" sz="7200" i="1" dirty="0" smtClean="0">
                <a:solidFill>
                  <a:srgbClr val="0070C0"/>
                </a:solidFill>
              </a:rPr>
              <a:t>за урок!</a:t>
            </a:r>
            <a:endParaRPr lang="ru-RU" sz="7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skon-gazeta.ru/wp-content/uploads/2013/02/%D0%BA%D0%BE%D0%BB%D0%BE%D0%B4%D0%B5%D1%8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76600"/>
            <a:ext cx="4260451" cy="318135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   </a:t>
            </a:r>
            <a:r>
              <a:rPr lang="ru-RU" sz="3600" dirty="0" smtClean="0">
                <a:solidFill>
                  <a:srgbClr val="FFC000"/>
                </a:solidFill>
              </a:rPr>
              <a:t>Можно ли сказать, что Марина поступила по совести? 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   Приходилось ли вам слышать это выражение?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   Как вы можете 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его объяснить?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eti06.net/wp-content/uploads/2013/04/9516465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3559097"/>
            <a:ext cx="4953000" cy="329890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5867400" cy="685800"/>
          </a:xfrm>
        </p:spPr>
        <p:txBody>
          <a:bodyPr>
            <a:normAutofit/>
          </a:bodyPr>
          <a:lstStyle/>
          <a:p>
            <a:pPr algn="l"/>
            <a:r>
              <a:rPr lang="ru-RU" sz="3800" i="1" dirty="0" smtClean="0">
                <a:solidFill>
                  <a:srgbClr val="C00000"/>
                </a:solidFill>
              </a:rPr>
              <a:t>Что такое совесть?</a:t>
            </a:r>
            <a:endParaRPr lang="ru-RU" sz="3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8200" y="3581400"/>
            <a:ext cx="48768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/>
            </a:r>
            <a:br>
              <a:rPr lang="ru-RU" sz="2700" b="1" dirty="0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</a:br>
            <a: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Яркий лучик света в ней.</a:t>
            </a:r>
            <a:b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Это путеводный свет.</a:t>
            </a:r>
            <a:b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Он спасёт тебя от бед.</a:t>
            </a:r>
            <a:b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Он в тебе всегда горит,</a:t>
            </a:r>
            <a:b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Он твой самый прочный щит.</a:t>
            </a:r>
            <a:endParaRPr lang="ru-RU" sz="2700" b="1" dirty="0">
              <a:ln w="31550" cmpd="sng">
                <a:solidFill>
                  <a:srgbClr val="92D05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9600"/>
            <a:ext cx="5562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Мама, что такое совесть?</a:t>
            </a:r>
            <a:b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- Совесть, дочка, - это повесть</a:t>
            </a:r>
            <a:b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Про хорошие дела –</a:t>
            </a:r>
            <a:b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Жизнь их нам с тобой дала.</a:t>
            </a:r>
            <a:b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Кто по совести живёт –</a:t>
            </a:r>
            <a:b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Никого не подведёт.</a:t>
            </a:r>
          </a:p>
          <a:p>
            <a:pPr>
              <a:buFontTx/>
              <a:buChar char="-"/>
            </a:pPr>
            <a: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Совесть – клад души твоей,</a:t>
            </a:r>
            <a:endParaRPr lang="ru-RU" sz="27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Совесть</a:t>
            </a:r>
            <a:r>
              <a:rPr lang="ru-RU" sz="3600" dirty="0" smtClean="0"/>
              <a:t> - это  способность человека осознавать свои поступки и намерения и оценивать их с позиции добра и зла. Совесть можно назвать внутренним голосом человека. Она помогает людям делать правильный выбор в сложных ситуациях.</a:t>
            </a:r>
            <a:endParaRPr lang="ru-RU" sz="3600" dirty="0"/>
          </a:p>
        </p:txBody>
      </p:sp>
      <p:pic>
        <p:nvPicPr>
          <p:cNvPr id="19458" name="Picture 2" descr="http://skill-trainers.zp.com.ua/images/pen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29997"/>
            <a:ext cx="685799" cy="94640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/>
          </a:bodyPr>
          <a:lstStyle/>
          <a:p>
            <a:pPr algn="r" eaLnBrk="0" hangingPunct="0"/>
            <a:r>
              <a:rPr lang="ru-RU" i="1" dirty="0" smtClean="0">
                <a:solidFill>
                  <a:schemeClr val="tx2"/>
                </a:solidFill>
              </a:rPr>
              <a:t>Самое главное украшение человека – чистая совесть.</a:t>
            </a:r>
            <a:r>
              <a:rPr lang="ru-RU" dirty="0" smtClean="0"/>
              <a:t>                                                                                </a:t>
            </a:r>
            <a:r>
              <a:rPr lang="ru-RU" i="1" dirty="0" smtClean="0">
                <a:solidFill>
                  <a:schemeClr val="tx2"/>
                </a:solidFill>
              </a:rPr>
              <a:t>Цицерон</a:t>
            </a:r>
            <a:br>
              <a:rPr lang="ru-RU" i="1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5105400"/>
            <a:ext cx="89154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Совесть</a:t>
            </a: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400" b="1" dirty="0" smtClean="0">
                <a:latin typeface="Monotype Corsiva" pitchFamily="66" charset="0"/>
              </a:rPr>
              <a:t>– </a:t>
            </a:r>
            <a:r>
              <a:rPr lang="ru-RU" sz="2800" b="1" i="1" dirty="0" smtClean="0">
                <a:latin typeface="Arial" charset="0"/>
              </a:rPr>
              <a:t>способность человека отличать хорошие поступки от плохих и за плохие чувствовать перед собой чувство вины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</a:p>
        </p:txBody>
      </p:sp>
      <p:pic>
        <p:nvPicPr>
          <p:cNvPr id="20482" name="Picture 2" descr="http://img0.liveinternet.ru/images/attach/c/0/52/142/52142397_Mark_Tulliy_Ciceron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2667000" cy="340830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2" descr="http://skill-trainers.zp.com.ua/images/pen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"/>
            <a:ext cx="685799" cy="94640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002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В ком стыд, в том и совесть.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Как ни мудри, а совесть не перемудрить.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Совесть без зубов загрызёт.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41960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</a:rPr>
              <a:t>Делающий постыдное, должен прежде всего стыдиться самого себя. (Демокрит)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</a:rPr>
              <a:t>Чистая совесть - самая лучшая подушка. (Г. Ибсен)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</a:rPr>
              <a:t>Доброму человеку бывает стыдно даже перед собакой. (А.П.Чехов)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3048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Существует множество народных пословиц и поговорок о совести: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32766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А еще есть множество высказываний знаменитых людей: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3000" y="1905000"/>
            <a:ext cx="6400800" cy="3581400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«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делано на совесть»</a:t>
            </a:r>
            <a:endParaRPr kumimoji="0" lang="en-US" sz="40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«Без зазрения совести»</a:t>
            </a:r>
            <a:endParaRPr kumimoji="0" lang="en-US" sz="40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«Будет на моей совести»</a:t>
            </a:r>
            <a:endParaRPr kumimoji="0" lang="en-US" sz="40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«Жить по совести»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Наверняка вы слышали такие  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словосочетания: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6858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3600" b="1" i="1" dirty="0" smtClean="0">
                <a:solidFill>
                  <a:srgbClr val="FFC000"/>
                </a:solidFill>
              </a:rPr>
              <a:t>Моральный</a:t>
            </a:r>
            <a:endParaRPr lang="en-US" sz="3600" b="1" i="1" dirty="0" smtClean="0">
              <a:solidFill>
                <a:srgbClr val="FFC000"/>
              </a:solidFill>
            </a:endParaRPr>
          </a:p>
          <a:p>
            <a:pPr>
              <a:tabLst>
                <a:tab pos="457200" algn="l"/>
              </a:tabLst>
            </a:pPr>
            <a:r>
              <a:rPr lang="ru-RU" sz="3600" b="1" i="1" dirty="0" smtClean="0">
                <a:solidFill>
                  <a:srgbClr val="FFC000"/>
                </a:solidFill>
              </a:rPr>
              <a:t>Национальный</a:t>
            </a:r>
            <a:endParaRPr lang="en-US" sz="3600" b="1" i="1" dirty="0" smtClean="0">
              <a:solidFill>
                <a:srgbClr val="FFC000"/>
              </a:solidFill>
            </a:endParaRPr>
          </a:p>
          <a:p>
            <a:pPr>
              <a:tabLst>
                <a:tab pos="457200" algn="l"/>
              </a:tabLst>
            </a:pPr>
            <a:r>
              <a:rPr lang="ru-RU" sz="3600" b="1" i="1" dirty="0" smtClean="0">
                <a:solidFill>
                  <a:srgbClr val="FFC000"/>
                </a:solidFill>
              </a:rPr>
              <a:t>Государственный</a:t>
            </a:r>
            <a:endParaRPr lang="en-US" sz="3600" b="1" i="1" dirty="0" smtClean="0">
              <a:solidFill>
                <a:srgbClr val="FFC000"/>
              </a:solidFill>
            </a:endParaRPr>
          </a:p>
          <a:p>
            <a:pPr>
              <a:tabLst>
                <a:tab pos="457200" algn="l"/>
              </a:tabLst>
            </a:pPr>
            <a:r>
              <a:rPr lang="ru-RU" sz="3600" b="1" i="1" dirty="0" smtClean="0">
                <a:solidFill>
                  <a:srgbClr val="FFC000"/>
                </a:solidFill>
              </a:rPr>
              <a:t>Семейный </a:t>
            </a:r>
          </a:p>
          <a:p>
            <a:pPr>
              <a:tabLst>
                <a:tab pos="457200" algn="l"/>
              </a:tabLst>
            </a:pPr>
            <a:r>
              <a:rPr lang="ru-RU" sz="3600" b="1" i="1" dirty="0" smtClean="0">
                <a:solidFill>
                  <a:srgbClr val="FFC000"/>
                </a:solidFill>
              </a:rPr>
              <a:t>Сыновний</a:t>
            </a:r>
            <a:endParaRPr lang="en-US" sz="3600" b="1" i="1" dirty="0" smtClean="0">
              <a:solidFill>
                <a:srgbClr val="FFC000"/>
              </a:solidFill>
            </a:endParaRPr>
          </a:p>
          <a:p>
            <a:pPr>
              <a:tabLst>
                <a:tab pos="457200" algn="l"/>
              </a:tabLst>
            </a:pPr>
            <a:r>
              <a:rPr lang="ru-RU" sz="3600" b="1" i="1" dirty="0" smtClean="0">
                <a:solidFill>
                  <a:srgbClr val="FFC000"/>
                </a:solidFill>
              </a:rPr>
              <a:t>Материнский</a:t>
            </a:r>
            <a:endParaRPr lang="en-US" sz="3600" b="1" i="1" dirty="0" smtClean="0">
              <a:solidFill>
                <a:srgbClr val="FFC000"/>
              </a:solidFill>
            </a:endParaRPr>
          </a:p>
          <a:p>
            <a:pPr>
              <a:tabLst>
                <a:tab pos="457200" algn="l"/>
              </a:tabLst>
            </a:pPr>
            <a:r>
              <a:rPr lang="ru-RU" sz="3600" b="1" i="1" dirty="0" smtClean="0">
                <a:solidFill>
                  <a:srgbClr val="FFC000"/>
                </a:solidFill>
              </a:rPr>
              <a:t>Родительский</a:t>
            </a:r>
            <a:endParaRPr lang="en-US" sz="3600" b="1" i="1" dirty="0" smtClean="0">
              <a:solidFill>
                <a:srgbClr val="FFC000"/>
              </a:solidFill>
            </a:endParaRPr>
          </a:p>
          <a:p>
            <a:pPr>
              <a:tabLst>
                <a:tab pos="457200" algn="l"/>
              </a:tabLst>
            </a:pPr>
            <a:r>
              <a:rPr lang="ru-RU" sz="3600" b="1" i="1" dirty="0" smtClean="0">
                <a:solidFill>
                  <a:srgbClr val="FFC000"/>
                </a:solidFill>
              </a:rPr>
              <a:t>Воинский</a:t>
            </a:r>
          </a:p>
          <a:p>
            <a:pPr>
              <a:tabLst>
                <a:tab pos="457200" algn="l"/>
              </a:tabLst>
            </a:pPr>
            <a:r>
              <a:rPr lang="ru-RU" sz="3600" b="1" i="1" dirty="0" smtClean="0">
                <a:solidFill>
                  <a:srgbClr val="FFC000"/>
                </a:solidFill>
              </a:rPr>
              <a:t>Денежный</a:t>
            </a:r>
          </a:p>
          <a:p>
            <a:pPr>
              <a:tabLst>
                <a:tab pos="457200" algn="l"/>
              </a:tabLst>
            </a:pPr>
            <a:r>
              <a:rPr lang="ru-RU" sz="3600" b="1" i="1" dirty="0" smtClean="0">
                <a:solidFill>
                  <a:srgbClr val="FFC000"/>
                </a:solidFill>
              </a:rPr>
              <a:t>Профессиональный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2743200"/>
            <a:ext cx="22767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</a:t>
            </a:r>
            <a:endParaRPr lang="ru-RU" sz="8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0"/>
            <a:ext cx="84582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</a:t>
            </a:r>
            <a:r>
              <a:rPr lang="ru-RU" sz="3600" b="1" dirty="0" smtClean="0">
                <a:solidFill>
                  <a:srgbClr val="0070C0"/>
                </a:solidFill>
              </a:rPr>
              <a:t> 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обязанности, которые необходимо     выполнять вне зависимости от своих желаний.</a:t>
            </a:r>
          </a:p>
          <a:p>
            <a:pPr algn="ctr"/>
            <a:endParaRPr lang="ru-RU" sz="3600" b="1" i="1" dirty="0" smtClean="0">
              <a:solidFill>
                <a:srgbClr val="FFC0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связывает человека с другими людьми и с обществом.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724400"/>
            <a:ext cx="20161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999" y="4724400"/>
            <a:ext cx="1905001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724400"/>
            <a:ext cx="13684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4038600"/>
            <a:ext cx="4538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Профессиональный долг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4114800"/>
            <a:ext cx="3128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Моральный долг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skill-trainers.zp.com.ua/images/pen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04800"/>
            <a:ext cx="685799" cy="94640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7D4D99"/>
      </a:dk2>
      <a:lt2>
        <a:srgbClr val="FFC000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346</TotalTime>
  <Words>476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Совесть. Долг.</vt:lpstr>
      <vt:lpstr>   Можно ли сказать, что Марина поступила по совести?     Приходилось ли вам слышать это выражение?    Как вы можете  его объяснить?</vt:lpstr>
      <vt:lpstr>Что такое совесть?</vt:lpstr>
      <vt:lpstr>Совесть - это  способность человека осознавать свои поступки и намерения и оценивать их с позиции добра и зла. Совесть можно назвать внутренним голосом человека. Она помогает людям делать правильный выбор в сложных ситуациях.</vt:lpstr>
      <vt:lpstr>Самое главное украшение человека – чистая совесть.                                                                                Цицерон </vt:lpstr>
      <vt:lpstr>Слайд 6</vt:lpstr>
      <vt:lpstr>Слайд 7</vt:lpstr>
      <vt:lpstr>Слайд 8</vt:lpstr>
      <vt:lpstr>Слайд 9</vt:lpstr>
      <vt:lpstr>Слайд 10</vt:lpstr>
      <vt:lpstr>Слайд 11</vt:lpstr>
      <vt:lpstr>Важные дела совести:</vt:lpstr>
      <vt:lpstr>Слайд 13</vt:lpstr>
      <vt:lpstr>Слайд 14</vt:lpstr>
      <vt:lpstr>Слайд 15</vt:lpstr>
      <vt:lpstr>Слайд 16</vt:lpstr>
      <vt:lpstr>Спасибо 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Совесть. Долг.</dc:title>
  <cp:lastModifiedBy>315 школа</cp:lastModifiedBy>
  <cp:revision>33</cp:revision>
  <dcterms:modified xsi:type="dcterms:W3CDTF">2013-12-04T05:07:49Z</dcterms:modified>
</cp:coreProperties>
</file>