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Default Extension="sldx" ContentType="application/vnd.openxmlformats-officedocument.presentationml.slide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3DE6B-FA69-4504-B1A7-0D0FC1C20151}" type="doc">
      <dgm:prSet loTypeId="urn:microsoft.com/office/officeart/2005/8/layout/pyramid2" loCatId="pyramid" qsTypeId="urn:microsoft.com/office/officeart/2005/8/quickstyle/simple2" qsCatId="simple" csTypeId="urn:microsoft.com/office/officeart/2005/8/colors/accent1_2" csCatId="accent1" phldr="1"/>
      <dgm:spPr/>
    </dgm:pt>
    <dgm:pt modelId="{4D2B9121-EB45-4778-B5F2-DB4E95F0DAD3}">
      <dgm:prSet phldrT="[Текст]"/>
      <dgm:spPr/>
      <dgm:t>
        <a:bodyPr/>
        <a:lstStyle/>
        <a:p>
          <a:r>
            <a:rPr lang="ru-RU" dirty="0" smtClean="0"/>
            <a:t>Технология развития критического мышления</a:t>
          </a:r>
          <a:endParaRPr lang="ru-RU" dirty="0"/>
        </a:p>
      </dgm:t>
    </dgm:pt>
    <dgm:pt modelId="{2E389461-D1C5-43F6-BFDE-DD96B7EC49C9}" type="parTrans" cxnId="{A89A3F9D-F572-4289-A85B-7C1666CE4151}">
      <dgm:prSet/>
      <dgm:spPr/>
      <dgm:t>
        <a:bodyPr/>
        <a:lstStyle/>
        <a:p>
          <a:endParaRPr lang="ru-RU"/>
        </a:p>
      </dgm:t>
    </dgm:pt>
    <dgm:pt modelId="{C889BD95-0DD5-4B02-AB47-4F06FB954E83}" type="sibTrans" cxnId="{A89A3F9D-F572-4289-A85B-7C1666CE4151}">
      <dgm:prSet/>
      <dgm:spPr/>
      <dgm:t>
        <a:bodyPr/>
        <a:lstStyle/>
        <a:p>
          <a:endParaRPr lang="ru-RU"/>
        </a:p>
      </dgm:t>
    </dgm:pt>
    <dgm:pt modelId="{2E1A5795-B140-41E6-8C73-AF7BBD588A35}">
      <dgm:prSet phldrT="[Текст]"/>
      <dgm:spPr/>
      <dgm:t>
        <a:bodyPr/>
        <a:lstStyle/>
        <a:p>
          <a:r>
            <a:rPr lang="ru-RU" dirty="0" smtClean="0"/>
            <a:t>Проектная технология</a:t>
          </a:r>
          <a:endParaRPr lang="ru-RU" dirty="0"/>
        </a:p>
      </dgm:t>
    </dgm:pt>
    <dgm:pt modelId="{8A943E81-E998-400E-8564-65C98F883C3C}" type="parTrans" cxnId="{00B5DE61-BF2C-4439-BFF8-323E8FF53B33}">
      <dgm:prSet/>
      <dgm:spPr/>
      <dgm:t>
        <a:bodyPr/>
        <a:lstStyle/>
        <a:p>
          <a:endParaRPr lang="ru-RU"/>
        </a:p>
      </dgm:t>
    </dgm:pt>
    <dgm:pt modelId="{F990AFC0-AF42-4611-98AB-06467BBB450F}" type="sibTrans" cxnId="{00B5DE61-BF2C-4439-BFF8-323E8FF53B33}">
      <dgm:prSet/>
      <dgm:spPr/>
      <dgm:t>
        <a:bodyPr/>
        <a:lstStyle/>
        <a:p>
          <a:endParaRPr lang="ru-RU"/>
        </a:p>
      </dgm:t>
    </dgm:pt>
    <dgm:pt modelId="{D42B0BF2-89EF-4FE9-B4E7-73ED0EA2CA8D}">
      <dgm:prSet phldrT="[Текст]"/>
      <dgm:spPr/>
      <dgm:t>
        <a:bodyPr/>
        <a:lstStyle/>
        <a:p>
          <a:r>
            <a:rPr lang="ru-RU" dirty="0" smtClean="0"/>
            <a:t>ИКТ технологии</a:t>
          </a:r>
          <a:endParaRPr lang="ru-RU" dirty="0"/>
        </a:p>
      </dgm:t>
    </dgm:pt>
    <dgm:pt modelId="{A8528A4C-F33E-408A-88CE-D63791E36230}" type="parTrans" cxnId="{439FB974-EE73-4B9C-BBEE-483E2A0C0A1E}">
      <dgm:prSet/>
      <dgm:spPr/>
      <dgm:t>
        <a:bodyPr/>
        <a:lstStyle/>
        <a:p>
          <a:endParaRPr lang="ru-RU"/>
        </a:p>
      </dgm:t>
    </dgm:pt>
    <dgm:pt modelId="{D03F3DBF-4C74-4E4F-B798-CFA694BC3FEE}" type="sibTrans" cxnId="{439FB974-EE73-4B9C-BBEE-483E2A0C0A1E}">
      <dgm:prSet/>
      <dgm:spPr/>
      <dgm:t>
        <a:bodyPr/>
        <a:lstStyle/>
        <a:p>
          <a:endParaRPr lang="ru-RU"/>
        </a:p>
      </dgm:t>
    </dgm:pt>
    <dgm:pt modelId="{76F5F467-37E4-48B2-9165-CB6A01C3BC3B}">
      <dgm:prSet/>
      <dgm:spPr/>
      <dgm:t>
        <a:bodyPr/>
        <a:lstStyle/>
        <a:p>
          <a:r>
            <a:rPr lang="ru-RU" dirty="0" smtClean="0"/>
            <a:t>Технология традиционного обучения</a:t>
          </a:r>
          <a:endParaRPr lang="ru-RU" dirty="0"/>
        </a:p>
      </dgm:t>
    </dgm:pt>
    <dgm:pt modelId="{35D21CA1-C091-4454-9A8A-5C78FF422F55}" type="parTrans" cxnId="{929C42A3-DFC1-4A6D-B15E-68B1F389E12F}">
      <dgm:prSet/>
      <dgm:spPr/>
      <dgm:t>
        <a:bodyPr/>
        <a:lstStyle/>
        <a:p>
          <a:endParaRPr lang="ru-RU"/>
        </a:p>
      </dgm:t>
    </dgm:pt>
    <dgm:pt modelId="{625D5A1D-057E-4330-81E8-0035950C9E5F}" type="sibTrans" cxnId="{929C42A3-DFC1-4A6D-B15E-68B1F389E12F}">
      <dgm:prSet/>
      <dgm:spPr/>
      <dgm:t>
        <a:bodyPr/>
        <a:lstStyle/>
        <a:p>
          <a:endParaRPr lang="ru-RU"/>
        </a:p>
      </dgm:t>
    </dgm:pt>
    <dgm:pt modelId="{FE6D54A2-8AE9-40C6-9A2E-20C7B56E5DD0}">
      <dgm:prSet/>
      <dgm:spPr/>
      <dgm:t>
        <a:bodyPr/>
        <a:lstStyle/>
        <a:p>
          <a:r>
            <a:rPr lang="ru-RU" dirty="0" smtClean="0"/>
            <a:t>Технология развивающего обучения</a:t>
          </a:r>
          <a:endParaRPr lang="ru-RU" dirty="0"/>
        </a:p>
      </dgm:t>
    </dgm:pt>
    <dgm:pt modelId="{6AA9BD1F-1011-49EC-9792-577F312F4662}" type="parTrans" cxnId="{7902877D-3D56-45DC-9AF0-8586AB04B6BE}">
      <dgm:prSet/>
      <dgm:spPr/>
      <dgm:t>
        <a:bodyPr/>
        <a:lstStyle/>
        <a:p>
          <a:endParaRPr lang="ru-RU"/>
        </a:p>
      </dgm:t>
    </dgm:pt>
    <dgm:pt modelId="{DDA3CAE9-F3B4-4A7A-B9CE-1200B94EDDB0}" type="sibTrans" cxnId="{7902877D-3D56-45DC-9AF0-8586AB04B6BE}">
      <dgm:prSet/>
      <dgm:spPr/>
      <dgm:t>
        <a:bodyPr/>
        <a:lstStyle/>
        <a:p>
          <a:endParaRPr lang="ru-RU"/>
        </a:p>
      </dgm:t>
    </dgm:pt>
    <dgm:pt modelId="{ADA1A3B1-980F-4750-973F-C4EAEDBCB0A7}">
      <dgm:prSet/>
      <dgm:spPr/>
      <dgm:t>
        <a:bodyPr/>
        <a:lstStyle/>
        <a:p>
          <a:r>
            <a:rPr lang="ru-RU" dirty="0" smtClean="0"/>
            <a:t>Технология проблемного обучения</a:t>
          </a:r>
          <a:endParaRPr lang="ru-RU" dirty="0"/>
        </a:p>
      </dgm:t>
    </dgm:pt>
    <dgm:pt modelId="{D607AF2D-3714-47EA-8E7E-CE849E5FFF77}" type="parTrans" cxnId="{B19F6FED-6158-419B-AC1E-30D8269336E5}">
      <dgm:prSet/>
      <dgm:spPr/>
      <dgm:t>
        <a:bodyPr/>
        <a:lstStyle/>
        <a:p>
          <a:endParaRPr lang="ru-RU"/>
        </a:p>
      </dgm:t>
    </dgm:pt>
    <dgm:pt modelId="{01EC8448-B184-471C-A24D-D3CD80F6AF76}" type="sibTrans" cxnId="{B19F6FED-6158-419B-AC1E-30D8269336E5}">
      <dgm:prSet/>
      <dgm:spPr/>
      <dgm:t>
        <a:bodyPr/>
        <a:lstStyle/>
        <a:p>
          <a:endParaRPr lang="ru-RU"/>
        </a:p>
      </dgm:t>
    </dgm:pt>
    <dgm:pt modelId="{5B3C8E37-7D46-44DA-A523-A204F5FD7FDA}" type="pres">
      <dgm:prSet presAssocID="{D743DE6B-FA69-4504-B1A7-0D0FC1C20151}" presName="compositeShape" presStyleCnt="0">
        <dgm:presLayoutVars>
          <dgm:dir/>
          <dgm:resizeHandles/>
        </dgm:presLayoutVars>
      </dgm:prSet>
      <dgm:spPr/>
    </dgm:pt>
    <dgm:pt modelId="{90DBFF2B-0356-49FB-A1D3-BECA3E327EDB}" type="pres">
      <dgm:prSet presAssocID="{D743DE6B-FA69-4504-B1A7-0D0FC1C20151}" presName="pyramid" presStyleLbl="node1" presStyleIdx="0" presStyleCnt="1"/>
      <dgm:spPr/>
    </dgm:pt>
    <dgm:pt modelId="{A5C430E1-1CD3-41C6-85A5-82413FCD6710}" type="pres">
      <dgm:prSet presAssocID="{D743DE6B-FA69-4504-B1A7-0D0FC1C20151}" presName="theList" presStyleCnt="0"/>
      <dgm:spPr/>
    </dgm:pt>
    <dgm:pt modelId="{8A7127A0-9DCC-4EF8-B58F-740C17FA093E}" type="pres">
      <dgm:prSet presAssocID="{76F5F467-37E4-48B2-9165-CB6A01C3BC3B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9BE7E-66D5-4158-8082-261ADE028EC9}" type="pres">
      <dgm:prSet presAssocID="{76F5F467-37E4-48B2-9165-CB6A01C3BC3B}" presName="aSpace" presStyleCnt="0"/>
      <dgm:spPr/>
    </dgm:pt>
    <dgm:pt modelId="{61723578-E035-4D15-A70D-C7AEA238C706}" type="pres">
      <dgm:prSet presAssocID="{FE6D54A2-8AE9-40C6-9A2E-20C7B56E5DD0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A8FFED-254B-46CA-A20B-DC20572AA795}" type="pres">
      <dgm:prSet presAssocID="{FE6D54A2-8AE9-40C6-9A2E-20C7B56E5DD0}" presName="aSpace" presStyleCnt="0"/>
      <dgm:spPr/>
    </dgm:pt>
    <dgm:pt modelId="{B4144D60-1CEA-4E33-B2B0-3E89692F2241}" type="pres">
      <dgm:prSet presAssocID="{ADA1A3B1-980F-4750-973F-C4EAEDBCB0A7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86EEE-A98A-4CBC-A06D-99ABC797DF96}" type="pres">
      <dgm:prSet presAssocID="{ADA1A3B1-980F-4750-973F-C4EAEDBCB0A7}" presName="aSpace" presStyleCnt="0"/>
      <dgm:spPr/>
    </dgm:pt>
    <dgm:pt modelId="{C5A96D29-8C72-4AB4-8937-A0B687C31D00}" type="pres">
      <dgm:prSet presAssocID="{4D2B9121-EB45-4778-B5F2-DB4E95F0DAD3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ACD813-C073-448C-BE3A-89D69C1257A4}" type="pres">
      <dgm:prSet presAssocID="{4D2B9121-EB45-4778-B5F2-DB4E95F0DAD3}" presName="aSpace" presStyleCnt="0"/>
      <dgm:spPr/>
    </dgm:pt>
    <dgm:pt modelId="{27F08A30-E47B-496B-9DBC-E5E6C61D939C}" type="pres">
      <dgm:prSet presAssocID="{2E1A5795-B140-41E6-8C73-AF7BBD588A35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E4D1A-5BE1-4EDD-8405-DA80BB2614FB}" type="pres">
      <dgm:prSet presAssocID="{2E1A5795-B140-41E6-8C73-AF7BBD588A35}" presName="aSpace" presStyleCnt="0"/>
      <dgm:spPr/>
    </dgm:pt>
    <dgm:pt modelId="{9F81E446-E354-45B6-8BDB-48CAE416F42E}" type="pres">
      <dgm:prSet presAssocID="{D42B0BF2-89EF-4FE9-B4E7-73ED0EA2CA8D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7273A-AF36-4C3C-8310-C8FB91E8B100}" type="pres">
      <dgm:prSet presAssocID="{D42B0BF2-89EF-4FE9-B4E7-73ED0EA2CA8D}" presName="aSpace" presStyleCnt="0"/>
      <dgm:spPr/>
    </dgm:pt>
  </dgm:ptLst>
  <dgm:cxnLst>
    <dgm:cxn modelId="{00B5DE61-BF2C-4439-BFF8-323E8FF53B33}" srcId="{D743DE6B-FA69-4504-B1A7-0D0FC1C20151}" destId="{2E1A5795-B140-41E6-8C73-AF7BBD588A35}" srcOrd="4" destOrd="0" parTransId="{8A943E81-E998-400E-8564-65C98F883C3C}" sibTransId="{F990AFC0-AF42-4611-98AB-06467BBB450F}"/>
    <dgm:cxn modelId="{439FB974-EE73-4B9C-BBEE-483E2A0C0A1E}" srcId="{D743DE6B-FA69-4504-B1A7-0D0FC1C20151}" destId="{D42B0BF2-89EF-4FE9-B4E7-73ED0EA2CA8D}" srcOrd="5" destOrd="0" parTransId="{A8528A4C-F33E-408A-88CE-D63791E36230}" sibTransId="{D03F3DBF-4C74-4E4F-B798-CFA694BC3FEE}"/>
    <dgm:cxn modelId="{929C42A3-DFC1-4A6D-B15E-68B1F389E12F}" srcId="{D743DE6B-FA69-4504-B1A7-0D0FC1C20151}" destId="{76F5F467-37E4-48B2-9165-CB6A01C3BC3B}" srcOrd="0" destOrd="0" parTransId="{35D21CA1-C091-4454-9A8A-5C78FF422F55}" sibTransId="{625D5A1D-057E-4330-81E8-0035950C9E5F}"/>
    <dgm:cxn modelId="{A591F2BD-C0AA-42E2-802B-DD26625812F0}" type="presOf" srcId="{FE6D54A2-8AE9-40C6-9A2E-20C7B56E5DD0}" destId="{61723578-E035-4D15-A70D-C7AEA238C706}" srcOrd="0" destOrd="0" presId="urn:microsoft.com/office/officeart/2005/8/layout/pyramid2"/>
    <dgm:cxn modelId="{A52B2727-E6AF-423B-B622-229168A5BC8A}" type="presOf" srcId="{D42B0BF2-89EF-4FE9-B4E7-73ED0EA2CA8D}" destId="{9F81E446-E354-45B6-8BDB-48CAE416F42E}" srcOrd="0" destOrd="0" presId="urn:microsoft.com/office/officeart/2005/8/layout/pyramid2"/>
    <dgm:cxn modelId="{E3501F3B-49CE-407C-A6F5-A2DDBB4B0B99}" type="presOf" srcId="{D743DE6B-FA69-4504-B1A7-0D0FC1C20151}" destId="{5B3C8E37-7D46-44DA-A523-A204F5FD7FDA}" srcOrd="0" destOrd="0" presId="urn:microsoft.com/office/officeart/2005/8/layout/pyramid2"/>
    <dgm:cxn modelId="{58B69B3E-D918-42E7-BEED-BAF845194D85}" type="presOf" srcId="{76F5F467-37E4-48B2-9165-CB6A01C3BC3B}" destId="{8A7127A0-9DCC-4EF8-B58F-740C17FA093E}" srcOrd="0" destOrd="0" presId="urn:microsoft.com/office/officeart/2005/8/layout/pyramid2"/>
    <dgm:cxn modelId="{A89A3F9D-F572-4289-A85B-7C1666CE4151}" srcId="{D743DE6B-FA69-4504-B1A7-0D0FC1C20151}" destId="{4D2B9121-EB45-4778-B5F2-DB4E95F0DAD3}" srcOrd="3" destOrd="0" parTransId="{2E389461-D1C5-43F6-BFDE-DD96B7EC49C9}" sibTransId="{C889BD95-0DD5-4B02-AB47-4F06FB954E83}"/>
    <dgm:cxn modelId="{6C9D0B2F-59B0-4088-9CFE-A67A226727F5}" type="presOf" srcId="{2E1A5795-B140-41E6-8C73-AF7BBD588A35}" destId="{27F08A30-E47B-496B-9DBC-E5E6C61D939C}" srcOrd="0" destOrd="0" presId="urn:microsoft.com/office/officeart/2005/8/layout/pyramid2"/>
    <dgm:cxn modelId="{B19F6FED-6158-419B-AC1E-30D8269336E5}" srcId="{D743DE6B-FA69-4504-B1A7-0D0FC1C20151}" destId="{ADA1A3B1-980F-4750-973F-C4EAEDBCB0A7}" srcOrd="2" destOrd="0" parTransId="{D607AF2D-3714-47EA-8E7E-CE849E5FFF77}" sibTransId="{01EC8448-B184-471C-A24D-D3CD80F6AF76}"/>
    <dgm:cxn modelId="{7902877D-3D56-45DC-9AF0-8586AB04B6BE}" srcId="{D743DE6B-FA69-4504-B1A7-0D0FC1C20151}" destId="{FE6D54A2-8AE9-40C6-9A2E-20C7B56E5DD0}" srcOrd="1" destOrd="0" parTransId="{6AA9BD1F-1011-49EC-9792-577F312F4662}" sibTransId="{DDA3CAE9-F3B4-4A7A-B9CE-1200B94EDDB0}"/>
    <dgm:cxn modelId="{3F2AA390-DAE3-48C0-83A4-ABBBEB59E096}" type="presOf" srcId="{ADA1A3B1-980F-4750-973F-C4EAEDBCB0A7}" destId="{B4144D60-1CEA-4E33-B2B0-3E89692F2241}" srcOrd="0" destOrd="0" presId="urn:microsoft.com/office/officeart/2005/8/layout/pyramid2"/>
    <dgm:cxn modelId="{61E5D008-D725-4708-83E7-7F3F556AC1D8}" type="presOf" srcId="{4D2B9121-EB45-4778-B5F2-DB4E95F0DAD3}" destId="{C5A96D29-8C72-4AB4-8937-A0B687C31D00}" srcOrd="0" destOrd="0" presId="urn:microsoft.com/office/officeart/2005/8/layout/pyramid2"/>
    <dgm:cxn modelId="{C13C1A1F-F5D1-4BB7-84A1-ABF82653D8A6}" type="presParOf" srcId="{5B3C8E37-7D46-44DA-A523-A204F5FD7FDA}" destId="{90DBFF2B-0356-49FB-A1D3-BECA3E327EDB}" srcOrd="0" destOrd="0" presId="urn:microsoft.com/office/officeart/2005/8/layout/pyramid2"/>
    <dgm:cxn modelId="{339537D9-7EE4-4294-B7E8-7341F93481AD}" type="presParOf" srcId="{5B3C8E37-7D46-44DA-A523-A204F5FD7FDA}" destId="{A5C430E1-1CD3-41C6-85A5-82413FCD6710}" srcOrd="1" destOrd="0" presId="urn:microsoft.com/office/officeart/2005/8/layout/pyramid2"/>
    <dgm:cxn modelId="{918D18E6-2227-4D04-8312-957F1D065872}" type="presParOf" srcId="{A5C430E1-1CD3-41C6-85A5-82413FCD6710}" destId="{8A7127A0-9DCC-4EF8-B58F-740C17FA093E}" srcOrd="0" destOrd="0" presId="urn:microsoft.com/office/officeart/2005/8/layout/pyramid2"/>
    <dgm:cxn modelId="{8D05BD5C-9D10-4EE3-BD88-205FC5A5D941}" type="presParOf" srcId="{A5C430E1-1CD3-41C6-85A5-82413FCD6710}" destId="{0DD9BE7E-66D5-4158-8082-261ADE028EC9}" srcOrd="1" destOrd="0" presId="urn:microsoft.com/office/officeart/2005/8/layout/pyramid2"/>
    <dgm:cxn modelId="{0C1D56FD-9A48-4D5A-99EF-91C2B4697FE0}" type="presParOf" srcId="{A5C430E1-1CD3-41C6-85A5-82413FCD6710}" destId="{61723578-E035-4D15-A70D-C7AEA238C706}" srcOrd="2" destOrd="0" presId="urn:microsoft.com/office/officeart/2005/8/layout/pyramid2"/>
    <dgm:cxn modelId="{7BF1590F-C335-4DAC-B9EE-DF93A23B9B9A}" type="presParOf" srcId="{A5C430E1-1CD3-41C6-85A5-82413FCD6710}" destId="{D2A8FFED-254B-46CA-A20B-DC20572AA795}" srcOrd="3" destOrd="0" presId="urn:microsoft.com/office/officeart/2005/8/layout/pyramid2"/>
    <dgm:cxn modelId="{48D3F94D-79D1-47B1-976E-F1158B0D84AE}" type="presParOf" srcId="{A5C430E1-1CD3-41C6-85A5-82413FCD6710}" destId="{B4144D60-1CEA-4E33-B2B0-3E89692F2241}" srcOrd="4" destOrd="0" presId="urn:microsoft.com/office/officeart/2005/8/layout/pyramid2"/>
    <dgm:cxn modelId="{23CE4DF6-A300-495B-9BF6-74E6665CF856}" type="presParOf" srcId="{A5C430E1-1CD3-41C6-85A5-82413FCD6710}" destId="{38286EEE-A98A-4CBC-A06D-99ABC797DF96}" srcOrd="5" destOrd="0" presId="urn:microsoft.com/office/officeart/2005/8/layout/pyramid2"/>
    <dgm:cxn modelId="{C2666B5F-9AD9-4818-96EF-A31570680909}" type="presParOf" srcId="{A5C430E1-1CD3-41C6-85A5-82413FCD6710}" destId="{C5A96D29-8C72-4AB4-8937-A0B687C31D00}" srcOrd="6" destOrd="0" presId="urn:microsoft.com/office/officeart/2005/8/layout/pyramid2"/>
    <dgm:cxn modelId="{17C5BC30-D4DD-435E-9F44-8127325E0567}" type="presParOf" srcId="{A5C430E1-1CD3-41C6-85A5-82413FCD6710}" destId="{3BACD813-C073-448C-BE3A-89D69C1257A4}" srcOrd="7" destOrd="0" presId="urn:microsoft.com/office/officeart/2005/8/layout/pyramid2"/>
    <dgm:cxn modelId="{B2B48F07-4546-410E-A40B-27D0A7ADBB42}" type="presParOf" srcId="{A5C430E1-1CD3-41C6-85A5-82413FCD6710}" destId="{27F08A30-E47B-496B-9DBC-E5E6C61D939C}" srcOrd="8" destOrd="0" presId="urn:microsoft.com/office/officeart/2005/8/layout/pyramid2"/>
    <dgm:cxn modelId="{390996BF-9C70-4B33-A853-0D19CDC7AE65}" type="presParOf" srcId="{A5C430E1-1CD3-41C6-85A5-82413FCD6710}" destId="{696E4D1A-5BE1-4EDD-8405-DA80BB2614FB}" srcOrd="9" destOrd="0" presId="urn:microsoft.com/office/officeart/2005/8/layout/pyramid2"/>
    <dgm:cxn modelId="{6760FE44-EBC2-41EF-BAA3-A5684F88C9DD}" type="presParOf" srcId="{A5C430E1-1CD3-41C6-85A5-82413FCD6710}" destId="{9F81E446-E354-45B6-8BDB-48CAE416F42E}" srcOrd="10" destOrd="0" presId="urn:microsoft.com/office/officeart/2005/8/layout/pyramid2"/>
    <dgm:cxn modelId="{5D7CE117-726A-4923-AD66-108670440147}" type="presParOf" srcId="{A5C430E1-1CD3-41C6-85A5-82413FCD6710}" destId="{5E47273A-AF36-4C3C-8310-C8FB91E8B100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DBFF2B-0356-49FB-A1D3-BECA3E327EDB}">
      <dsp:nvSpPr>
        <dsp:cNvPr id="0" name=""/>
        <dsp:cNvSpPr/>
      </dsp:nvSpPr>
      <dsp:spPr>
        <a:xfrm>
          <a:off x="1351240" y="0"/>
          <a:ext cx="5445224" cy="544522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A7127A0-9DCC-4EF8-B58F-740C17FA093E}">
      <dsp:nvSpPr>
        <dsp:cNvPr id="0" name=""/>
        <dsp:cNvSpPr/>
      </dsp:nvSpPr>
      <dsp:spPr>
        <a:xfrm>
          <a:off x="4073852" y="547447"/>
          <a:ext cx="3539395" cy="644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Технология традиционного обучения</a:t>
          </a:r>
          <a:endParaRPr lang="ru-RU" sz="1700" kern="1200" dirty="0"/>
        </a:p>
      </dsp:txBody>
      <dsp:txXfrm>
        <a:off x="4073852" y="547447"/>
        <a:ext cx="3539395" cy="644493"/>
      </dsp:txXfrm>
    </dsp:sp>
    <dsp:sp modelId="{61723578-E035-4D15-A70D-C7AEA238C706}">
      <dsp:nvSpPr>
        <dsp:cNvPr id="0" name=""/>
        <dsp:cNvSpPr/>
      </dsp:nvSpPr>
      <dsp:spPr>
        <a:xfrm>
          <a:off x="4073852" y="1272502"/>
          <a:ext cx="3539395" cy="644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Технология развивающего обучения</a:t>
          </a:r>
          <a:endParaRPr lang="ru-RU" sz="1700" kern="1200" dirty="0"/>
        </a:p>
      </dsp:txBody>
      <dsp:txXfrm>
        <a:off x="4073852" y="1272502"/>
        <a:ext cx="3539395" cy="644493"/>
      </dsp:txXfrm>
    </dsp:sp>
    <dsp:sp modelId="{B4144D60-1CEA-4E33-B2B0-3E89692F2241}">
      <dsp:nvSpPr>
        <dsp:cNvPr id="0" name=""/>
        <dsp:cNvSpPr/>
      </dsp:nvSpPr>
      <dsp:spPr>
        <a:xfrm>
          <a:off x="4073852" y="1997557"/>
          <a:ext cx="3539395" cy="644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Технология проблемного обучения</a:t>
          </a:r>
          <a:endParaRPr lang="ru-RU" sz="1700" kern="1200" dirty="0"/>
        </a:p>
      </dsp:txBody>
      <dsp:txXfrm>
        <a:off x="4073852" y="1997557"/>
        <a:ext cx="3539395" cy="644493"/>
      </dsp:txXfrm>
    </dsp:sp>
    <dsp:sp modelId="{C5A96D29-8C72-4AB4-8937-A0B687C31D00}">
      <dsp:nvSpPr>
        <dsp:cNvPr id="0" name=""/>
        <dsp:cNvSpPr/>
      </dsp:nvSpPr>
      <dsp:spPr>
        <a:xfrm>
          <a:off x="4073852" y="2722612"/>
          <a:ext cx="3539395" cy="644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Технология развития критического мышления</a:t>
          </a:r>
          <a:endParaRPr lang="ru-RU" sz="1700" kern="1200" dirty="0"/>
        </a:p>
      </dsp:txBody>
      <dsp:txXfrm>
        <a:off x="4073852" y="2722612"/>
        <a:ext cx="3539395" cy="644493"/>
      </dsp:txXfrm>
    </dsp:sp>
    <dsp:sp modelId="{27F08A30-E47B-496B-9DBC-E5E6C61D939C}">
      <dsp:nvSpPr>
        <dsp:cNvPr id="0" name=""/>
        <dsp:cNvSpPr/>
      </dsp:nvSpPr>
      <dsp:spPr>
        <a:xfrm>
          <a:off x="4073852" y="3447666"/>
          <a:ext cx="3539395" cy="644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Проектная технология</a:t>
          </a:r>
          <a:endParaRPr lang="ru-RU" sz="1700" kern="1200" dirty="0"/>
        </a:p>
      </dsp:txBody>
      <dsp:txXfrm>
        <a:off x="4073852" y="3447666"/>
        <a:ext cx="3539395" cy="644493"/>
      </dsp:txXfrm>
    </dsp:sp>
    <dsp:sp modelId="{9F81E446-E354-45B6-8BDB-48CAE416F42E}">
      <dsp:nvSpPr>
        <dsp:cNvPr id="0" name=""/>
        <dsp:cNvSpPr/>
      </dsp:nvSpPr>
      <dsp:spPr>
        <a:xfrm>
          <a:off x="4073852" y="4172721"/>
          <a:ext cx="3539395" cy="644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ИКТ технологии</a:t>
          </a:r>
          <a:endParaRPr lang="ru-RU" sz="1700" kern="1200" dirty="0"/>
        </a:p>
      </dsp:txBody>
      <dsp:txXfrm>
        <a:off x="4073852" y="4172721"/>
        <a:ext cx="3539395" cy="644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BBA506-A6A5-4DA3-985A-3D9863162133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9A7441-7D49-49E5-B484-9AC4CEB70E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«Проектирование уроков в начальной школе в соответствии с требованием ФГОС НОО»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 опыта работы учителя начальных классов Деловой Ирины Анатольевны</a:t>
            </a:r>
          </a:p>
          <a:p>
            <a:r>
              <a:rPr lang="ru-RU" dirty="0" smtClean="0"/>
              <a:t>- 2014 год -</a:t>
            </a:r>
          </a:p>
        </p:txBody>
      </p:sp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457934"/>
            <a:ext cx="2304256" cy="20821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548680"/>
          <a:ext cx="8784975" cy="59562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28392"/>
                <a:gridCol w="1656184"/>
                <a:gridCol w="1800200"/>
                <a:gridCol w="1800199"/>
              </a:tblGrid>
              <a:tr h="1282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4.</a:t>
                      </a:r>
                      <a:r>
                        <a:rPr lang="ru-RU" sz="1800" kern="1200"/>
                        <a:t> </a:t>
                      </a:r>
                      <a:r>
                        <a:rPr lang="ru-RU" sz="1800"/>
                        <a:t>Реализация построенного проекта (5 – 8 мин)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</a:tr>
              <a:tr h="1381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5.</a:t>
                      </a:r>
                      <a:r>
                        <a:rPr lang="ru-RU" sz="1800" kern="1200"/>
                        <a:t> </a:t>
                      </a:r>
                      <a:r>
                        <a:rPr lang="ru-RU" sz="1800"/>
                        <a:t>Первичное закрепление с комментированием во</a:t>
                      </a:r>
                      <a:br>
                        <a:rPr lang="ru-RU" sz="1800"/>
                      </a:br>
                      <a:r>
                        <a:rPr lang="ru-RU" sz="1800"/>
                        <a:t>    внешней речи (4–5 мин)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</a:tr>
              <a:tr h="1197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6.Самостоятельная работа с самопроверкой по эталону     (3–5 мин).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</a:tr>
              <a:tr h="1197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7.</a:t>
                      </a:r>
                      <a:r>
                        <a:rPr lang="ru-RU" sz="1800" kern="1200"/>
                        <a:t> </a:t>
                      </a:r>
                      <a:r>
                        <a:rPr lang="ru-RU" sz="1800"/>
                        <a:t>Включение в систему знаний и повторение (5–8 мин)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</a:tr>
              <a:tr h="897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8.</a:t>
                      </a:r>
                      <a:r>
                        <a:rPr lang="ru-RU" sz="1800" kern="1200"/>
                        <a:t> </a:t>
                      </a:r>
                      <a:r>
                        <a:rPr lang="ru-RU" sz="1800"/>
                        <a:t>Рефлексия деятельности на уроке (2–3 мин)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50970" marR="5097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Социальная сеть работников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образования</a:t>
            </a:r>
            <a:r>
              <a:rPr lang="ru-RU" dirty="0" smtClean="0"/>
              <a:t> </a:t>
            </a:r>
            <a:r>
              <a:rPr lang="ru-RU" u="sng" dirty="0" err="1" smtClean="0">
                <a:solidFill>
                  <a:srgbClr val="00B050"/>
                </a:solidFill>
              </a:rPr>
              <a:t>nsportal.ru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Делова Ирина Анатольевна</a:t>
            </a:r>
            <a:br>
              <a:rPr lang="ru-RU" dirty="0" smtClean="0"/>
            </a:br>
            <a:r>
              <a:rPr lang="ru-RU" dirty="0" smtClean="0"/>
              <a:t>сайт учителя начальных классов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2420888"/>
            <a:ext cx="7056784" cy="4284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Системно –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(</a:t>
            </a:r>
            <a:r>
              <a:rPr lang="ru-RU" dirty="0" err="1" smtClean="0"/>
              <a:t>Л.Г.Петерсон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412776"/>
          <a:ext cx="8964488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Сравнение традиционной типологии уроков и типов современного урока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традиционные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современные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23528" y="2362200"/>
          <a:ext cx="4173860" cy="3803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3860"/>
              </a:tblGrid>
              <a:tr h="9507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 </a:t>
                      </a:r>
                      <a:r>
                        <a:rPr lang="ru-RU" sz="2800" u="sng" dirty="0" smtClean="0"/>
                        <a:t> введения</a:t>
                      </a:r>
                      <a:r>
                        <a:rPr lang="ru-RU" sz="2800" u="none" dirty="0" smtClean="0"/>
                        <a:t> нового знания</a:t>
                      </a:r>
                      <a:endParaRPr lang="ru-RU" sz="2800" dirty="0"/>
                    </a:p>
                  </a:txBody>
                  <a:tcPr/>
                </a:tc>
              </a:tr>
              <a:tr h="9507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 закрепления изученного материала</a:t>
                      </a:r>
                      <a:endParaRPr lang="ru-RU" sz="2800" dirty="0"/>
                    </a:p>
                  </a:txBody>
                  <a:tcPr/>
                </a:tc>
              </a:tr>
              <a:tr h="9507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</a:t>
                      </a:r>
                      <a:r>
                        <a:rPr lang="ru-RU" sz="2800" baseline="0" dirty="0" smtClean="0"/>
                        <a:t> систематизации и обобщения</a:t>
                      </a:r>
                      <a:endParaRPr lang="ru-RU" sz="2800" dirty="0"/>
                    </a:p>
                  </a:txBody>
                  <a:tcPr/>
                </a:tc>
              </a:tr>
              <a:tr h="9507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</a:t>
                      </a:r>
                      <a:r>
                        <a:rPr lang="ru-RU" sz="2800" baseline="0" dirty="0" smtClean="0"/>
                        <a:t> контроля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716016" y="2348880"/>
          <a:ext cx="3960440" cy="3803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</a:tblGrid>
              <a:tr h="9507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 </a:t>
                      </a:r>
                      <a:r>
                        <a:rPr lang="ru-RU" sz="2800" u="sng" dirty="0" smtClean="0"/>
                        <a:t> открытия</a:t>
                      </a:r>
                      <a:r>
                        <a:rPr lang="ru-RU" sz="2800" u="none" dirty="0" smtClean="0"/>
                        <a:t> нового знания</a:t>
                      </a:r>
                      <a:endParaRPr lang="ru-RU" sz="2800" dirty="0"/>
                    </a:p>
                  </a:txBody>
                  <a:tcPr/>
                </a:tc>
              </a:tr>
              <a:tr h="9507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 рефлексии</a:t>
                      </a:r>
                      <a:endParaRPr lang="ru-RU" sz="2800" dirty="0"/>
                    </a:p>
                  </a:txBody>
                  <a:tcPr/>
                </a:tc>
              </a:tr>
              <a:tr h="9507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 построения системы знаний</a:t>
                      </a:r>
                      <a:endParaRPr lang="ru-RU" sz="2800" dirty="0"/>
                    </a:p>
                  </a:txBody>
                  <a:tcPr/>
                </a:tc>
              </a:tr>
              <a:tr h="9507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Урок развивающего контроля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Доминантная </a:t>
            </a:r>
            <a:r>
              <a:rPr lang="ru-RU" u="sng" dirty="0" smtClean="0"/>
              <a:t>цель</a:t>
            </a:r>
            <a:r>
              <a:rPr lang="ru-RU" dirty="0" smtClean="0"/>
              <a:t> отражает планируемый </a:t>
            </a:r>
            <a:r>
              <a:rPr lang="ru-RU" u="sng" dirty="0" smtClean="0"/>
              <a:t>результат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Цель урока:</a:t>
            </a:r>
          </a:p>
          <a:p>
            <a:r>
              <a:rPr lang="ru-RU" dirty="0" smtClean="0"/>
              <a:t>- «Научиться распознавать слова, отвечающие на вопросы  что делает? Что делают?»</a:t>
            </a:r>
          </a:p>
          <a:p>
            <a:r>
              <a:rPr lang="ru-RU" dirty="0" smtClean="0"/>
              <a:t>- « Открыть способ вычитания числа 7»</a:t>
            </a:r>
          </a:p>
          <a:p>
            <a:r>
              <a:rPr lang="ru-RU" dirty="0" smtClean="0"/>
              <a:t>- «Определить признаки объектов живой и неживой природы»</a:t>
            </a:r>
          </a:p>
          <a:p>
            <a:r>
              <a:rPr lang="ru-RU" dirty="0" smtClean="0"/>
              <a:t>- «Оценить поступки героев произведения…»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Урок: «Звуки </a:t>
            </a:r>
            <a:r>
              <a:rPr lang="en-US" dirty="0" smtClean="0"/>
              <a:t>[k] [k’]</a:t>
            </a:r>
            <a:r>
              <a:rPr lang="ru-RU" dirty="0" smtClean="0"/>
              <a:t> буквы </a:t>
            </a:r>
            <a:r>
              <a:rPr lang="ru-RU" dirty="0" err="1" smtClean="0"/>
              <a:t>Кк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lnSpcReduction="10000"/>
          </a:bodyPr>
          <a:lstStyle/>
          <a:p>
            <a:r>
              <a:rPr lang="ru-RU" sz="2600" u="sng" dirty="0" smtClean="0"/>
              <a:t>Цель урока:</a:t>
            </a:r>
          </a:p>
          <a:p>
            <a:pPr>
              <a:buNone/>
            </a:pPr>
            <a:r>
              <a:rPr lang="ru-RU" sz="2600" dirty="0" smtClean="0"/>
              <a:t>Дать характеристику новых звуков </a:t>
            </a:r>
            <a:r>
              <a:rPr lang="en-US" sz="2600" dirty="0" smtClean="0"/>
              <a:t>[k] [k’]</a:t>
            </a:r>
            <a:r>
              <a:rPr lang="ru-RU" sz="2600" dirty="0" smtClean="0"/>
              <a:t> и букв </a:t>
            </a:r>
            <a:r>
              <a:rPr lang="ru-RU" sz="2600" dirty="0" err="1" smtClean="0"/>
              <a:t>Кк</a:t>
            </a:r>
            <a:r>
              <a:rPr lang="ru-RU" sz="2600" dirty="0" smtClean="0"/>
              <a:t>.</a:t>
            </a:r>
          </a:p>
          <a:p>
            <a:pPr>
              <a:buNone/>
            </a:pPr>
            <a:r>
              <a:rPr lang="ru-RU" sz="2600" u="sng" dirty="0" smtClean="0"/>
              <a:t>Задачи урока</a:t>
            </a:r>
            <a:r>
              <a:rPr lang="ru-RU" sz="2600" dirty="0" smtClean="0"/>
              <a:t>:</a:t>
            </a:r>
          </a:p>
          <a:p>
            <a:pPr>
              <a:buNone/>
            </a:pPr>
            <a:r>
              <a:rPr lang="ru-RU" sz="2600" dirty="0" smtClean="0"/>
              <a:t>1.Объяснить, зачем необходимо изучать новые звуки и буквы.</a:t>
            </a:r>
          </a:p>
          <a:p>
            <a:pPr>
              <a:buNone/>
            </a:pPr>
            <a:r>
              <a:rPr lang="ru-RU" sz="2600" dirty="0" smtClean="0"/>
              <a:t>2. Составить план действий по изучению звуков </a:t>
            </a:r>
            <a:r>
              <a:rPr lang="en-US" sz="2600" dirty="0" smtClean="0"/>
              <a:t>[k] [k’] </a:t>
            </a:r>
            <a:r>
              <a:rPr lang="ru-RU" sz="2600" dirty="0" smtClean="0"/>
              <a:t>и букв </a:t>
            </a:r>
            <a:r>
              <a:rPr lang="ru-RU" sz="2600" dirty="0" err="1" smtClean="0"/>
              <a:t>Кк</a:t>
            </a:r>
            <a:r>
              <a:rPr lang="ru-RU" sz="2600" dirty="0" smtClean="0"/>
              <a:t>.</a:t>
            </a:r>
          </a:p>
          <a:p>
            <a:pPr>
              <a:buNone/>
            </a:pPr>
            <a:r>
              <a:rPr lang="ru-RU" sz="2600" dirty="0" smtClean="0"/>
              <a:t>3. Сравнить звуки </a:t>
            </a:r>
            <a:r>
              <a:rPr lang="en-US" sz="2600" dirty="0" smtClean="0"/>
              <a:t>[k] [k’] </a:t>
            </a:r>
            <a:r>
              <a:rPr lang="ru-RU" sz="2600" dirty="0" smtClean="0"/>
              <a:t>при прослушивании звуков в словах, выделить их признаки.</a:t>
            </a:r>
          </a:p>
          <a:p>
            <a:pPr>
              <a:buNone/>
            </a:pPr>
            <a:r>
              <a:rPr lang="ru-RU" sz="2600" dirty="0" smtClean="0"/>
              <a:t>4. Составить буквы </a:t>
            </a:r>
            <a:r>
              <a:rPr lang="ru-RU" sz="2600" dirty="0" err="1" smtClean="0"/>
              <a:t>Кк</a:t>
            </a:r>
            <a:r>
              <a:rPr lang="ru-RU" sz="2600" dirty="0" smtClean="0"/>
              <a:t> из элементов.</a:t>
            </a:r>
          </a:p>
          <a:p>
            <a:pPr>
              <a:buNone/>
            </a:pPr>
            <a:r>
              <a:rPr lang="ru-RU" sz="2600" dirty="0" smtClean="0"/>
              <a:t>5. Тренироваться в чтении слогов и слов с буквой К.</a:t>
            </a:r>
          </a:p>
          <a:p>
            <a:pPr>
              <a:buNone/>
            </a:pPr>
            <a:r>
              <a:rPr lang="ru-RU" sz="2600" dirty="0" smtClean="0"/>
              <a:t>6. Рассказать о звуках </a:t>
            </a:r>
            <a:r>
              <a:rPr lang="en-US" sz="2600" dirty="0" smtClean="0"/>
              <a:t>[k] [k’]</a:t>
            </a:r>
            <a:r>
              <a:rPr lang="ru-RU" sz="2600" dirty="0" smtClean="0"/>
              <a:t> по опорному плану.</a:t>
            </a:r>
          </a:p>
          <a:p>
            <a:pPr>
              <a:buNone/>
            </a:pPr>
            <a:r>
              <a:rPr lang="ru-RU" sz="2600" dirty="0" smtClean="0"/>
              <a:t>7. Оценить свою работу на уроке.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04664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Внеурочное занятие по программе «Школа безопасности» в форме ролевой игры «Я пешеход» 1-2 классы.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Цель занятия: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Составить алгоритм поведения по дороге из школы домой.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Задачи занятия: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1.Разыграть ситуации дорожного движения с позиции пешехода, водителя, пассажира транспорта.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2. Проанализировать возможные ситуации по дороге из школы домой.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Constantia" pitchFamily="18" charset="0"/>
                <a:cs typeface="Times New Roman" pitchFamily="18" charset="0"/>
              </a:rPr>
              <a:t>3. Определить алгоритм действия в разных ситуациях.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onstantia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Constantia" pitchFamily="18" charset="0"/>
                <a:ea typeface="Constantia" pitchFamily="18" charset="0"/>
                <a:cs typeface="Times New Roman" pitchFamily="18" charset="0"/>
              </a:rPr>
              <a:t>4. Оценить своё поведение в ситуации дорожного движения.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611560" y="404664"/>
          <a:ext cx="8028384" cy="5992079"/>
        </p:xfrm>
        <a:graphic>
          <a:graphicData uri="http://schemas.openxmlformats.org/presentationml/2006/ole">
            <p:oleObj spid="_x0000_s21505" name="Слайд" r:id="rId3" imgW="4570530" imgH="3427618" progId="PowerPoint.Slide.12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88640"/>
          <a:ext cx="8712968" cy="649469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90088"/>
                <a:gridCol w="6022880"/>
              </a:tblGrid>
              <a:tr h="297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Тема урока. Тип урока.</a:t>
                      </a:r>
                      <a:endParaRPr lang="ru-RU" sz="18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А.П.Чехов «Мальчики». Урок построения системы знаний.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</a:tr>
              <a:tr h="594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Цель урока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Проанализировать характер взаимоотношений героев рассказа А.П.Чехова «Мальчики». Определить своё отношение к поступкам героев.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</a:tr>
              <a:tr h="1039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Задачи</a:t>
                      </a:r>
                      <a:endParaRPr lang="ru-RU" sz="18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/>
                        <a:t>Систематизировать и обобщить содержание прочитанного рассказа.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/>
                        <a:t>Выявить общие черты и различия в характерах главных героев.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/>
                        <a:t>Защитить творческие проекты.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/>
                        <a:t>Сформулировать для себя правило взаимоотношения с миром и людьми.</a:t>
                      </a:r>
                      <a:endParaRPr lang="ru-RU" sz="18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</a:tr>
              <a:tr h="154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Планируемый результат (УУД)</a:t>
                      </a:r>
                      <a:endParaRPr lang="ru-RU" sz="18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/>
                        <a:t>Познавательные </a:t>
                      </a:r>
                      <a:r>
                        <a:rPr lang="ru-RU" sz="1800" u="sng" dirty="0" smtClean="0"/>
                        <a:t>УУД</a:t>
                      </a:r>
                      <a:r>
                        <a:rPr lang="ru-RU" sz="1800" dirty="0" smtClean="0"/>
                        <a:t>;</a:t>
                      </a:r>
                      <a:endParaRPr lang="ru-RU" sz="18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/>
                        <a:t>Логические </a:t>
                      </a:r>
                      <a:r>
                        <a:rPr lang="ru-RU" sz="1800" u="sng" dirty="0" smtClean="0"/>
                        <a:t>УУД;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 smtClean="0"/>
                        <a:t>Личностные УУД;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 smtClean="0"/>
                        <a:t>Коммуникативные УУД</a:t>
                      </a:r>
                      <a:endParaRPr lang="ru-RU" sz="18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</a:tr>
              <a:tr h="297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Межпредметные связи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Окружающий мир, русский язык.</a:t>
                      </a:r>
                      <a:endParaRPr lang="ru-RU" sz="18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</a:tr>
              <a:tr h="742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Ресурсы</a:t>
                      </a:r>
                      <a:endParaRPr lang="ru-RU" sz="18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Л.Ф.Климанова, В.Г. Горецкий. «Литературное чтение» 4класс, карточки для проектной деятельности, блок-схемы, компьютер, </a:t>
                      </a:r>
                      <a:r>
                        <a:rPr lang="ru-RU" sz="1800" dirty="0" err="1"/>
                        <a:t>медиа</a:t>
                      </a:r>
                      <a:r>
                        <a:rPr lang="ru-RU" sz="1800" dirty="0"/>
                        <a:t> проектор, </a:t>
                      </a:r>
                      <a:r>
                        <a:rPr lang="ru-RU" sz="1800" dirty="0" err="1"/>
                        <a:t>мультимедийная</a:t>
                      </a:r>
                      <a:r>
                        <a:rPr lang="ru-RU" sz="1800" dirty="0"/>
                        <a:t> презентация, карта России.</a:t>
                      </a:r>
                      <a:endParaRPr lang="ru-RU" sz="18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8398" marR="28398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88639"/>
          <a:ext cx="8640960" cy="642914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11987"/>
                <a:gridCol w="188017"/>
                <a:gridCol w="3248668"/>
                <a:gridCol w="1296144"/>
                <a:gridCol w="1296144"/>
              </a:tblGrid>
              <a:tr h="274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Сценарий урока. (слайд6)</a:t>
                      </a: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854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Этапы урока</a:t>
                      </a: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Формируемые УУД</a:t>
                      </a: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Деятельность  учителя</a:t>
                      </a: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Деятельность учащихся</a:t>
                      </a: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</a:tr>
              <a:tr h="178379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1.</a:t>
                      </a:r>
                      <a:r>
                        <a:rPr lang="ru-RU" sz="1600" kern="1200"/>
                        <a:t> </a:t>
                      </a:r>
                      <a:r>
                        <a:rPr lang="ru-RU" sz="1600"/>
                        <a:t>Мотивация к учебной деятельности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(1–2 мин)</a:t>
                      </a: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/>
                        <a:t>Регулятивные:</a:t>
                      </a:r>
                      <a:r>
                        <a:rPr lang="ru-RU" sz="1600" dirty="0"/>
                        <a:t> волевая </a:t>
                      </a:r>
                      <a:r>
                        <a:rPr lang="ru-RU" sz="1600" dirty="0" err="1"/>
                        <a:t>саморегуляция</a:t>
                      </a:r>
                      <a:r>
                        <a:rPr lang="ru-RU" sz="1600" dirty="0"/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/>
                        <a:t>Личностные:</a:t>
                      </a:r>
                      <a:r>
                        <a:rPr lang="ru-RU" sz="1600" dirty="0"/>
                        <a:t> действия </a:t>
                      </a:r>
                      <a:r>
                        <a:rPr lang="ru-RU" sz="1600" dirty="0" err="1"/>
                        <a:t>смыслообразования</a:t>
                      </a:r>
                      <a:r>
                        <a:rPr lang="ru-RU" sz="1600" dirty="0"/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/>
                        <a:t>Коммуникативные:</a:t>
                      </a:r>
                      <a:r>
                        <a:rPr lang="ru-RU" sz="1600" dirty="0"/>
                        <a:t> планирование учебного сотрудничества.</a:t>
                      </a:r>
                      <a:endParaRPr lang="ru-RU" sz="16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</a:tr>
              <a:tr h="27329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2.</a:t>
                      </a:r>
                      <a:r>
                        <a:rPr lang="ru-RU" sz="1600" kern="1200"/>
                        <a:t> </a:t>
                      </a:r>
                      <a:r>
                        <a:rPr lang="ru-RU" sz="1600"/>
                        <a:t>Актуализация знаний и пробное учебное действие (4–5 мин) </a:t>
                      </a: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/>
                        <a:t>Познавательные </a:t>
                      </a:r>
                      <a:r>
                        <a:rPr lang="ru-RU" sz="1600" u="sng" dirty="0" err="1"/>
                        <a:t>общеучебные</a:t>
                      </a:r>
                      <a:r>
                        <a:rPr lang="ru-RU" sz="1600" u="sng" dirty="0"/>
                        <a:t> УУД:</a:t>
                      </a:r>
                      <a:r>
                        <a:rPr lang="ru-RU" sz="1600" dirty="0"/>
                        <a:t> умение структурировать знания, контроль и оценка процесса и результатов деятельности;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/>
                        <a:t>Логические:</a:t>
                      </a:r>
                      <a:r>
                        <a:rPr lang="ru-RU" sz="1600" dirty="0"/>
                        <a:t> анализ, синтез, выбор оснований.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/>
                        <a:t>Регулятивные:</a:t>
                      </a:r>
                      <a:r>
                        <a:rPr lang="ru-RU" sz="1600" dirty="0"/>
                        <a:t> контроль, коррекция по эталону, Прогнозирование.</a:t>
                      </a:r>
                      <a:endParaRPr lang="ru-RU" sz="16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</a:tr>
              <a:tr h="80854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3. Построение проекта выхода из затруднения (4–6 мин)</a:t>
                      </a: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……</a:t>
                      </a:r>
                      <a:endParaRPr lang="ru-RU" sz="16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26199" marR="26199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226</TotalTime>
  <Words>608</Words>
  <Application>Microsoft Office PowerPoint</Application>
  <PresentationFormat>Экран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Апекс</vt:lpstr>
      <vt:lpstr>Слайд Microsoft Office PowerPoint</vt:lpstr>
      <vt:lpstr>«Проектирование уроков в начальной школе в соответствии с требованием ФГОС НОО»</vt:lpstr>
      <vt:lpstr>Системно – деятельностный подход (Л.Г.Петерсон)</vt:lpstr>
      <vt:lpstr>Сравнение традиционной типологии уроков и типов современного урока</vt:lpstr>
      <vt:lpstr>Доминантная цель отражает планируемый результат </vt:lpstr>
      <vt:lpstr>Урок: «Звуки [k] [k’] буквы Кк»</vt:lpstr>
      <vt:lpstr>Слайд 6</vt:lpstr>
      <vt:lpstr>Слайд 7</vt:lpstr>
      <vt:lpstr>Слайд 8</vt:lpstr>
      <vt:lpstr>Слайд 9</vt:lpstr>
      <vt:lpstr>Слайд 10</vt:lpstr>
      <vt:lpstr>Социальная сеть работников образования nsportal.ru Делова Ирина Анатольевна сайт учителя начальных классов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«Проектирование уроков в начальной школе в соответствии с требованием ФГОС НОО»</dc:title>
  <dc:creator>мама и папа</dc:creator>
  <cp:lastModifiedBy>мама и папа</cp:lastModifiedBy>
  <cp:revision>23</cp:revision>
  <dcterms:created xsi:type="dcterms:W3CDTF">2014-08-25T05:33:34Z</dcterms:created>
  <dcterms:modified xsi:type="dcterms:W3CDTF">2014-08-25T12:31:51Z</dcterms:modified>
</cp:coreProperties>
</file>