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72" r:id="rId6"/>
    <p:sldId id="260" r:id="rId7"/>
    <p:sldId id="263" r:id="rId8"/>
    <p:sldId id="261" r:id="rId9"/>
    <p:sldId id="262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23" autoAdjust="0"/>
  </p:normalViewPr>
  <p:slideViewPr>
    <p:cSldViewPr>
      <p:cViewPr varScale="1">
        <p:scale>
          <a:sx n="67" d="100"/>
          <a:sy n="67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5C5FD-105C-4D5C-A6F5-17B00C1B37C2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CD4E1-40F7-47FF-91D6-D6BAFD9F7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5F1937-6706-4321-A1C5-4809A2220CA6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CFD0FC-C31D-4602-96A2-A2C5208DF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F1937-6706-4321-A1C5-4809A2220CA6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FD0FC-C31D-4602-96A2-A2C5208DF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F1937-6706-4321-A1C5-4809A2220CA6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FD0FC-C31D-4602-96A2-A2C5208DF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F1937-6706-4321-A1C5-4809A2220CA6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FD0FC-C31D-4602-96A2-A2C5208DF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F1937-6706-4321-A1C5-4809A2220CA6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FD0FC-C31D-4602-96A2-A2C5208DF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F1937-6706-4321-A1C5-4809A2220CA6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FD0FC-C31D-4602-96A2-A2C5208DF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F1937-6706-4321-A1C5-4809A2220CA6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FD0FC-C31D-4602-96A2-A2C5208DF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F1937-6706-4321-A1C5-4809A2220CA6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FD0FC-C31D-4602-96A2-A2C5208DF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F1937-6706-4321-A1C5-4809A2220CA6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FD0FC-C31D-4602-96A2-A2C5208DF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65F1937-6706-4321-A1C5-4809A2220CA6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FD0FC-C31D-4602-96A2-A2C5208DF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5F1937-6706-4321-A1C5-4809A2220CA6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FD0FC-C31D-4602-96A2-A2C5208DF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5F1937-6706-4321-A1C5-4809A2220CA6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CFD0FC-C31D-4602-96A2-A2C5208DF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  <a:latin typeface="Arial" pitchFamily="34" charset="0"/>
                <a:cs typeface="Arial" pitchFamily="34" charset="0"/>
              </a:rPr>
              <a:t>«Формирование метапредметных </a:t>
            </a:r>
            <a:br>
              <a:rPr lang="ru-RU" sz="3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effectLst/>
                <a:latin typeface="Arial" pitchFamily="34" charset="0"/>
                <a:cs typeface="Arial" pitchFamily="34" charset="0"/>
              </a:rPr>
              <a:t>универсальных учебных</a:t>
            </a:r>
            <a:br>
              <a:rPr lang="ru-RU" sz="3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effectLst/>
                <a:latin typeface="Arial" pitchFamily="34" charset="0"/>
                <a:cs typeface="Arial" pitchFamily="34" charset="0"/>
              </a:rPr>
              <a:t> действий младшего школьника </a:t>
            </a:r>
            <a:br>
              <a:rPr lang="ru-RU" sz="3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effectLst/>
                <a:latin typeface="Arial" pitchFamily="34" charset="0"/>
                <a:cs typeface="Arial" pitchFamily="34" charset="0"/>
              </a:rPr>
              <a:t>на уроках окружающего мира»</a:t>
            </a:r>
            <a:br>
              <a:rPr lang="ru-RU" sz="3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effectLst/>
                <a:latin typeface="Arial" pitchFamily="34" charset="0"/>
                <a:cs typeface="Arial" pitchFamily="34" charset="0"/>
              </a:rPr>
              <a:t>(из опыта работы)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Бродулева Н. В.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первая квалификационная категория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инуля\Desktop\DSC0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994916"/>
            <a:ext cx="7889406" cy="4594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инуля\Desktop\DSC0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124744"/>
            <a:ext cx="7841053" cy="4882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Дидактические игры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0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1412776"/>
            <a:ext cx="3160973" cy="2867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Работа с источниками информации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SC0001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635896" y="2276872"/>
            <a:ext cx="2808312" cy="2905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C:\Users\нинуля\Desktop\DSC000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3744416"/>
            <a:ext cx="2430205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0402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59633" y="1276691"/>
            <a:ext cx="6136458" cy="4600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Познавательные </a:t>
            </a:r>
            <a:r>
              <a:rPr lang="ru-RU" dirty="0" err="1" smtClean="0">
                <a:effectLst/>
                <a:latin typeface="Arial" pitchFamily="34" charset="0"/>
                <a:cs typeface="Arial" pitchFamily="34" charset="0"/>
              </a:rPr>
              <a:t>ууд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Практическая работа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инуля\Desktop\0058-058-Osvoenie-sposobov-reshenija-problem-tvorcheskogo-i-poiskovogo-kharakte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268760"/>
            <a:ext cx="6964202" cy="48749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Проектная деятельность 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0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1340769"/>
            <a:ext cx="4752528" cy="2866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Коммуникативные </a:t>
            </a:r>
            <a:r>
              <a:rPr lang="ru-RU" dirty="0" err="1" smtClean="0">
                <a:effectLst/>
                <a:latin typeface="Arial" pitchFamily="34" charset="0"/>
                <a:cs typeface="Arial" pitchFamily="34" charset="0"/>
              </a:rPr>
              <a:t>ууд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нинуля\Desktop\DSC000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284984"/>
            <a:ext cx="4248472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 результате  изучения  курса  «Окружающий  мир»  уже  на  начальной ступени  общего  образования  у  учащихся  будут  формироваться  метапредметные учебные действия как основа умения учиться  для успешного продолжения образования в основной школе.</a:t>
            </a: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нинуля\Desktop\муравей.jpe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581128"/>
            <a:ext cx="1512168" cy="2007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5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Основная цель изучения курса «Окружающий мир» в начальной школе — формирование исходных представлений о природных и социальных объектах и явлениях как компонентах единого мира, практико-ориентированных знаний о природе, человеке, обществе, метапредметных способов действий             ( познавательных, коммуникативных, регулятивных).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Documents\Documents\Мои документы\Мои рисунки\нина\image012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3977680"/>
            <a:ext cx="172819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412776"/>
            <a:ext cx="1238006" cy="160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412776"/>
            <a:ext cx="1271959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1484784"/>
            <a:ext cx="1155584" cy="15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1772816"/>
            <a:ext cx="1140718" cy="114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0"/>
            <a:ext cx="8677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9552" y="3140968"/>
            <a:ext cx="1190060" cy="15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907704" y="3068960"/>
            <a:ext cx="1179575" cy="15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91880" y="3068960"/>
            <a:ext cx="1226757" cy="15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860032" y="3356992"/>
            <a:ext cx="1207964" cy="120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452320" y="2564904"/>
            <a:ext cx="1361805" cy="177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452320" y="476672"/>
            <a:ext cx="1341115" cy="1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39552" y="4941168"/>
            <a:ext cx="1118537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979712" y="4869160"/>
            <a:ext cx="10810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491880" y="4797152"/>
            <a:ext cx="1168930" cy="152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716016" y="4941168"/>
            <a:ext cx="2261237" cy="135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524328" y="4581128"/>
            <a:ext cx="134151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Знакомство с условными знаками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Регулятивные </a:t>
            </a:r>
            <a:r>
              <a:rPr lang="ru-RU" dirty="0" err="1" smtClean="0">
                <a:effectLst/>
                <a:latin typeface="Arial" pitchFamily="34" charset="0"/>
                <a:cs typeface="Arial" pitchFamily="34" charset="0"/>
              </a:rPr>
              <a:t>ууд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нуля\Desktop\0053-084-Metapredmetnye-rezulta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700808"/>
            <a:ext cx="3611478" cy="45434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Регулятивные </a:t>
            </a:r>
            <a:r>
              <a:rPr lang="ru-RU" dirty="0" err="1" smtClean="0">
                <a:effectLst/>
                <a:latin typeface="Arial" pitchFamily="34" charset="0"/>
                <a:cs typeface="Arial" pitchFamily="34" charset="0"/>
              </a:rPr>
              <a:t>ууд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556792"/>
            <a:ext cx="4464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Каждый раздел начинается со  шмуцтитула, где сформулированы основные цели и задачи учебной деятельности, что позволяет учащимся узнать, чему конкретно они будут учиться, изучая данный раздел.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нуля\Desktop\0057-057-Osvoenie-sposobov-reshenija-problem-tvorcheskogo-i-poiskovogo-kharakte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459765" y="3789040"/>
            <a:ext cx="5064563" cy="30387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Герои учебника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Муравьишка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Вопросик помогает сформулировать учебные задачи, а Мудрая Черепаха – делать выводы, после изучения каждой темы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инуля\Desktop\DSC0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2996952"/>
            <a:ext cx="6034616" cy="3298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827784"/>
          </a:xfrm>
          <a:effectLst/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600" b="0" dirty="0" smtClean="0">
                <a:effectLst/>
                <a:latin typeface="Arial" pitchFamily="34" charset="0"/>
                <a:cs typeface="Arial" pitchFamily="34" charset="0"/>
              </a:rPr>
              <a:t>Способность принимать и сохранять задачи учебной деятельности, находить средства ее реализации развивается через систему заданий, предусмотренных в материале каждого урока. </a:t>
            </a:r>
            <a:endParaRPr lang="ru-RU" sz="3600" b="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нуля\Desktop\DSC0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211959" y="3140968"/>
            <a:ext cx="4956043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>
                <a:effectLst/>
                <a:latin typeface="Arial" pitchFamily="34" charset="0"/>
                <a:cs typeface="Arial" pitchFamily="34" charset="0"/>
              </a:rPr>
              <a:t>Контрольно-оценочная деятельность</a:t>
            </a:r>
            <a:endParaRPr lang="ru-RU" sz="3600" b="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нинуля\Desktop\0063-100-Umenie-planirovat-kontrolirovat-i-otsenivat-uchebnye-dejstvija-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268760"/>
            <a:ext cx="3966841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165618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Большую роль играет частично-поисковый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метод обучения, который побуждает учеников к решению проблемы.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Познавательная деятельность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</TotalTime>
  <Words>206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«Формирование метапредметных  универсальных учебных  действий младшего школьника  на уроках окружающего мира» (из опыта работы) </vt:lpstr>
      <vt:lpstr>Слайд 2</vt:lpstr>
      <vt:lpstr>Слайд 3</vt:lpstr>
      <vt:lpstr>Регулятивные ууд</vt:lpstr>
      <vt:lpstr>Регулятивные ууд</vt:lpstr>
      <vt:lpstr>Герои учебника</vt:lpstr>
      <vt:lpstr> Способность принимать и сохранять задачи учебной деятельности, находить средства ее реализации развивается через систему заданий, предусмотренных в материале каждого урока. </vt:lpstr>
      <vt:lpstr>Контрольно-оценочная деятельность</vt:lpstr>
      <vt:lpstr>Познавательная деятельность</vt:lpstr>
      <vt:lpstr>Слайд 10</vt:lpstr>
      <vt:lpstr>Дидактические игры</vt:lpstr>
      <vt:lpstr>Работа с источниками информации</vt:lpstr>
      <vt:lpstr>Познавательные ууд</vt:lpstr>
      <vt:lpstr>Практическая работа</vt:lpstr>
      <vt:lpstr>Проектная деятельность </vt:lpstr>
      <vt:lpstr>Коммуникативные ууд</vt:lpstr>
      <vt:lpstr>Слайд 17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Бродулева Н. В. первая квалификационная категория</dc:title>
  <dc:creator>нинуля</dc:creator>
  <cp:lastModifiedBy>нинуля</cp:lastModifiedBy>
  <cp:revision>12</cp:revision>
  <dcterms:created xsi:type="dcterms:W3CDTF">2013-11-07T17:38:25Z</dcterms:created>
  <dcterms:modified xsi:type="dcterms:W3CDTF">2014-08-28T18:43:09Z</dcterms:modified>
</cp:coreProperties>
</file>