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7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1EC8D-6EB6-4455-A71F-35C3E1669233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19DAF-520B-4060-A65A-14E77155C5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2" y="4350402"/>
            <a:ext cx="4741038" cy="276999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2" y="4350402"/>
            <a:ext cx="4741038" cy="351264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2" y="4350402"/>
            <a:ext cx="4741038" cy="351264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2" y="4350402"/>
            <a:ext cx="4741038" cy="351264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2" y="4350402"/>
            <a:ext cx="4741038" cy="351264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2" y="4350402"/>
            <a:ext cx="4741038" cy="351264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2" y="4350402"/>
            <a:ext cx="4741038" cy="351264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1059" y="878395"/>
            <a:ext cx="4475854" cy="3164741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2" y="4350402"/>
            <a:ext cx="4741038" cy="351264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2" y="4350402"/>
            <a:ext cx="4741038" cy="351264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2" y="4350402"/>
            <a:ext cx="4741038" cy="351264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2" y="4350402"/>
            <a:ext cx="4741038" cy="351264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2" y="4350402"/>
            <a:ext cx="4741038" cy="351264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2" y="4350402"/>
            <a:ext cx="4741038" cy="351264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2" y="4350402"/>
            <a:ext cx="4741038" cy="351264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2" y="4350402"/>
            <a:ext cx="4741038" cy="351264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62B-D3C8-4638-9EA9-F19D92DEC58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75F748-A5A4-469B-9355-8BB1F104E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62B-D3C8-4638-9EA9-F19D92DEC58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F748-A5A4-469B-9355-8BB1F104E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62B-D3C8-4638-9EA9-F19D92DEC58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F748-A5A4-469B-9355-8BB1F104E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62B-D3C8-4638-9EA9-F19D92DEC58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75F748-A5A4-469B-9355-8BB1F104E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62B-D3C8-4638-9EA9-F19D92DEC58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F748-A5A4-469B-9355-8BB1F104E2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62B-D3C8-4638-9EA9-F19D92DEC58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F748-A5A4-469B-9355-8BB1F104E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62B-D3C8-4638-9EA9-F19D92DEC58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975F748-A5A4-469B-9355-8BB1F104E25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62B-D3C8-4638-9EA9-F19D92DEC58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F748-A5A4-469B-9355-8BB1F104E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62B-D3C8-4638-9EA9-F19D92DEC58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F748-A5A4-469B-9355-8BB1F104E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62B-D3C8-4638-9EA9-F19D92DEC58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F748-A5A4-469B-9355-8BB1F104E2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62B-D3C8-4638-9EA9-F19D92DEC58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F748-A5A4-469B-9355-8BB1F104E25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63562B-D3C8-4638-9EA9-F19D92DEC582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75F748-A5A4-469B-9355-8BB1F104E2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72045" y="576754"/>
            <a:ext cx="7808165" cy="1260947"/>
          </a:xfrm>
        </p:spPr>
        <p:txBody>
          <a:bodyPr lIns="82945" tIns="41473" rIns="82945" bIns="41473">
            <a:noAutofit/>
          </a:bodyPr>
          <a:lstStyle/>
          <a:p>
            <a:pPr lvl="0" algn="ctr">
              <a:buNone/>
            </a:pPr>
            <a:r>
              <a:rPr lang="de-DE" sz="2200" b="1" dirty="0" err="1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Введение</a:t>
            </a:r>
            <a:r>
              <a:rPr lang="de-DE" sz="22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Федерального</a:t>
            </a:r>
            <a: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государственного</a:t>
            </a:r>
            <a: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образовательного</a:t>
            </a:r>
            <a: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стандарта</a:t>
            </a:r>
            <a: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22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образовательную</a:t>
            </a:r>
            <a: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практику</a:t>
            </a:r>
            <a: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ДОУЗачем</a:t>
            </a:r>
            <a: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введены</a:t>
            </a:r>
            <a: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Федеральные</a:t>
            </a:r>
            <a: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государственные</a:t>
            </a:r>
            <a: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требования</a:t>
            </a:r>
            <a: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в ДОУ (ФГОС ДО)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339752" y="2276872"/>
            <a:ext cx="4644436" cy="3981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83568" y="476524"/>
            <a:ext cx="7808165" cy="6381476"/>
          </a:xfrm>
        </p:spPr>
        <p:txBody>
          <a:bodyPr lIns="82945" tIns="41473" rIns="82945" bIns="41473" anchorCtr="0">
            <a:noAutofit/>
          </a:bodyPr>
          <a:lstStyle/>
          <a:p>
            <a:pPr lvl="0" algn="l">
              <a:buNone/>
            </a:pPr>
            <a:r>
              <a:rPr lang="de-DE" sz="18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Целевые</a:t>
            </a:r>
            <a:r>
              <a:rPr lang="de-DE" sz="18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ориентиры</a:t>
            </a:r>
            <a:r>
              <a:rPr lang="de-DE" sz="18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de-DE" sz="18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этапе</a:t>
            </a:r>
            <a:r>
              <a:rPr lang="de-DE" sz="18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8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завершения</a:t>
            </a:r>
            <a:r>
              <a:rPr lang="de-DE" sz="18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дошкольного</a:t>
            </a:r>
            <a:r>
              <a:rPr lang="de-DE" sz="18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de-DE" sz="18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8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8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овладевает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основными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культурными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способами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проявляет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инициативу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самостоятельность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разных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видах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игре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общении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познавательно-исследовательской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конструировании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др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.; </a:t>
            </a:r>
            <a:r>
              <a:rPr lang="ru-RU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способен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выбирать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себе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род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занятий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участников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совместной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de-DE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обладает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установкой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положительного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отношения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миру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к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разным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видам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труда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другим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людям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самому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себе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обладает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чувством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собственного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достоинства</a:t>
            </a:r>
            <a:r>
              <a:rPr lang="de-DE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активно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взаимодействует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сверстниками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взрослыми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участвует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совместных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играх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Способен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договариваться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учитывать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интересы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чувства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других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сопереживать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неудачам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радоваться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успехам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других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адекватно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проявляет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свои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чувства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в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том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числе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чувство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веры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себя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старается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разрешать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конфликты</a:t>
            </a: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endParaRPr lang="de-DE" sz="1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18889" y="498371"/>
            <a:ext cx="7808165" cy="5380171"/>
          </a:xfrm>
        </p:spPr>
        <p:txBody>
          <a:bodyPr lIns="82945" tIns="41473" rIns="82945" bIns="41473" anchorCtr="0">
            <a:normAutofit fontScale="90000"/>
          </a:bodyPr>
          <a:lstStyle/>
          <a:p>
            <a:pPr lvl="0"/>
            <a:r>
              <a:rPr lang="de-DE" sz="2000" b="1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обладает</a:t>
            </a:r>
            <a:r>
              <a:rPr lang="de-DE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развитым</a:t>
            </a:r>
            <a:r>
              <a:rPr lang="de-DE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воображением</a:t>
            </a:r>
            <a:r>
              <a:rPr lang="de-DE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которое</a:t>
            </a:r>
            <a:r>
              <a:rPr lang="de-DE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реализуется</a:t>
            </a:r>
            <a:r>
              <a:rPr lang="de-DE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20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разных</a:t>
            </a:r>
            <a:r>
              <a:rPr lang="de-DE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видах</a:t>
            </a:r>
            <a:r>
              <a:rPr lang="de-DE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de-DE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и </a:t>
            </a:r>
            <a:r>
              <a:rPr lang="de-DE" sz="20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прежде</a:t>
            </a:r>
            <a:r>
              <a:rPr lang="de-DE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всего</a:t>
            </a:r>
            <a:r>
              <a:rPr lang="de-DE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20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игре</a:t>
            </a:r>
            <a:r>
              <a:rPr lang="de-DE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достаточно</a:t>
            </a:r>
            <a:r>
              <a:rPr lang="de-DE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хорошо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владеет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устной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речью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может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выражать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свои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мысли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желания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может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использовать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речь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выражения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своих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мыслей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чувств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желаний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построения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речевого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высказывания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ситуации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общения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может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выделять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звуки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словах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у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ребенка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складываются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предпосылки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грамотности</a:t>
            </a:r>
            <a:r>
              <a:rPr lang="de-DE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развита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крупная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мелкая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моторика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он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подвижен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вынослив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владеет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основными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движениями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может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контролировать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свои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движения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управлять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ими</a:t>
            </a:r>
            <a:r>
              <a:rPr lang="de-DE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способен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волевым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усилиям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может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следовать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социальным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нормам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поведения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правилам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разных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видах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взаимоотношениях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взрослыми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сверстниками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может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соблюдать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правила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безопасного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поведения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личной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гигиены</a:t>
            </a:r>
            <a: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de-DE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de-DE" dirty="0">
                <a:solidFill>
                  <a:srgbClr val="800000"/>
                </a:solidFill>
                <a:latin typeface="Arial" pitchFamily="34"/>
              </a:rPr>
              <a:t/>
            </a:r>
            <a:br>
              <a:rPr lang="de-DE" dirty="0">
                <a:solidFill>
                  <a:srgbClr val="800000"/>
                </a:solidFill>
                <a:latin typeface="Arial" pitchFamily="34"/>
              </a:rPr>
            </a:br>
            <a:endParaRPr lang="de-DE" dirty="0">
              <a:solidFill>
                <a:srgbClr val="800000"/>
              </a:solidFill>
              <a:latin typeface="Arial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89825" y="489877"/>
            <a:ext cx="7808165" cy="4412494"/>
          </a:xfrm>
        </p:spPr>
        <p:txBody>
          <a:bodyPr lIns="82945" tIns="41473" rIns="82945" bIns="41473" anchorCtr="0">
            <a:noAutofit/>
          </a:bodyPr>
          <a:lstStyle/>
          <a:p>
            <a:pPr lvl="0" algn="l">
              <a:buNone/>
            </a:pP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-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ребенок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проявляет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любознательность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,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задает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вопросы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взрослым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и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сверстникам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,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интересуется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причинно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-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следственными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связями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,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пытается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самостоятельно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придумывать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объяснения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явлениям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природы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и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поступкам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людей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;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склонен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наблюдать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,</a:t>
            </a:r>
            <a:br>
              <a:rPr lang="de-DE" sz="2200" b="1" dirty="0">
                <a:solidFill>
                  <a:srgbClr val="C00000"/>
                </a:solidFill>
                <a:latin typeface="Arial" pitchFamily="34"/>
              </a:rPr>
            </a:b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экспериментировать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.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Обладает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начальными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знаниями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о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себе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, о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природном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и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социальном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мире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, в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котором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он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живет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;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знаком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с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произведениями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детской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литературы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,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обладает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элементарными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представлениями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из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области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живой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природы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,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естествознания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,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математики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,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истории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и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т.п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.;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ребенок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способен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к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принятию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собственных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решений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,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опираясь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на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свои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знания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и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умения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в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различных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видах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деятельности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419872" y="5085184"/>
            <a:ext cx="2376264" cy="1606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82165" y="200853"/>
            <a:ext cx="7808165" cy="3228295"/>
          </a:xfrm>
        </p:spPr>
        <p:txBody>
          <a:bodyPr lIns="82945" tIns="41473" rIns="82945" bIns="41473" anchorCtr="0">
            <a:normAutofit/>
          </a:bodyPr>
          <a:lstStyle/>
          <a:p>
            <a:pPr lvl="0" algn="l">
              <a:buNone/>
            </a:pP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Целевые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ориентиры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Программы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выступают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основаниями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преемственности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дошкольного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и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начального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общего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образования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.</a:t>
            </a:r>
            <a:br>
              <a:rPr lang="de-DE" sz="2200" b="1" dirty="0">
                <a:solidFill>
                  <a:srgbClr val="C00000"/>
                </a:solidFill>
                <a:latin typeface="Arial" pitchFamily="34"/>
              </a:rPr>
            </a:b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/>
            </a:r>
            <a:br>
              <a:rPr lang="de-DE" sz="2200" b="1" dirty="0">
                <a:solidFill>
                  <a:srgbClr val="C00000"/>
                </a:solidFill>
                <a:latin typeface="Arial" pitchFamily="34"/>
              </a:rPr>
            </a:b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Таким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образом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ФГОС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ориентирован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на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становление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/>
            </a:r>
            <a:br>
              <a:rPr lang="de-DE" sz="2200" b="1" dirty="0">
                <a:solidFill>
                  <a:srgbClr val="C00000"/>
                </a:solidFill>
                <a:latin typeface="Arial" pitchFamily="34"/>
              </a:rPr>
            </a:b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личностных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характеристик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ребенка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к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окончанию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дошкольного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периода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детства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/>
            </a:r>
            <a:br>
              <a:rPr lang="de-DE" sz="2200" b="1" dirty="0">
                <a:solidFill>
                  <a:srgbClr val="C00000"/>
                </a:solidFill>
                <a:latin typeface="Arial" pitchFamily="34"/>
              </a:rPr>
            </a:br>
            <a:endParaRPr lang="de-DE" sz="2200" b="1" dirty="0">
              <a:solidFill>
                <a:srgbClr val="C00000"/>
              </a:solidFill>
              <a:latin typeface="Arial" pitchFamily="3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987824" y="3068960"/>
            <a:ext cx="3312368" cy="3572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16376" y="816462"/>
            <a:ext cx="7808165" cy="1891255"/>
          </a:xfrm>
        </p:spPr>
        <p:txBody>
          <a:bodyPr lIns="82945" tIns="41473" rIns="82945" bIns="41473">
            <a:noAutofit/>
          </a:bodyPr>
          <a:lstStyle/>
          <a:p>
            <a:pPr lvl="0">
              <a:buNone/>
            </a:pPr>
            <a:r>
              <a:rPr lang="de-DE" sz="22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Взаимодействие</a:t>
            </a:r>
            <a: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ДОУ с </a:t>
            </a:r>
            <a:r>
              <a:rPr lang="de-DE" sz="22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семьей</a:t>
            </a:r>
            <a: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ФГОС</a:t>
            </a:r>
            <a:b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</a:br>
            <a:r>
              <a:rPr lang="de-DE" sz="2200" b="1" dirty="0">
                <a:latin typeface="Arial" pitchFamily="34" charset="0"/>
                <a:cs typeface="Arial" pitchFamily="34" charset="0"/>
              </a:rPr>
              <a:t/>
            </a:r>
            <a:br>
              <a:rPr lang="de-DE" sz="2200" b="1" dirty="0">
                <a:latin typeface="Arial" pitchFamily="34" charset="0"/>
                <a:cs typeface="Arial" pitchFamily="34" charset="0"/>
              </a:rPr>
            </a:b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Родители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становятся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„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зрителями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 и „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наблюдателями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“, а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активными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участниками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образовательного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воспитательного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процесса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процесса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их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771800" y="2924944"/>
            <a:ext cx="4118705" cy="362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04800" y="557423"/>
            <a:ext cx="8686800" cy="637754"/>
          </a:xfrm>
        </p:spPr>
        <p:txBody>
          <a:bodyPr lIns="82945" tIns="41473" rIns="82945" bIns="41473">
            <a:spAutoFit/>
          </a:bodyPr>
          <a:lstStyle/>
          <a:p>
            <a:pPr lvl="0" algn="ctr">
              <a:buNone/>
            </a:pPr>
            <a:r>
              <a:rPr lang="de-DE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Благодарим</a:t>
            </a:r>
            <a:r>
              <a:rPr lang="de-DE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de-DE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внимание</a:t>
            </a:r>
            <a:r>
              <a:rPr lang="de-DE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lIns="82945" tIns="41473" rIns="82945" bIns="41473" anchor="ctr" anchorCtr="1"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9512" y="1412776"/>
            <a:ext cx="8685973" cy="5242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72045" y="497716"/>
            <a:ext cx="7655009" cy="945793"/>
          </a:xfrm>
        </p:spPr>
        <p:txBody>
          <a:bodyPr lIns="82945" tIns="41473" rIns="82945" bIns="41473">
            <a:normAutofit fontScale="90000"/>
          </a:bodyPr>
          <a:lstStyle/>
          <a:p>
            <a:pPr lvl="0">
              <a:buNone/>
            </a:pP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979651" y="816462"/>
            <a:ext cx="7673954" cy="538865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3" tIns="40817" rIns="81643" bIns="40817" anchor="t" anchorCtr="0" compatLnSpc="0"/>
          <a:lstStyle/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200" b="1" i="1" dirty="0" err="1">
                <a:solidFill>
                  <a:srgbClr val="000080"/>
                </a:solidFill>
                <a:latin typeface="Arial" pitchFamily="18"/>
                <a:ea typeface="Andale Sans UI" pitchFamily="2"/>
                <a:cs typeface="Tahoma" pitchFamily="2"/>
              </a:rPr>
              <a:t>Федеральный</a:t>
            </a:r>
            <a:r>
              <a:rPr lang="de-DE" sz="2200" b="1" i="1" dirty="0">
                <a:solidFill>
                  <a:srgbClr val="00008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i="1" dirty="0" err="1">
                <a:solidFill>
                  <a:srgbClr val="000080"/>
                </a:solidFill>
                <a:latin typeface="Arial" pitchFamily="18"/>
                <a:ea typeface="Andale Sans UI" pitchFamily="2"/>
                <a:cs typeface="Tahoma" pitchFamily="2"/>
              </a:rPr>
              <a:t>государственный</a:t>
            </a:r>
            <a:endParaRPr lang="de-DE" sz="2200" b="1" i="1" dirty="0">
              <a:solidFill>
                <a:srgbClr val="000080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200" b="1" i="1" dirty="0" err="1">
                <a:solidFill>
                  <a:srgbClr val="000080"/>
                </a:solidFill>
                <a:latin typeface="Arial" pitchFamily="18"/>
                <a:ea typeface="Andale Sans UI" pitchFamily="2"/>
                <a:cs typeface="Tahoma" pitchFamily="2"/>
              </a:rPr>
              <a:t>образовательный</a:t>
            </a:r>
            <a:r>
              <a:rPr lang="de-DE" sz="2200" b="1" i="1" dirty="0">
                <a:solidFill>
                  <a:srgbClr val="00008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i="1" dirty="0" err="1">
                <a:solidFill>
                  <a:srgbClr val="000080"/>
                </a:solidFill>
                <a:latin typeface="Arial" pitchFamily="18"/>
                <a:ea typeface="Andale Sans UI" pitchFamily="2"/>
                <a:cs typeface="Tahoma" pitchFamily="2"/>
              </a:rPr>
              <a:t>стандарт</a:t>
            </a:r>
            <a:endParaRPr lang="de-DE" sz="2200" b="1" i="1" dirty="0">
              <a:solidFill>
                <a:srgbClr val="000080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200" b="1" i="1" dirty="0" err="1">
                <a:solidFill>
                  <a:srgbClr val="000080"/>
                </a:solidFill>
                <a:latin typeface="Arial" pitchFamily="18"/>
                <a:ea typeface="Andale Sans UI" pitchFamily="2"/>
                <a:cs typeface="Tahoma" pitchFamily="2"/>
              </a:rPr>
              <a:t>дошкольного</a:t>
            </a:r>
            <a:r>
              <a:rPr lang="de-DE" sz="2200" b="1" i="1" dirty="0">
                <a:solidFill>
                  <a:srgbClr val="00008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i="1" dirty="0" err="1">
                <a:solidFill>
                  <a:srgbClr val="000080"/>
                </a:solidFill>
                <a:latin typeface="Arial" pitchFamily="18"/>
                <a:ea typeface="Andale Sans UI" pitchFamily="2"/>
                <a:cs typeface="Tahoma" pitchFamily="2"/>
              </a:rPr>
              <a:t>образования</a:t>
            </a:r>
            <a:endParaRPr lang="de-DE" sz="2200" b="1" i="1" dirty="0">
              <a:solidFill>
                <a:srgbClr val="000080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algn="ctr"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200" b="1" i="1" dirty="0">
              <a:solidFill>
                <a:srgbClr val="000080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200" b="1" i="1" dirty="0" err="1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Представляет</a:t>
            </a:r>
            <a:r>
              <a:rPr lang="de-DE" sz="2200" b="1" i="1" dirty="0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i="1" dirty="0" err="1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собой</a:t>
            </a:r>
            <a:r>
              <a:rPr lang="de-DE" sz="2200" b="1" i="1" dirty="0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i="1" dirty="0" err="1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совокупность</a:t>
            </a:r>
            <a:r>
              <a:rPr lang="de-DE" sz="2200" b="1" i="1" dirty="0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i="1" dirty="0" err="1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требований</a:t>
            </a:r>
            <a:r>
              <a:rPr lang="de-DE" sz="2200" b="1" i="1" dirty="0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, </a:t>
            </a:r>
            <a:r>
              <a:rPr lang="de-DE" sz="2200" b="1" i="1" dirty="0" err="1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обязательных</a:t>
            </a:r>
            <a:r>
              <a:rPr lang="de-DE" sz="2200" b="1" i="1" dirty="0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i="1" dirty="0" err="1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при</a:t>
            </a:r>
            <a:r>
              <a:rPr lang="de-DE" sz="2200" b="1" i="1" dirty="0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i="1" dirty="0" err="1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реализации</a:t>
            </a:r>
            <a:r>
              <a:rPr lang="de-DE" sz="2200" b="1" i="1" dirty="0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i="1" dirty="0" err="1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основной</a:t>
            </a:r>
            <a:r>
              <a:rPr lang="de-DE" sz="2200" b="1" i="1" dirty="0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i="1" dirty="0" err="1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образовательной</a:t>
            </a:r>
            <a:r>
              <a:rPr lang="de-DE" sz="2200" b="1" i="1" dirty="0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i="1" dirty="0" err="1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программы</a:t>
            </a:r>
            <a:r>
              <a:rPr lang="de-DE" sz="2200" b="1" i="1" dirty="0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i="1" dirty="0" err="1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дошкольного</a:t>
            </a:r>
            <a:r>
              <a:rPr lang="de-DE" sz="2200" b="1" i="1" dirty="0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i="1" dirty="0" err="1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образования</a:t>
            </a:r>
            <a:r>
              <a:rPr lang="de-DE" sz="2200" b="1" i="1" dirty="0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i="1" dirty="0" err="1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образовательными</a:t>
            </a:r>
            <a:r>
              <a:rPr lang="de-DE" sz="2200" b="1" i="1" dirty="0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i="1" dirty="0" err="1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учреждениями</a:t>
            </a:r>
            <a:r>
              <a:rPr lang="de-DE" sz="2200" b="1" i="1" dirty="0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i="1" dirty="0" err="1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любой</a:t>
            </a:r>
            <a:r>
              <a:rPr lang="de-DE" sz="2200" b="1" i="1" dirty="0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i="1" dirty="0" err="1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формы</a:t>
            </a:r>
            <a:r>
              <a:rPr lang="de-DE" sz="2200" b="1" i="1" dirty="0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i="1" dirty="0" err="1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собственности</a:t>
            </a:r>
            <a:r>
              <a:rPr lang="de-DE" sz="2200" b="1" i="1" dirty="0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 и </a:t>
            </a:r>
            <a:r>
              <a:rPr lang="de-DE" sz="2200" b="1" i="1" dirty="0" err="1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ведомственной</a:t>
            </a:r>
            <a:r>
              <a:rPr lang="de-DE" sz="2200" b="1" i="1" dirty="0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2200" b="1" i="1" dirty="0" err="1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принадлежности</a:t>
            </a:r>
            <a:r>
              <a:rPr lang="de-DE" sz="2200" b="1" i="1" dirty="0">
                <a:solidFill>
                  <a:srgbClr val="800000"/>
                </a:solidFill>
                <a:latin typeface="Arial" pitchFamily="18"/>
                <a:ea typeface="Andale Sans UI" pitchFamily="2"/>
                <a:cs typeface="Tahoma" pitchFamily="2"/>
              </a:rPr>
              <a:t>.</a:t>
            </a: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200" b="1" i="1" dirty="0">
              <a:solidFill>
                <a:srgbClr val="800000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200" b="1" i="1" dirty="0">
              <a:solidFill>
                <a:srgbClr val="800000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200" b="1" i="1" dirty="0">
              <a:solidFill>
                <a:srgbClr val="800000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200" b="1" i="1" dirty="0">
              <a:solidFill>
                <a:srgbClr val="800000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481792" y="4082318"/>
            <a:ext cx="3722683" cy="1864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82165" y="0"/>
            <a:ext cx="7808165" cy="5062072"/>
          </a:xfrm>
        </p:spPr>
        <p:txBody>
          <a:bodyPr lIns="82945" tIns="41473" rIns="82945" bIns="41473" anchorCtr="0">
            <a:normAutofit/>
          </a:bodyPr>
          <a:lstStyle/>
          <a:p>
            <a:pPr lvl="0" algn="ctr">
              <a:buNone/>
            </a:pPr>
            <a:r>
              <a:rPr lang="de-DE" sz="2200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ФЕДЕРАЛЬНЫЙ ГОСУДАРСТВЕННЫЙ</a:t>
            </a:r>
            <a:br>
              <a:rPr lang="de-DE" sz="2200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</a:br>
            <a:r>
              <a:rPr lang="de-DE" sz="2200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СТАНДАРТ ДОШКОЛЬНОГО</a:t>
            </a:r>
            <a:br>
              <a:rPr lang="de-DE" sz="2200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</a:br>
            <a:r>
              <a:rPr lang="de-DE" sz="2200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br>
              <a:rPr lang="de-DE" sz="2200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</a:br>
            <a:r>
              <a:rPr lang="de-DE" sz="2200" dirty="0">
                <a:latin typeface="Arial" pitchFamily="34" charset="0"/>
                <a:cs typeface="Arial" pitchFamily="34" charset="0"/>
              </a:rPr>
              <a:t/>
            </a:r>
            <a:br>
              <a:rPr lang="de-DE" sz="2200" dirty="0">
                <a:latin typeface="Arial" pitchFamily="34" charset="0"/>
                <a:cs typeface="Arial" pitchFamily="34" charset="0"/>
              </a:rPr>
            </a:br>
            <a:r>
              <a:rPr lang="de-DE" sz="2200" dirty="0">
                <a:latin typeface="Arial" pitchFamily="34" charset="0"/>
                <a:cs typeface="Arial" pitchFamily="34" charset="0"/>
              </a:rPr>
              <a:t/>
            </a:r>
            <a:br>
              <a:rPr lang="de-DE" sz="2200" dirty="0">
                <a:latin typeface="Arial" pitchFamily="34" charset="0"/>
                <a:cs typeface="Arial" pitchFamily="34" charset="0"/>
              </a:rPr>
            </a:br>
            <a:r>
              <a:rPr lang="de-DE" sz="2200" dirty="0" err="1">
                <a:latin typeface="Arial" pitchFamily="34" charset="0"/>
                <a:cs typeface="Arial" pitchFamily="34" charset="0"/>
              </a:rPr>
              <a:t>разработан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dirty="0" err="1">
                <a:latin typeface="Arial" pitchFamily="34" charset="0"/>
                <a:cs typeface="Arial" pitchFamily="34" charset="0"/>
              </a:rPr>
              <a:t>на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dirty="0" err="1">
                <a:latin typeface="Arial" pitchFamily="34" charset="0"/>
                <a:cs typeface="Arial" pitchFamily="34" charset="0"/>
              </a:rPr>
              <a:t>основе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dirty="0" err="1">
                <a:latin typeface="Arial" pitchFamily="34" charset="0"/>
                <a:cs typeface="Arial" pitchFamily="34" charset="0"/>
              </a:rPr>
              <a:t>Конституции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dirty="0" err="1">
                <a:latin typeface="Arial" pitchFamily="34" charset="0"/>
                <a:cs typeface="Arial" pitchFamily="34" charset="0"/>
              </a:rPr>
              <a:t>Российской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dirty="0" err="1">
                <a:latin typeface="Arial" pitchFamily="34" charset="0"/>
                <a:cs typeface="Arial" pitchFamily="34" charset="0"/>
              </a:rPr>
              <a:t>Федерации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de-DE" sz="2200" dirty="0" err="1">
                <a:latin typeface="Arial" pitchFamily="34" charset="0"/>
                <a:cs typeface="Arial" pitchFamily="34" charset="0"/>
              </a:rPr>
              <a:t>законодательства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dirty="0" err="1">
                <a:latin typeface="Arial" pitchFamily="34" charset="0"/>
                <a:cs typeface="Arial" pitchFamily="34" charset="0"/>
              </a:rPr>
              <a:t>Российской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dirty="0" err="1">
                <a:latin typeface="Arial" pitchFamily="34" charset="0"/>
                <a:cs typeface="Arial" pitchFamily="34" charset="0"/>
              </a:rPr>
              <a:t>Федерации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 с </a:t>
            </a:r>
            <a:r>
              <a:rPr lang="de-DE" sz="2200" dirty="0" err="1">
                <a:latin typeface="Arial" pitchFamily="34" charset="0"/>
                <a:cs typeface="Arial" pitchFamily="34" charset="0"/>
              </a:rPr>
              <a:t>учетом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dirty="0" err="1">
                <a:latin typeface="Arial" pitchFamily="34" charset="0"/>
                <a:cs typeface="Arial" pitchFamily="34" charset="0"/>
              </a:rPr>
              <a:t>Конвенции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 ООН о </a:t>
            </a:r>
            <a:r>
              <a:rPr lang="de-DE" sz="2200" dirty="0" err="1">
                <a:latin typeface="Arial" pitchFamily="34" charset="0"/>
                <a:cs typeface="Arial" pitchFamily="34" charset="0"/>
              </a:rPr>
              <a:t>правах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dirty="0" err="1">
                <a:latin typeface="Arial" pitchFamily="34" charset="0"/>
                <a:cs typeface="Arial" pitchFamily="34" charset="0"/>
              </a:rPr>
              <a:t>ребенка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/>
            </a:r>
            <a:br>
              <a:rPr lang="de-DE" sz="2200" dirty="0">
                <a:latin typeface="Arial" pitchFamily="34" charset="0"/>
                <a:cs typeface="Arial" pitchFamily="34" charset="0"/>
              </a:rPr>
            </a:br>
            <a:r>
              <a:rPr lang="de-DE" sz="2200" dirty="0">
                <a:latin typeface="Arial" pitchFamily="34" charset="0"/>
                <a:cs typeface="Arial" pitchFamily="34" charset="0"/>
              </a:rPr>
              <a:t/>
            </a:r>
            <a:br>
              <a:rPr lang="de-DE" sz="2200" dirty="0">
                <a:latin typeface="Arial" pitchFamily="34" charset="0"/>
                <a:cs typeface="Arial" pitchFamily="34" charset="0"/>
              </a:rPr>
            </a:br>
            <a:r>
              <a:rPr lang="de-DE" sz="2200" dirty="0">
                <a:latin typeface="Arial" pitchFamily="34" charset="0"/>
                <a:cs typeface="Arial" pitchFamily="34" charset="0"/>
              </a:rPr>
              <a:t/>
            </a:r>
            <a:br>
              <a:rPr lang="de-DE" sz="2200" dirty="0">
                <a:latin typeface="Arial" pitchFamily="34" charset="0"/>
                <a:cs typeface="Arial" pitchFamily="34" charset="0"/>
              </a:rPr>
            </a:br>
            <a:endParaRPr lang="de-DE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843808" y="3717032"/>
            <a:ext cx="3979871" cy="2548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82945" tIns="41473" rIns="82945" bIns="41473"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53101" y="489876"/>
            <a:ext cx="7673954" cy="5715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18889" y="489876"/>
            <a:ext cx="7808165" cy="5357965"/>
          </a:xfrm>
        </p:spPr>
        <p:txBody>
          <a:bodyPr lIns="82945" tIns="41473" rIns="82945" bIns="41473" anchorCtr="0">
            <a:noAutofit/>
          </a:bodyPr>
          <a:lstStyle/>
          <a:p>
            <a:pPr lvl="0">
              <a:buNone/>
            </a:pPr>
            <a:r>
              <a:rPr lang="de-DE" sz="20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ФГОС НАПРАВЛЕН НА</a:t>
            </a:r>
            <a:br>
              <a:rPr lang="de-DE" sz="20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ДОСТИЖЕНИЕ ЦЕЛЕЙ: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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повышение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социального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статуса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дошкольного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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обеспечение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государством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равенства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возможностей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каждого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ребенка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получении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качественного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дошкольного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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обеспечение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государственных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гарантий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уровня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</a:t>
            </a:r>
            <a:b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качества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дошкольного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основе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единства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обязательных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требований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условиям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реализации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образовательных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программ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дошкольного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их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структуре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результатам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их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освоения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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сохранение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единства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образовательного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пространства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Российской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Федерации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относительно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уровня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дошкольного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endParaRPr lang="de-DE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89825" y="489877"/>
            <a:ext cx="8163780" cy="5225365"/>
          </a:xfrm>
        </p:spPr>
        <p:txBody>
          <a:bodyPr lIns="82945" tIns="41473" rIns="82945" bIns="41473" anchorCtr="0">
            <a:normAutofit fontScale="90000"/>
          </a:bodyPr>
          <a:lstStyle/>
          <a:p>
            <a:pPr lvl="0" algn="l">
              <a:buNone/>
            </a:pPr>
            <a:r>
              <a:rPr lang="de-DE" sz="22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Образовательная</a:t>
            </a:r>
            <a: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деятельность</a:t>
            </a:r>
            <a: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в ДОУ </a:t>
            </a:r>
            <a:r>
              <a:rPr lang="de-DE" sz="22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ФГОС </a:t>
            </a:r>
            <a:r>
              <a:rPr lang="de-DE" sz="22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это</a:t>
            </a:r>
            <a: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</a:br>
            <a: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2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</a:b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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полноценное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проживание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ребенком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всех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этапов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детства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младенческого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раннего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дошкольного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возраста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); </a:t>
            </a:r>
            <a:b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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построение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образовательной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основе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индивидуальных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особенностей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каждого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ребенка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; </a:t>
            </a:r>
            <a:b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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взаимодействие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сотрудничество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взрослых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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приобщение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детей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социокультурным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нормам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традициям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семьи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общества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2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государства</a:t>
            </a:r>
            <a: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de-DE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de-DE" dirty="0">
                <a:solidFill>
                  <a:srgbClr val="800000"/>
                </a:solidFill>
                <a:latin typeface="Arial" pitchFamily="34"/>
              </a:rPr>
              <a:t/>
            </a:r>
            <a:br>
              <a:rPr lang="de-DE" dirty="0">
                <a:solidFill>
                  <a:srgbClr val="800000"/>
                </a:solidFill>
                <a:latin typeface="Arial" pitchFamily="34"/>
              </a:rPr>
            </a:br>
            <a:endParaRPr lang="de-DE" dirty="0">
              <a:solidFill>
                <a:srgbClr val="800000"/>
              </a:solidFill>
              <a:latin typeface="Arial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53101" y="962118"/>
            <a:ext cx="7808165" cy="2521563"/>
          </a:xfrm>
        </p:spPr>
        <p:txBody>
          <a:bodyPr lIns="82945" tIns="41473" rIns="82945" bIns="41473">
            <a:noAutofit/>
          </a:bodyPr>
          <a:lstStyle/>
          <a:p>
            <a:pPr lvl="0">
              <a:buNone/>
            </a:pPr>
            <a:r>
              <a:rPr lang="de-DE" sz="2200" b="1" dirty="0" err="1">
                <a:solidFill>
                  <a:srgbClr val="000080"/>
                </a:solidFill>
                <a:latin typeface="Arial" pitchFamily="34"/>
              </a:rPr>
              <a:t>Требования</a:t>
            </a:r>
            <a:r>
              <a:rPr lang="de-DE" sz="2200" b="1" dirty="0">
                <a:solidFill>
                  <a:srgbClr val="00008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/>
              </a:rPr>
              <a:t>Стандарта</a:t>
            </a:r>
            <a:r>
              <a:rPr lang="de-DE" sz="2200" b="1" dirty="0">
                <a:solidFill>
                  <a:srgbClr val="000080"/>
                </a:solidFill>
                <a:latin typeface="Arial" pitchFamily="34"/>
              </a:rPr>
              <a:t> к </a:t>
            </a:r>
            <a:r>
              <a:rPr lang="de-DE" sz="2200" b="1" dirty="0" err="1">
                <a:solidFill>
                  <a:srgbClr val="000080"/>
                </a:solidFill>
                <a:latin typeface="Arial" pitchFamily="34"/>
              </a:rPr>
              <a:t>результатам</a:t>
            </a:r>
            <a:r>
              <a:rPr lang="de-DE" sz="2200" b="1" dirty="0">
                <a:solidFill>
                  <a:srgbClr val="00008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/>
              </a:rPr>
              <a:t>освоения</a:t>
            </a:r>
            <a:r>
              <a:rPr lang="de-DE" sz="2200" b="1" dirty="0">
                <a:solidFill>
                  <a:srgbClr val="00008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/>
              </a:rPr>
              <a:t>Программы</a:t>
            </a:r>
            <a:r>
              <a:rPr lang="de-DE" sz="2200" b="1" dirty="0">
                <a:solidFill>
                  <a:srgbClr val="00008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/>
              </a:rPr>
              <a:t>представлены</a:t>
            </a:r>
            <a:r>
              <a:rPr lang="de-DE" sz="2200" b="1" dirty="0">
                <a:solidFill>
                  <a:srgbClr val="000080"/>
                </a:solidFill>
                <a:latin typeface="Arial" pitchFamily="34"/>
              </a:rPr>
              <a:t> в </a:t>
            </a:r>
            <a:r>
              <a:rPr lang="de-DE" sz="2200" b="1" dirty="0" err="1">
                <a:solidFill>
                  <a:srgbClr val="000080"/>
                </a:solidFill>
                <a:latin typeface="Arial" pitchFamily="34"/>
              </a:rPr>
              <a:t>виде</a:t>
            </a:r>
            <a:r>
              <a:rPr lang="de-DE" sz="2200" b="1" dirty="0">
                <a:solidFill>
                  <a:srgbClr val="00008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/>
              </a:rPr>
              <a:t>целевых</a:t>
            </a:r>
            <a:r>
              <a:rPr lang="de-DE" sz="2200" b="1" dirty="0">
                <a:solidFill>
                  <a:srgbClr val="00008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/>
              </a:rPr>
              <a:t>ориентиров</a:t>
            </a:r>
            <a:r>
              <a:rPr lang="de-DE" sz="2200" b="1" dirty="0">
                <a:solidFill>
                  <a:srgbClr val="00008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/>
              </a:rPr>
              <a:t>дошкольного</a:t>
            </a:r>
            <a:r>
              <a:rPr lang="de-DE" sz="2200" b="1" dirty="0">
                <a:solidFill>
                  <a:srgbClr val="00008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/>
              </a:rPr>
              <a:t>образования</a:t>
            </a:r>
            <a:r>
              <a:rPr lang="de-DE" sz="2200" b="1" dirty="0">
                <a:solidFill>
                  <a:srgbClr val="000080"/>
                </a:solidFill>
                <a:latin typeface="Arial" pitchFamily="34"/>
              </a:rPr>
              <a:t> </a:t>
            </a:r>
            <a:r>
              <a:rPr lang="de-DE" sz="2200" b="1" dirty="0">
                <a:latin typeface="Arial" pitchFamily="34"/>
              </a:rPr>
              <a:t/>
            </a:r>
            <a:br>
              <a:rPr lang="de-DE" sz="2200" b="1" dirty="0">
                <a:latin typeface="Arial" pitchFamily="34"/>
              </a:rPr>
            </a:br>
            <a:r>
              <a:rPr lang="de-DE" sz="2200" b="1" dirty="0">
                <a:latin typeface="Arial" pitchFamily="34"/>
              </a:rPr>
              <a:t/>
            </a:r>
            <a:br>
              <a:rPr lang="de-DE" sz="2200" b="1" dirty="0">
                <a:latin typeface="Arial" pitchFamily="34"/>
              </a:rPr>
            </a:br>
            <a:r>
              <a:rPr lang="de-DE" sz="2200" b="1" dirty="0" err="1">
                <a:solidFill>
                  <a:srgbClr val="000080"/>
                </a:solidFill>
                <a:latin typeface="Arial" pitchFamily="34"/>
              </a:rPr>
              <a:t>Целевые</a:t>
            </a:r>
            <a:r>
              <a:rPr lang="de-DE" sz="2200" b="1" dirty="0">
                <a:solidFill>
                  <a:srgbClr val="00008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000080"/>
                </a:solidFill>
                <a:latin typeface="Arial" pitchFamily="34"/>
              </a:rPr>
              <a:t>ориентиры</a:t>
            </a:r>
            <a:r>
              <a:rPr lang="de-DE" sz="2200" b="1" dirty="0">
                <a:solidFill>
                  <a:srgbClr val="000080"/>
                </a:solidFill>
                <a:latin typeface="Arial" pitchFamily="34"/>
              </a:rPr>
              <a:t>:</a:t>
            </a:r>
            <a:r>
              <a:rPr lang="de-DE" sz="2200" b="1" dirty="0">
                <a:latin typeface="Arial" pitchFamily="34"/>
              </a:rPr>
              <a:t> </a:t>
            </a:r>
            <a:br>
              <a:rPr lang="de-DE" sz="2200" b="1" dirty="0">
                <a:latin typeface="Arial" pitchFamily="34"/>
              </a:rPr>
            </a:b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социально-нормативные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возрастные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характеристики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возможных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достижений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/>
              </a:rPr>
              <a:t>ребенка</a:t>
            </a:r>
            <a:r>
              <a:rPr lang="de-DE" sz="2200" b="1" dirty="0">
                <a:solidFill>
                  <a:srgbClr val="C00000"/>
                </a:solidFill>
                <a:latin typeface="Arial" pitchFamily="34"/>
              </a:rPr>
              <a:t> </a:t>
            </a:r>
            <a:br>
              <a:rPr lang="de-DE" sz="2200" b="1" dirty="0">
                <a:solidFill>
                  <a:srgbClr val="C00000"/>
                </a:solidFill>
                <a:latin typeface="Arial" pitchFamily="34"/>
              </a:rPr>
            </a:br>
            <a:endParaRPr lang="de-DE" sz="2200" b="1" dirty="0">
              <a:solidFill>
                <a:srgbClr val="C00000"/>
              </a:solidFill>
              <a:latin typeface="Arial" pitchFamily="3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411760" y="3356992"/>
            <a:ext cx="4836191" cy="316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18889" y="489877"/>
            <a:ext cx="7808165" cy="6303427"/>
          </a:xfrm>
        </p:spPr>
        <p:txBody>
          <a:bodyPr lIns="82945" tIns="41473" rIns="82945" bIns="41473" anchorCtr="0">
            <a:normAutofit fontScale="90000"/>
          </a:bodyPr>
          <a:lstStyle/>
          <a:p>
            <a:pPr lvl="0" algn="l">
              <a:buNone/>
            </a:pPr>
            <a:r>
              <a:rPr lang="de-DE" sz="24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Целевые</a:t>
            </a:r>
            <a:r>
              <a:rPr lang="de-DE" sz="24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ориентиры</a:t>
            </a:r>
            <a:r>
              <a:rPr lang="de-DE" sz="24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lang="de-DE" sz="24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24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младенческом</a:t>
            </a:r>
            <a:r>
              <a:rPr lang="de-DE" sz="24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4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раннем</a:t>
            </a:r>
            <a:r>
              <a:rPr lang="de-DE" sz="24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возрасте</a:t>
            </a:r>
            <a:r>
              <a:rPr lang="de-DE" sz="24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de-DE" sz="2400" b="1" dirty="0">
                <a:latin typeface="Arial" pitchFamily="34" charset="0"/>
                <a:cs typeface="Arial" pitchFamily="34" charset="0"/>
              </a:rPr>
            </a:br>
            <a:r>
              <a:rPr lang="de-DE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de-DE" sz="2400" b="1" dirty="0">
                <a:latin typeface="Arial" pitchFamily="34" charset="0"/>
                <a:cs typeface="Arial" pitchFamily="34" charset="0"/>
              </a:rPr>
            </a:b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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ребенок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интересуется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окружающими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предметами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активно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действует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ними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эмоционально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вовлечен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действия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игрушками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другими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предметами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стремится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проявлять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настойчивость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достижении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результата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своих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действий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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использует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специфические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культурно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фиксированные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предметные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действия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знает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назначение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бытовых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предметов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ложки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расчески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карандаша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.) и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умеет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пользоваться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ими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владеет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простейшими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навыками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самообслуживания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стремится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проявлять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самостоятельность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бытовом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игровом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поведении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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владеет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активной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речью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включенной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общение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может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обращаться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вопросами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просьбами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понимает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речь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взрослых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знает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названия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окружающих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предметов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игрушек</a:t>
            </a:r>
            <a:r>
              <a:rPr lang="de-DE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de-DE" sz="2200" dirty="0">
                <a:solidFill>
                  <a:srgbClr val="C00000"/>
                </a:solidFill>
                <a:latin typeface="Arial" pitchFamily="34"/>
              </a:rPr>
              <a:t/>
            </a:r>
            <a:br>
              <a:rPr lang="de-DE" sz="2200" dirty="0">
                <a:solidFill>
                  <a:srgbClr val="C00000"/>
                </a:solidFill>
                <a:latin typeface="Arial" pitchFamily="34"/>
              </a:rPr>
            </a:br>
            <a:endParaRPr lang="de-DE" sz="2200" dirty="0">
              <a:solidFill>
                <a:srgbClr val="C00000"/>
              </a:solidFill>
              <a:latin typeface="Arial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18889" y="163292"/>
            <a:ext cx="7808165" cy="5062072"/>
          </a:xfrm>
        </p:spPr>
        <p:txBody>
          <a:bodyPr lIns="82945" tIns="41473" rIns="82945" bIns="41473" anchorCtr="0">
            <a:normAutofit/>
          </a:bodyPr>
          <a:lstStyle/>
          <a:p>
            <a:pPr lvl="0" algn="l">
              <a:buNone/>
            </a:pP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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стремится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общению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взрослыми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активно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подражает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им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движениях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действиях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появляются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игры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в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которых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ребенок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воспроизводит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действия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взрослого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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проявляет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интерес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сверстникам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наблюдает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их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действиями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подражает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им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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проявляет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интерес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стихам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песням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сказкам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рассматриванию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картинки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стремится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двигаться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музыку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эмоционально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откликается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различные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произведения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культуры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искусства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у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ребенка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развита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крупная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моторика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он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стремится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осваивать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различные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виды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движения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бег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лазанье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перешагивание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</a:t>
            </a:r>
            <a:r>
              <a:rPr lang="de-DE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</TotalTime>
  <Words>147</Words>
  <Application>Microsoft Office PowerPoint</Application>
  <PresentationFormat>Экран (4:3)</PresentationFormat>
  <Paragraphs>21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Введение Федерального государственного образовательного стандарта в образовательную практику ДОУЗачем введены Федеральные государственные требования в ДОУ (ФГОС ДО)</vt:lpstr>
      <vt:lpstr>  </vt:lpstr>
      <vt:lpstr>ФЕДЕРАЛЬНЫЙ ГОСУДАРСТВЕННЫЙ СТАНДАРТ ДОШКОЛЬНОГО ОБРАЗОВАНИЯ    разработан на основе Конституции Российской Федерации и законодательства Российской Федерации с учетом Конвенции ООН о правах ребенка   </vt:lpstr>
      <vt:lpstr>Слайд 4</vt:lpstr>
      <vt:lpstr>ФГОС НАПРАВЛЕН НА ДОСТИЖЕНИЕ ЦЕЛЕЙ:  повышение социального статуса дошкольного образования;  обеспечение государством равенства возможностей для каждого ребенка в получении качественного дошкольного образования;  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  сохранение единства образовательного пространства Российской Федерации относительно уровня дошкольного образования</vt:lpstr>
      <vt:lpstr>Образовательная деятельность детей в ДОУ по ФГОС это:    полноценное проживание ребенком всех этапов детства (младенческого, раннего и дошкольного возраста);   построение образовательной деятельности на основе индивидуальных особенностей каждого ребенка;   взаимодействие и сотрудничество детей и взрослых;  приобщение детей к социокультурным нормам, традициям семьи, общества и государства.  </vt:lpstr>
      <vt:lpstr>Требования Стандарта к результатам освоения Программы представлены в виде целевых ориентиров дошкольного образования   Целевые ориентиры:  социально-нормативные возрастные характеристики возможных достижений ребенка  </vt:lpstr>
      <vt:lpstr>Целевые ориентиры образования в младенческом и раннем возрасте:   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  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  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 </vt:lpstr>
      <vt:lpstr>стремится к общению со взрослыми и активно подражает им в движениях и действиях; появляются игры, в которых ребенок воспроизводит действия взрослого; проявляет интерес к сверстникам; наблюдает за их действиями и подражает им; проявляет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 у ребенка развита крупная моторика, он стремится осваивать различные виды движения (бег, лазанье, перешагивание и пр.).</vt:lpstr>
      <vt:lpstr>Целевые ориентиры на этапе завершения дошкольного образования:  -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  -способен выбирать себе род занятий, участников по совместной деятельности;  -обладает установкой положительного отношения к миру, к разным видам труда, другим людям и самому себе, обладает чувством собственного достоинства;  -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  </vt:lpstr>
      <vt:lpstr>      - обладает развитым воображением, которое реализуется в разных видах деятельности, и прежде всего в игре;   -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  - развита крупная и мелкая моторика; он подвижен, вынослив, владеет основными движениями, может контролировать свои движения и управлять ими;  -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  </vt:lpstr>
      <vt:lpstr>- ребенок проявляет любознательность, задает вопросы взрослым и сверстникам, интересуется причинно- 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vt:lpstr>
      <vt:lpstr>Целевые ориентиры Программы выступают основаниями преемственности дошкольного и начального общего образования.  Таким образом ФГОС ориентирован на становление личностных характеристик ребенка к окончанию дошкольного периода детства </vt:lpstr>
      <vt:lpstr>Взаимодействие ДОУ с семьей по ФГОС  - Родители становятся не „зрителями“ и „наблюдателями“, а активными участниками образовательного и воспитательного процесса процесса их детей!</vt:lpstr>
      <vt:lpstr>Благодарим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Введение Федерального государственного образовательного стандарта в образовательную практику ДОУЗачем введены Федеральные государственные требования в ДОУ (ФГОС ДО)</dc:title>
  <dc:creator>User</dc:creator>
  <cp:lastModifiedBy>User</cp:lastModifiedBy>
  <cp:revision>4</cp:revision>
  <dcterms:created xsi:type="dcterms:W3CDTF">2015-02-08T11:51:45Z</dcterms:created>
  <dcterms:modified xsi:type="dcterms:W3CDTF">2015-02-08T12:16:05Z</dcterms:modified>
</cp:coreProperties>
</file>