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3528" y="260648"/>
            <a:ext cx="8496944" cy="6336704"/>
          </a:xfrm>
          <a:prstGeom prst="roundRect">
            <a:avLst/>
          </a:prstGeom>
          <a:ln w="57150"/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article640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584176" cy="1584176"/>
          </a:xfrm>
          <a:prstGeom prst="rect">
            <a:avLst/>
          </a:prstGeom>
        </p:spPr>
      </p:pic>
      <p:pic>
        <p:nvPicPr>
          <p:cNvPr id="23" name="Рисунок 22" descr="noviy-god-10(4)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0272" y="4941168"/>
            <a:ext cx="1967164" cy="1916832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74C8-0783-45AD-B64A-6237C0C98664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0195-76C8-4507-9AE9-CC33C5C17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Деление многозначных чисел на однозначные числа.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7" descr="C:\Users\user\AppData\Local\Temp\Rar$DRa0.311\Новая папка\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64704"/>
            <a:ext cx="47625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sz="2800" dirty="0" smtClean="0"/>
              <a:t>4. </a:t>
            </a:r>
            <a:r>
              <a:rPr lang="ru-RU" sz="2800" dirty="0" err="1" smtClean="0"/>
              <a:t>Вырази</a:t>
            </a:r>
            <a:r>
              <a:rPr lang="ru-RU" sz="2800" dirty="0" smtClean="0"/>
              <a:t> в указанных единицах измерения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6552728" cy="5400600"/>
          </a:xfrm>
        </p:spPr>
        <p:txBody>
          <a:bodyPr/>
          <a:lstStyle/>
          <a:p>
            <a:r>
              <a:rPr lang="ru-RU" sz="4800" b="1" dirty="0" smtClean="0"/>
              <a:t>45 м 2 </a:t>
            </a:r>
            <a:r>
              <a:rPr lang="ru-RU" sz="4800" b="1" dirty="0" err="1" smtClean="0"/>
              <a:t>дм</a:t>
            </a:r>
            <a:r>
              <a:rPr lang="ru-RU" sz="4800" b="1" dirty="0" smtClean="0"/>
              <a:t> = 452 </a:t>
            </a:r>
            <a:r>
              <a:rPr lang="ru-RU" sz="4800" b="1" dirty="0" err="1" smtClean="0"/>
              <a:t>дм</a:t>
            </a:r>
            <a:endParaRPr lang="ru-RU" sz="4800" b="1" dirty="0" smtClean="0"/>
          </a:p>
          <a:p>
            <a:r>
              <a:rPr lang="ru-RU" sz="4800" b="1" dirty="0" smtClean="0"/>
              <a:t>7 </a:t>
            </a:r>
            <a:r>
              <a:rPr lang="ru-RU" sz="4800" b="1" dirty="0" err="1" smtClean="0"/>
              <a:t>сут</a:t>
            </a:r>
            <a:r>
              <a:rPr lang="ru-RU" sz="4800" b="1" dirty="0" smtClean="0"/>
              <a:t>. 14 ч = 1722 ч</a:t>
            </a:r>
          </a:p>
          <a:p>
            <a:r>
              <a:rPr lang="ru-RU" sz="4800" b="1" dirty="0" smtClean="0"/>
              <a:t>8 т 5 ц = 8500кг</a:t>
            </a:r>
          </a:p>
          <a:p>
            <a:r>
              <a:rPr lang="ru-RU" sz="4400" b="1" dirty="0" smtClean="0"/>
              <a:t>20000 см в кв. = 2 м в кв.</a:t>
            </a:r>
            <a:endParaRPr lang="ru-RU" sz="4400" b="1" dirty="0"/>
          </a:p>
        </p:txBody>
      </p:sp>
      <p:pic>
        <p:nvPicPr>
          <p:cNvPr id="4" name="Рисунок 3" descr="olen0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293096"/>
            <a:ext cx="2016224" cy="241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703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dirty="0" smtClean="0"/>
              <a:t>5.Реши задачу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r>
              <a:rPr lang="ru-RU" sz="4400" b="1" dirty="0" smtClean="0"/>
              <a:t>На прямой отметили 10 точек так, что расстояние между соседними точками равно 5см. Каково расстояние между крайними точками?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dirty="0"/>
              <a:t>5.Реши задачу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r>
              <a:rPr lang="ru-RU" sz="5400" b="1" dirty="0" smtClean="0"/>
              <a:t>10 х 5 = 50 (см)</a:t>
            </a:r>
          </a:p>
          <a:p>
            <a:r>
              <a:rPr lang="ru-RU" sz="5400" b="1" dirty="0" smtClean="0"/>
              <a:t>Ответ: между крайними точками 50 сантиметров.</a:t>
            </a:r>
            <a:endParaRPr lang="ru-RU" sz="5400" b="1" dirty="0"/>
          </a:p>
        </p:txBody>
      </p:sp>
      <p:pic>
        <p:nvPicPr>
          <p:cNvPr id="4" name="Рисунок 3" descr="b3e497e8661410ef9a75f05e72f2133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5157192"/>
            <a:ext cx="1069290" cy="11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672407"/>
          </a:xfrm>
        </p:spPr>
        <p:txBody>
          <a:bodyPr/>
          <a:lstStyle/>
          <a:p>
            <a:r>
              <a:rPr lang="ru-RU" dirty="0" smtClean="0"/>
              <a:t>Спасибо за урок!!!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9600" dirty="0" smtClean="0"/>
              <a:t>У         Ч</a:t>
            </a:r>
            <a:endParaRPr lang="ru-RU" sz="9600" dirty="0"/>
          </a:p>
        </p:txBody>
      </p:sp>
      <p:pic>
        <p:nvPicPr>
          <p:cNvPr id="5" name="Picture 3" descr="C:\Users\user\Desktop\alfa (76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06881"/>
            <a:ext cx="1424905" cy="111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user\Desktop\alfa (1)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83289"/>
            <a:ext cx="1038735" cy="103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C:\Users\user\Desktop\alfa (41)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7" y="2948271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user\AppData\Local\Temp\Rar$DRa0.311\Новая папка\17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1168"/>
            <a:ext cx="47625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297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dirty="0" smtClean="0"/>
              <a:t>1.Реши задачу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r>
              <a:rPr lang="ru-RU" b="1" dirty="0" smtClean="0"/>
              <a:t>От двух пристаней, находящихся на расстоянии 90 км друг от друга, одновременно отправились на встречу друг другу два теплохода и встретились через 2 ч. Скорость одного из них 21 км в час. С какой скоростью шёл второй теплоход?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3810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6e482009036a7e0a46041305cd8f835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7496" y="404664"/>
            <a:ext cx="3979862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dirty="0" smtClean="0"/>
              <a:t>Проверка.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4000" b="1" dirty="0" smtClean="0"/>
              <a:t>21 х 2 = 42 (км)</a:t>
            </a:r>
          </a:p>
          <a:p>
            <a:pPr marL="514350" indent="-514350">
              <a:buAutoNum type="arabicPeriod"/>
            </a:pPr>
            <a:r>
              <a:rPr lang="ru-RU" sz="4000" b="1" dirty="0" smtClean="0"/>
              <a:t>90 – 42 = 48 (км)</a:t>
            </a:r>
          </a:p>
          <a:p>
            <a:pPr marL="514350" indent="-514350">
              <a:buAutoNum type="arabicPeriod"/>
            </a:pPr>
            <a:r>
              <a:rPr lang="ru-RU" sz="4000" b="1" dirty="0" smtClean="0"/>
              <a:t>48 : 2 = 24 (км в час)</a:t>
            </a:r>
          </a:p>
          <a:p>
            <a:r>
              <a:rPr lang="ru-RU" sz="4000" b="1" dirty="0" smtClean="0"/>
              <a:t>Ответ: Второй теплоход шёл со скоростью 24 км в час.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sz="3600" dirty="0" smtClean="0"/>
              <a:t>2.Вычисли, выполнив запись в столбик 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6552728" cy="5256584"/>
          </a:xfrm>
        </p:spPr>
        <p:txBody>
          <a:bodyPr/>
          <a:lstStyle/>
          <a:p>
            <a:r>
              <a:rPr lang="ru-RU" sz="4800" b="1" dirty="0" smtClean="0"/>
              <a:t>43600 х 5</a:t>
            </a:r>
          </a:p>
          <a:p>
            <a:r>
              <a:rPr lang="ru-RU" sz="4800" b="1" dirty="0" smtClean="0"/>
              <a:t>2400 х 30</a:t>
            </a:r>
          </a:p>
          <a:p>
            <a:r>
              <a:rPr lang="ru-RU" sz="4800" b="1" dirty="0" smtClean="0"/>
              <a:t>540 х 700 </a:t>
            </a:r>
          </a:p>
          <a:p>
            <a:r>
              <a:rPr lang="ru-RU" sz="4800" b="1" dirty="0" smtClean="0"/>
              <a:t>80 х 356</a:t>
            </a:r>
          </a:p>
          <a:p>
            <a:r>
              <a:rPr lang="ru-RU" sz="4800" b="1" dirty="0" smtClean="0"/>
              <a:t>2300 х 90</a:t>
            </a:r>
          </a:p>
          <a:p>
            <a:r>
              <a:rPr lang="ru-RU" sz="4800" b="1" dirty="0" smtClean="0"/>
              <a:t>64000 х 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sz="3600" dirty="0" smtClean="0"/>
              <a:t>2Вычисли, выполнив запись в столбик.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6552728" cy="5256584"/>
          </a:xfrm>
        </p:spPr>
        <p:txBody>
          <a:bodyPr/>
          <a:lstStyle/>
          <a:p>
            <a:r>
              <a:rPr lang="ru-RU" sz="4800" b="1" dirty="0" smtClean="0"/>
              <a:t>43600 х 5 = 218000</a:t>
            </a:r>
          </a:p>
          <a:p>
            <a:r>
              <a:rPr lang="ru-RU" sz="4800" b="1" dirty="0" smtClean="0"/>
              <a:t>2400 х 30 = 2160000</a:t>
            </a:r>
          </a:p>
          <a:p>
            <a:r>
              <a:rPr lang="ru-RU" sz="4800" b="1" dirty="0" smtClean="0"/>
              <a:t>540 х 700 = 378000 </a:t>
            </a:r>
          </a:p>
          <a:p>
            <a:r>
              <a:rPr lang="ru-RU" sz="4800" b="1" dirty="0" smtClean="0"/>
              <a:t>80 х 356 = 28480</a:t>
            </a:r>
          </a:p>
          <a:p>
            <a:r>
              <a:rPr lang="ru-RU" sz="4800" b="1" dirty="0"/>
              <a:t>2300 х </a:t>
            </a:r>
            <a:r>
              <a:rPr lang="ru-RU" sz="4800" b="1" dirty="0" smtClean="0"/>
              <a:t>90 = 207000 </a:t>
            </a:r>
            <a:endParaRPr lang="ru-RU" sz="4800" b="1" dirty="0"/>
          </a:p>
          <a:p>
            <a:r>
              <a:rPr lang="ru-RU" sz="4800" b="1" dirty="0"/>
              <a:t>64000 х </a:t>
            </a:r>
            <a:r>
              <a:rPr lang="ru-RU" sz="4800" b="1" dirty="0" smtClean="0"/>
              <a:t>3 = 192000</a:t>
            </a:r>
            <a:endParaRPr lang="ru-RU" sz="4800" b="1" dirty="0"/>
          </a:p>
          <a:p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292058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dirty="0" smtClean="0"/>
              <a:t>3. Реши уравнения.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r>
              <a:rPr lang="ru-RU" sz="6000" b="1" dirty="0" smtClean="0"/>
              <a:t>Х – 546 = 35 + 64 </a:t>
            </a:r>
          </a:p>
          <a:p>
            <a:r>
              <a:rPr lang="ru-RU" sz="6000" b="1" dirty="0" smtClean="0"/>
              <a:t>Х </a:t>
            </a:r>
            <a:r>
              <a:rPr lang="ru-RU" sz="6000" b="1" dirty="0" err="1" smtClean="0"/>
              <a:t>х</a:t>
            </a:r>
            <a:r>
              <a:rPr lang="ru-RU" sz="6000" b="1" dirty="0" smtClean="0"/>
              <a:t> (500 : 100) = 125 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dirty="0" smtClean="0"/>
              <a:t>Проверка.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pPr lvl="0"/>
            <a:r>
              <a:rPr lang="ru-RU" sz="6000" b="1" dirty="0">
                <a:solidFill>
                  <a:prstClr val="black">
                    <a:tint val="75000"/>
                  </a:prstClr>
                </a:solidFill>
              </a:rPr>
              <a:t>Х – 546 = 35 + </a:t>
            </a:r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64</a:t>
            </a:r>
          </a:p>
          <a:p>
            <a:pPr lvl="0"/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Х – 546 = 99</a:t>
            </a:r>
          </a:p>
          <a:p>
            <a:pPr lvl="0"/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Х = 546 + 99</a:t>
            </a:r>
          </a:p>
          <a:p>
            <a:pPr lvl="0"/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Х = 645</a:t>
            </a:r>
            <a:endParaRPr lang="ru-RU" sz="6000" b="1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dikie-zhivotnie-6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717032"/>
            <a:ext cx="1857388" cy="29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6552728" cy="4968552"/>
          </a:xfrm>
        </p:spPr>
        <p:txBody>
          <a:bodyPr/>
          <a:lstStyle/>
          <a:p>
            <a:pPr lvl="0"/>
            <a:r>
              <a:rPr lang="ru-RU" sz="6000" b="1" dirty="0">
                <a:solidFill>
                  <a:prstClr val="black">
                    <a:tint val="75000"/>
                  </a:prstClr>
                </a:solidFill>
              </a:rPr>
              <a:t>Х </a:t>
            </a:r>
            <a:r>
              <a:rPr lang="ru-RU" sz="6000" b="1" dirty="0" err="1">
                <a:solidFill>
                  <a:prstClr val="black">
                    <a:tint val="75000"/>
                  </a:prstClr>
                </a:solidFill>
              </a:rPr>
              <a:t>х</a:t>
            </a:r>
            <a:r>
              <a:rPr lang="ru-RU" sz="6000" b="1" dirty="0">
                <a:solidFill>
                  <a:prstClr val="black">
                    <a:tint val="75000"/>
                  </a:prstClr>
                </a:solidFill>
              </a:rPr>
              <a:t> (500 : 100) = </a:t>
            </a:r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125</a:t>
            </a:r>
          </a:p>
          <a:p>
            <a:pPr lvl="0"/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Х </a:t>
            </a:r>
            <a:r>
              <a:rPr lang="ru-RU" sz="6000" b="1" dirty="0" err="1" smtClean="0">
                <a:solidFill>
                  <a:prstClr val="black">
                    <a:tint val="75000"/>
                  </a:prstClr>
                </a:solidFill>
              </a:rPr>
              <a:t>х</a:t>
            </a:r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 5 = 125</a:t>
            </a:r>
          </a:p>
          <a:p>
            <a:pPr lvl="0"/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Х = 125 : 5</a:t>
            </a:r>
          </a:p>
          <a:p>
            <a:pPr lvl="0"/>
            <a:r>
              <a:rPr lang="ru-RU" sz="6000" b="1" dirty="0" smtClean="0">
                <a:solidFill>
                  <a:prstClr val="black">
                    <a:tint val="75000"/>
                  </a:prstClr>
                </a:solidFill>
              </a:rPr>
              <a:t>Х = 25</a:t>
            </a:r>
            <a:endParaRPr lang="ru-RU" sz="6000" b="1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 descr="dikie-zhivotnie-6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05064"/>
            <a:ext cx="1668448" cy="266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r>
              <a:rPr lang="ru-RU" sz="2800" dirty="0" smtClean="0"/>
              <a:t>4. </a:t>
            </a:r>
            <a:r>
              <a:rPr lang="ru-RU" sz="2800" dirty="0" err="1" smtClean="0"/>
              <a:t>Вырази</a:t>
            </a:r>
            <a:r>
              <a:rPr lang="ru-RU" sz="2800" dirty="0" smtClean="0"/>
              <a:t> в указанных единицах измерения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6552728" cy="5400600"/>
          </a:xfrm>
        </p:spPr>
        <p:txBody>
          <a:bodyPr/>
          <a:lstStyle/>
          <a:p>
            <a:r>
              <a:rPr lang="ru-RU" sz="4800" b="1" dirty="0" smtClean="0"/>
              <a:t>45 м 2 </a:t>
            </a:r>
            <a:r>
              <a:rPr lang="ru-RU" sz="4800" b="1" dirty="0" err="1" smtClean="0"/>
              <a:t>дм</a:t>
            </a:r>
            <a:r>
              <a:rPr lang="ru-RU" sz="4800" b="1" dirty="0" smtClean="0"/>
              <a:t> = … </a:t>
            </a:r>
            <a:r>
              <a:rPr lang="ru-RU" sz="4800" b="1" dirty="0" err="1" smtClean="0"/>
              <a:t>дм</a:t>
            </a:r>
            <a:endParaRPr lang="ru-RU" sz="4800" b="1" dirty="0" smtClean="0"/>
          </a:p>
          <a:p>
            <a:r>
              <a:rPr lang="ru-RU" sz="4800" b="1" dirty="0" smtClean="0"/>
              <a:t>7 </a:t>
            </a:r>
            <a:r>
              <a:rPr lang="ru-RU" sz="4800" b="1" dirty="0" err="1" smtClean="0"/>
              <a:t>сут</a:t>
            </a:r>
            <a:r>
              <a:rPr lang="ru-RU" sz="4800" b="1" dirty="0" smtClean="0"/>
              <a:t>. 14 ч = … ч</a:t>
            </a:r>
          </a:p>
          <a:p>
            <a:r>
              <a:rPr lang="ru-RU" sz="4800" b="1" dirty="0" smtClean="0"/>
              <a:t>8 т 5 ц = …кг</a:t>
            </a:r>
          </a:p>
          <a:p>
            <a:r>
              <a:rPr lang="ru-RU" sz="4400" b="1" dirty="0" smtClean="0"/>
              <a:t>20000 см в кв. = … м в кв.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266405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шаблон2</Template>
  <TotalTime>101</TotalTime>
  <Words>345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шаблон2</vt:lpstr>
      <vt:lpstr>Деление многозначных чисел на однозначные числа.</vt:lpstr>
      <vt:lpstr>1.Реши задачу </vt:lpstr>
      <vt:lpstr>Проверка.</vt:lpstr>
      <vt:lpstr>2.Вычисли, выполнив запись в столбик .</vt:lpstr>
      <vt:lpstr>2Вычисли, выполнив запись в столбик.</vt:lpstr>
      <vt:lpstr>3. Реши уравнения.</vt:lpstr>
      <vt:lpstr>Проверка.</vt:lpstr>
      <vt:lpstr>Слайд 8</vt:lpstr>
      <vt:lpstr>4. Вырази в указанных единицах измерения </vt:lpstr>
      <vt:lpstr>4. Вырази в указанных единицах измерения </vt:lpstr>
      <vt:lpstr>5.Реши задачу </vt:lpstr>
      <vt:lpstr>5.Реши задачу </vt:lpstr>
      <vt:lpstr>Спасибо за урок!!!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многозначных чисел на однозначные числа.</dc:title>
  <dc:creator>user</dc:creator>
  <cp:lastModifiedBy>Admin</cp:lastModifiedBy>
  <cp:revision>10</cp:revision>
  <dcterms:created xsi:type="dcterms:W3CDTF">2014-12-21T18:15:37Z</dcterms:created>
  <dcterms:modified xsi:type="dcterms:W3CDTF">2015-03-15T13:28:44Z</dcterms:modified>
</cp:coreProperties>
</file>