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0" r:id="rId4"/>
    <p:sldId id="261" r:id="rId5"/>
    <p:sldId id="262" r:id="rId6"/>
    <p:sldId id="264" r:id="rId7"/>
    <p:sldId id="268" r:id="rId8"/>
    <p:sldId id="263" r:id="rId9"/>
    <p:sldId id="266" r:id="rId10"/>
    <p:sldId id="269" r:id="rId11"/>
    <p:sldId id="270" r:id="rId1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0099CC"/>
    <a:srgbClr val="1C1C1C"/>
    <a:srgbClr val="800000"/>
    <a:srgbClr val="CCFF99"/>
    <a:srgbClr val="CC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323" autoAdjust="0"/>
    <p:restoredTop sz="94652" autoAdjust="0"/>
  </p:normalViewPr>
  <p:slideViewPr>
    <p:cSldViewPr>
      <p:cViewPr varScale="1">
        <p:scale>
          <a:sx n="66" d="100"/>
          <a:sy n="66" d="100"/>
        </p:scale>
        <p:origin x="-135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8.xml"/><Relationship Id="rId2" Type="http://schemas.openxmlformats.org/officeDocument/2006/relationships/slide" Target="slides/slide7.xml"/><Relationship Id="rId1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62902-7FE3-42C1-B63D-E540801B6A4E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424AC-7F69-4F42-BF7E-07302AF2A5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121859" name="Rectangle 3"/>
          <p:cNvSpPr txBox="1">
            <a:spLocks noGrp="1" noChangeArrowheads="1"/>
          </p:cNvSpPr>
          <p:nvPr>
            <p:ph type="body" idx="1"/>
          </p:nvPr>
        </p:nvSpPr>
        <p:spPr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123907" name="Rectangle 3"/>
          <p:cNvSpPr txBox="1">
            <a:spLocks noGrp="1" noChangeArrowheads="1"/>
          </p:cNvSpPr>
          <p:nvPr>
            <p:ph type="body" idx="1"/>
          </p:nvPr>
        </p:nvSpPr>
        <p:spPr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65EF0-0FD6-4244-BD09-9CC2A386419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D1C28-EB51-490D-BA0A-D075160E27F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CD30A-6D35-43A2-95E4-0D125FEB4F3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8D39B-1B4C-4907-B7A0-3CBC775C2B2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CF663-F4EA-4C50-B2ED-77005D21CF3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F1123-8A12-4FA5-8DE9-CA1041B2A48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567EE-D854-4800-8EED-0BFA289EE05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23639-AADC-4EB1-9FCA-78B63A4EBF9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751046-C5E5-4D1E-A2BE-CB4564041F3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7ECF6-D738-49F8-AAE5-8FB916023D2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E0C9B-42C5-4168-B1A7-6AFC1493F01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1939536-41B6-41F0-BF81-A7A574454BD0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hyperlink" Target="&#1052;&#1086;&#1080;%20&#1076;&#1086;&#1082;&#1091;&#1084;&#1077;&#1085;&#1090;&#1099;/&#1058;&#1088;&#1072;&#1087;&#1077;&#1079;&#1085;&#1080;&#1082;&#1086;&#1074;&#1072;%20&#1053;.&#1052;/&#1055;&#1077;&#1088;&#1089;&#1087;&#1077;&#1082;&#1090;&#1080;&#1074;&#1085;&#1099;&#1081;%20&#1059;&#1052;&#1050;%20&#8212;%20&#171;&#1055;&#1077;&#1088;&#1089;&#1087;&#1077;&#1082;&#1090;&#1080;&#1074;&#1085;&#1072;&#1103;%20&#1085;&#1072;&#1095;&#1072;&#1083;&#1100;&#1085;&#1072;&#1103;%20&#1096;&#1082;&#1086;&#1083;&#1072;&#187;.files/ma1b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1" name="Rectangle 173"/>
          <p:cNvSpPr>
            <a:spLocks noChangeArrowheads="1"/>
          </p:cNvSpPr>
          <p:nvPr/>
        </p:nvSpPr>
        <p:spPr bwMode="auto">
          <a:xfrm>
            <a:off x="0" y="4429132"/>
            <a:ext cx="5365750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Aharoni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Aharoni"/>
                <a:cs typeface="Times New Roman" pitchFamily="18" charset="0"/>
              </a:rPr>
              <a:t>Учебно-методический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Aharoni"/>
                <a:cs typeface="Times New Roman" pitchFamily="18" charset="0"/>
              </a:rPr>
              <a:t>           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Aharoni"/>
                <a:cs typeface="Times New Roman" pitchFamily="18" charset="0"/>
              </a:rPr>
              <a:t>комплект </a:t>
            </a:r>
            <a:r>
              <a:rPr lang="ru-R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Aharoni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Aharoni"/>
                <a:cs typeface="Times New Roman" pitchFamily="18" charset="0"/>
              </a:rPr>
            </a:br>
            <a:r>
              <a:rPr lang="ru-R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Aharoni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Aharoni"/>
                <a:cs typeface="Times New Roman" pitchFamily="18" charset="0"/>
              </a:rPr>
            </a:br>
            <a:r>
              <a:rPr lang="ru-R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Aharoni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Aharoni"/>
                <a:cs typeface="Times New Roman" pitchFamily="18" charset="0"/>
              </a:rPr>
            </a:b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Aharoni"/>
                <a:cs typeface="Times New Roman" pitchFamily="18" charset="0"/>
              </a:rPr>
              <a:t> «Перспективная начальная школа»</a:t>
            </a:r>
            <a:r>
              <a:rPr lang="ru-R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Aharoni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Aharoni"/>
                <a:cs typeface="Times New Roman" pitchFamily="18" charset="0"/>
              </a:rPr>
            </a:br>
            <a:endParaRPr lang="es-ES" sz="2800" b="1" dirty="0">
              <a:solidFill>
                <a:schemeClr val="bg1"/>
              </a:solidFill>
            </a:endParaRPr>
          </a:p>
        </p:txBody>
      </p:sp>
      <p:sp>
        <p:nvSpPr>
          <p:cNvPr id="2225" name="Rectangle 177"/>
          <p:cNvSpPr>
            <a:spLocks noChangeArrowheads="1"/>
          </p:cNvSpPr>
          <p:nvPr/>
        </p:nvSpPr>
        <p:spPr bwMode="auto">
          <a:xfrm>
            <a:off x="214282" y="4643446"/>
            <a:ext cx="5357850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5008" y="6000768"/>
            <a:ext cx="2214546" cy="500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osen1674.ru/_mod_files/ce_images/Persp-nach-sch/image02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8565537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88913"/>
            <a:ext cx="8540750" cy="30241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	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Таким образом 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учебно-методический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комплект «Перспективная начальная школа» </a:t>
            </a:r>
            <a:r>
              <a:rPr lang="ru-RU" sz="3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позволяет достичь оптимального индивидуального развития каждого ребёнка.</a:t>
            </a:r>
          </a:p>
        </p:txBody>
      </p:sp>
      <p:pic>
        <p:nvPicPr>
          <p:cNvPr id="5" name="Picture 10" descr="C:\Users\Черепаха &amp; Ахиллес\Desktop\Обложки\1 класс\1kl_Matem_Tet2.jpg"/>
          <p:cNvPicPr>
            <a:picLocks noChangeAspect="1" noChangeArrowheads="1"/>
          </p:cNvPicPr>
          <p:nvPr/>
        </p:nvPicPr>
        <p:blipFill>
          <a:blip r:embed="rId2">
            <a:lum contrast="28000"/>
          </a:blip>
          <a:srcRect/>
          <a:stretch>
            <a:fillRect/>
          </a:stretch>
        </p:blipFill>
        <p:spPr bwMode="auto">
          <a:xfrm rot="20439844">
            <a:off x="1708283" y="2335623"/>
            <a:ext cx="1493837" cy="19431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3" descr="C:\Users\Черепаха &amp; Ахиллес\Desktop\Обложки\1 класс\1kl_Rus_Te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571744"/>
            <a:ext cx="1428750" cy="19716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 descr="C:\Users\Черепаха &amp; Ахиллес\Desktop\Обложки\1 класс\1kl_Mir_U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62258">
            <a:off x="2701967" y="3514065"/>
            <a:ext cx="1855787" cy="22860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3071810"/>
            <a:ext cx="2786062" cy="2079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" name="Picture 4" descr="ma2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042745">
            <a:off x="674831" y="3482885"/>
            <a:ext cx="180657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244475"/>
            <a:ext cx="6832600" cy="874713"/>
          </a:xfrm>
        </p:spPr>
        <p:txBody>
          <a:bodyPr/>
          <a:lstStyle/>
          <a:p>
            <a:pPr algn="ctr"/>
            <a:r>
              <a:rPr lang="ru-RU" sz="3000">
                <a:solidFill>
                  <a:srgbClr val="A50021"/>
                </a:solidFill>
                <a:latin typeface="Times New Roman" pitchFamily="18" charset="0"/>
              </a:rPr>
              <a:t>Основная идея УМК</a:t>
            </a:r>
            <a:br>
              <a:rPr lang="ru-RU" sz="3000">
                <a:solidFill>
                  <a:srgbClr val="A50021"/>
                </a:solidFill>
                <a:latin typeface="Times New Roman" pitchFamily="18" charset="0"/>
              </a:rPr>
            </a:br>
            <a:r>
              <a:rPr lang="ru-RU" sz="3000">
                <a:solidFill>
                  <a:srgbClr val="A50021"/>
                </a:solidFill>
                <a:latin typeface="Times New Roman" pitchFamily="18" charset="0"/>
              </a:rPr>
              <a:t> «Перспективная начальная школа»</a:t>
            </a:r>
            <a:r>
              <a:rPr lang="ru-RU" sz="3000"/>
              <a:t> </a:t>
            </a:r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57200" y="1905000"/>
            <a:ext cx="8229600" cy="4648200"/>
          </a:xfrm>
        </p:spPr>
        <p:txBody>
          <a:bodyPr/>
          <a:lstStyle/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Оптимальное развитие каждого ребенка на основе педагогической поддержки его индивидуальности (возраста, способностей, интереса, склонностей, развития) в условиях специально организованной учебной деятельности, где ученик как равноправный участник процесса обучения  выступает то в роли обучаемого, то в роли обучающего, то в роли организатора учебной ситуации.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ru-RU" sz="28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</a:t>
            </a:r>
          </a:p>
        </p:txBody>
      </p:sp>
      <p:pic>
        <p:nvPicPr>
          <p:cNvPr id="161796" name="Picture 5" descr="2SCH1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228600"/>
            <a:ext cx="1439863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95288" y="3352800"/>
            <a:ext cx="8424862" cy="3505200"/>
          </a:xfrm>
        </p:spPr>
        <p:txBody>
          <a:bodyPr/>
          <a:lstStyle/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endParaRPr lang="ru-RU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ru-RU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ru-RU" sz="28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УМК раскрывает содержание русского языка, литературного чтения, математики, окружающего мира, технологии, информатики, музыки, иностранного языка.</a:t>
            </a:r>
          </a:p>
        </p:txBody>
      </p:sp>
      <p:pic>
        <p:nvPicPr>
          <p:cNvPr id="125955" name="Picture 3" descr="ma1b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142984"/>
            <a:ext cx="1900238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6" name="Picture 4" descr="ma2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357166"/>
            <a:ext cx="1903413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http://www.akademkniga.ru/upload/resize_cache/iblock/747/310_310_1/747d983101745c99b2e823effbb158c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285728"/>
            <a:ext cx="2076450" cy="2952751"/>
          </a:xfrm>
          <a:prstGeom prst="rect">
            <a:avLst/>
          </a:prstGeom>
          <a:noFill/>
        </p:spPr>
      </p:pic>
      <p:pic>
        <p:nvPicPr>
          <p:cNvPr id="11270" name="Picture 6" descr="http://www.akademkniga.ru/upload/resize_cache/iblock/2f7/310_310_1/2f7549fd241a835db367a94527b0a957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18821">
            <a:off x="7611540" y="2357430"/>
            <a:ext cx="1532460" cy="2021544"/>
          </a:xfrm>
          <a:prstGeom prst="rect">
            <a:avLst/>
          </a:prstGeom>
          <a:noFill/>
        </p:spPr>
      </p:pic>
      <p:pic>
        <p:nvPicPr>
          <p:cNvPr id="11272" name="Picture 8" descr="http://www.akademkniga.ru/upload/resize_cache/iblock/186/310_310_1/01_okr_u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71934" y="642918"/>
            <a:ext cx="2076450" cy="2952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ChangeArrowheads="1"/>
          </p:cNvSpPr>
          <p:nvPr/>
        </p:nvSpPr>
        <p:spPr bwMode="auto">
          <a:xfrm>
            <a:off x="250825" y="303213"/>
            <a:ext cx="8664575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000000"/>
                </a:solidFill>
              </a:rPr>
              <a:t>ЦЕЛИ СОЗДАНИЯ НОВОГО КОМПЛЕКТА УЧЕБНИКОВ:</a:t>
            </a:r>
          </a:p>
          <a:p>
            <a:endParaRPr lang="ru-RU" sz="2400" b="1">
              <a:solidFill>
                <a:srgbClr val="000000"/>
              </a:solidFill>
            </a:endParaRPr>
          </a:p>
          <a:p>
            <a:endParaRPr lang="ru-RU" sz="2400" b="1">
              <a:solidFill>
                <a:srgbClr val="000000"/>
              </a:solidFill>
            </a:endParaRPr>
          </a:p>
          <a:p>
            <a:r>
              <a:rPr lang="ru-RU" sz="2400" b="1">
                <a:solidFill>
                  <a:srgbClr val="000000"/>
                </a:solidFill>
              </a:rPr>
              <a:t>1. Учесть характеристику современного младшего школьника и  модель классного коллектива начального звена образования.</a:t>
            </a:r>
          </a:p>
          <a:p>
            <a:r>
              <a:rPr lang="ru-RU" sz="2400" b="1">
                <a:solidFill>
                  <a:srgbClr val="000000"/>
                </a:solidFill>
              </a:rPr>
              <a:t>   </a:t>
            </a:r>
          </a:p>
          <a:p>
            <a:r>
              <a:rPr lang="ru-RU" sz="2400" b="1">
                <a:solidFill>
                  <a:srgbClr val="000000"/>
                </a:solidFill>
              </a:rPr>
              <a:t> 2. Учесть изменившиеся требования к образованию (Концепция  модернизации российского образования на период до 2010 года; Федеральный компонент  государственного стандарта общего образования (начальное образование).</a:t>
            </a:r>
          </a:p>
          <a:p>
            <a:r>
              <a:rPr lang="ru-RU" sz="2400" b="1">
                <a:solidFill>
                  <a:srgbClr val="000000"/>
                </a:solidFill>
              </a:rPr>
              <a:t>    </a:t>
            </a:r>
          </a:p>
          <a:p>
            <a:r>
              <a:rPr lang="ru-RU" sz="2400" b="1">
                <a:solidFill>
                  <a:srgbClr val="000000"/>
                </a:solidFill>
              </a:rPr>
              <a:t>  3. Учесть новые требования к учебнику, продиктованные развитыми информационными технологиями.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755650" y="1268413"/>
            <a:ext cx="763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457200" y="498475"/>
            <a:ext cx="6400800" cy="37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Особенность </a:t>
            </a:r>
            <a:r>
              <a:rPr lang="ru-RU" sz="28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УМК «Перспективная</a:t>
            </a:r>
          </a:p>
          <a:p>
            <a:pPr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28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начальная школа»</a:t>
            </a:r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состоит в том, что</a:t>
            </a:r>
          </a:p>
          <a:p>
            <a:pPr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входящие в его состав учебники</a:t>
            </a:r>
          </a:p>
          <a:p>
            <a:pPr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действительно представляют собой</a:t>
            </a:r>
          </a:p>
          <a:p>
            <a:pPr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КОМПЛЕКТ по целому ряду</a:t>
            </a:r>
          </a:p>
          <a:p>
            <a:pPr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оснований.</a:t>
            </a:r>
          </a:p>
        </p:txBody>
      </p:sp>
      <p:pic>
        <p:nvPicPr>
          <p:cNvPr id="4105" name="Picture 9" descr="4kl_Mir_H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762000"/>
            <a:ext cx="1400175" cy="1792288"/>
          </a:xfrm>
          <a:prstGeom prst="rect">
            <a:avLst/>
          </a:prstGeom>
          <a:noFill/>
        </p:spPr>
      </p:pic>
      <p:pic>
        <p:nvPicPr>
          <p:cNvPr id="4106" name="Picture 10" descr="1kl_Azb_U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250" y="4724400"/>
            <a:ext cx="1352550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7" name="Picture 11" descr="2kl_Mir_Uch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4876800"/>
            <a:ext cx="1397000" cy="1766888"/>
          </a:xfrm>
          <a:prstGeom prst="rect">
            <a:avLst/>
          </a:prstGeom>
          <a:noFill/>
        </p:spPr>
      </p:pic>
      <p:pic>
        <p:nvPicPr>
          <p:cNvPr id="4108" name="Picture 12" descr="2kl_Rus_Uch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4419600"/>
            <a:ext cx="1400175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9" name="Picture 13" descr="1kl_Matem_Uch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52600" y="4343400"/>
            <a:ext cx="1397000" cy="1982788"/>
          </a:xfrm>
          <a:prstGeom prst="rect">
            <a:avLst/>
          </a:prstGeom>
          <a:noFill/>
        </p:spPr>
      </p:pic>
      <p:pic>
        <p:nvPicPr>
          <p:cNvPr id="4110" name="Picture 14" descr="3kl_Master_Uch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4800600"/>
            <a:ext cx="1403350" cy="1782763"/>
          </a:xfrm>
          <a:prstGeom prst="rect">
            <a:avLst/>
          </a:prstGeom>
          <a:noFill/>
        </p:spPr>
      </p:pic>
      <p:pic>
        <p:nvPicPr>
          <p:cNvPr id="4111" name="Picture 15" descr="4kl_Info_Uch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43800" y="2438400"/>
            <a:ext cx="1403350" cy="1944688"/>
          </a:xfrm>
          <a:prstGeom prst="rect">
            <a:avLst/>
          </a:prstGeom>
          <a:noFill/>
        </p:spPr>
      </p:pic>
      <p:pic>
        <p:nvPicPr>
          <p:cNvPr id="4112" name="Picture 16" descr="3kl_Lit_Uch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39000" y="4267200"/>
            <a:ext cx="1385888" cy="17653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2"/>
          <p:cNvSpPr txBox="1">
            <a:spLocks noChangeArrowheads="1"/>
          </p:cNvSpPr>
          <p:nvPr/>
        </p:nvSpPr>
        <p:spPr bwMode="auto">
          <a:xfrm>
            <a:off x="755650" y="1268413"/>
            <a:ext cx="7632700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428596" y="214290"/>
            <a:ext cx="8258204" cy="28952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600">
                <a:solidFill>
                  <a:srgbClr val="0000FF"/>
                </a:solidFill>
                <a:latin typeface="Times New Roman" pitchFamily="18" charset="0"/>
              </a:rPr>
              <a:t>И</a:t>
            </a:r>
            <a:r>
              <a:rPr lang="ru-RU" sz="2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сточник</a:t>
            </a:r>
            <a:r>
              <a:rPr lang="ru-RU" sz="2600">
                <a:solidFill>
                  <a:srgbClr val="0000FF"/>
                </a:solidFill>
                <a:latin typeface="Times New Roman" pitchFamily="18" charset="0"/>
              </a:rPr>
              <a:t>и</a:t>
            </a:r>
            <a:r>
              <a:rPr lang="ru-RU" sz="2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которые входят в состав комплекта</a:t>
            </a:r>
            <a:r>
              <a:rPr lang="ru-RU" sz="2600">
                <a:solidFill>
                  <a:srgbClr val="0000FF"/>
                </a:solidFill>
                <a:latin typeface="Times New Roman" pitchFamily="18" charset="0"/>
              </a:rPr>
              <a:t> УМК «Перспективная начальная школа»: </a:t>
            </a:r>
          </a:p>
          <a:p>
            <a:pPr defTabSz="449263">
              <a:buClr>
                <a:srgbClr val="0000FF"/>
              </a:buClr>
              <a:buSzPct val="100000"/>
              <a:buFont typeface="Wingdings" pitchFamily="2" charset="2"/>
              <a:buChar char="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6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словари, </a:t>
            </a:r>
          </a:p>
          <a:p>
            <a:pPr defTabSz="449263">
              <a:buClr>
                <a:srgbClr val="0000FF"/>
              </a:buClr>
              <a:buSzPct val="100000"/>
              <a:buFont typeface="Wingdings" pitchFamily="2" charset="2"/>
              <a:buChar char="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6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хрестоматии, </a:t>
            </a:r>
          </a:p>
          <a:p>
            <a:pPr defTabSz="449263">
              <a:buClr>
                <a:srgbClr val="0000FF"/>
              </a:buClr>
              <a:buSzPct val="100000"/>
              <a:buFont typeface="Wingdings" pitchFamily="2" charset="2"/>
              <a:buChar char="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6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рабочие тетради на печатной основе, </a:t>
            </a:r>
          </a:p>
          <a:p>
            <a:pPr defTabSz="449263">
              <a:buClr>
                <a:srgbClr val="0000FF"/>
              </a:buClr>
              <a:buSzPct val="100000"/>
              <a:buFont typeface="Wingdings" pitchFamily="2" charset="2"/>
              <a:buChar char="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6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сборники практических задач, </a:t>
            </a:r>
          </a:p>
          <a:p>
            <a:pPr defTabSz="449263">
              <a:buClr>
                <a:srgbClr val="0000FF"/>
              </a:buClr>
              <a:buSzPct val="100000"/>
              <a:buFont typeface="Wingdings" pitchFamily="2" charset="2"/>
              <a:buChar char="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6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картинная галерея. </a:t>
            </a:r>
          </a:p>
        </p:txBody>
      </p:sp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4200525"/>
            <a:ext cx="1800225" cy="2276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53966" dir="2700000" algn="ctr" rotWithShape="0">
              <a:srgbClr val="5F5F5F"/>
            </a:outerShdw>
          </a:effectLst>
        </p:spPr>
      </p:pic>
      <p:pic>
        <p:nvPicPr>
          <p:cNvPr id="1198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4013200"/>
            <a:ext cx="1800225" cy="238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53966" dir="2700000" algn="ctr" rotWithShape="0">
              <a:srgbClr val="5F5F5F"/>
            </a:outerShdw>
          </a:effectLst>
        </p:spPr>
      </p:pic>
      <p:pic>
        <p:nvPicPr>
          <p:cNvPr id="119814" name="Picture 6"/>
          <p:cNvPicPr>
            <a:picLocks noChangeAspect="1" noChangeArrowheads="1"/>
          </p:cNvPicPr>
          <p:nvPr/>
        </p:nvPicPr>
        <p:blipFill>
          <a:blip r:embed="rId5"/>
          <a:srcRect l="937" t="1314"/>
          <a:stretch>
            <a:fillRect/>
          </a:stretch>
        </p:blipFill>
        <p:spPr bwMode="auto">
          <a:xfrm>
            <a:off x="6216650" y="1295400"/>
            <a:ext cx="2698750" cy="191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53966" dir="2700000" algn="ctr" rotWithShape="0">
              <a:srgbClr val="808080"/>
            </a:outerShdw>
          </a:effectLst>
        </p:spPr>
      </p:pic>
      <p:pic>
        <p:nvPicPr>
          <p:cNvPr id="11981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3505200"/>
            <a:ext cx="1820863" cy="2403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53966" dir="2700000" algn="ctr" rotWithShape="0">
              <a:srgbClr val="5F5F5F">
                <a:alpha val="40033"/>
              </a:srgbClr>
            </a:outerShdw>
          </a:effectLst>
        </p:spPr>
      </p:pic>
      <p:pic>
        <p:nvPicPr>
          <p:cNvPr id="11981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00600" y="3505200"/>
            <a:ext cx="1800225" cy="2293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53966" dir="2700000" algn="ctr" rotWithShape="0">
              <a:srgbClr val="5F5F5F"/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4"/>
          <p:cNvSpPr txBox="1">
            <a:spLocks noChangeArrowheads="1"/>
          </p:cNvSpPr>
          <p:nvPr/>
        </p:nvSpPr>
        <p:spPr bwMode="auto">
          <a:xfrm>
            <a:off x="755650" y="1268413"/>
            <a:ext cx="763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457200" y="3810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26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Все учебники комплекта опираются на коммуникативные технологии</a:t>
            </a:r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457200" y="1295400"/>
            <a:ext cx="73152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40000"/>
              </a:spcBef>
            </a:pPr>
            <a:r>
              <a:rPr lang="ru-RU" sz="2300">
                <a:effectLst>
                  <a:outerShdw blurRad="38100" dist="38100" dir="2700000" algn="tl">
                    <a:srgbClr val="000000"/>
                  </a:outerShdw>
                </a:effectLst>
              </a:rPr>
              <a:t>Цель - научить школьников: </a:t>
            </a:r>
          </a:p>
          <a:p>
            <a:pPr>
              <a:lnSpc>
                <a:spcPct val="70000"/>
              </a:lnSpc>
              <a:spcBef>
                <a:spcPct val="40000"/>
              </a:spcBef>
              <a:buClr>
                <a:srgbClr val="0000CC"/>
              </a:buClr>
              <a:buFont typeface="Wingdings" pitchFamily="2" charset="2"/>
              <a:buChar char="ü"/>
            </a:pPr>
            <a:r>
              <a:rPr lang="ru-RU" sz="2300">
                <a:effectLst>
                  <a:outerShdw blurRad="38100" dist="38100" dir="2700000" algn="tl">
                    <a:srgbClr val="000000"/>
                  </a:outerShdw>
                </a:effectLst>
              </a:rPr>
              <a:t> общаться с одноклассниками и взрослыми;</a:t>
            </a:r>
          </a:p>
          <a:p>
            <a:pPr>
              <a:lnSpc>
                <a:spcPct val="70000"/>
              </a:lnSpc>
              <a:spcBef>
                <a:spcPct val="40000"/>
              </a:spcBef>
              <a:buClr>
                <a:srgbClr val="0000CC"/>
              </a:buClr>
              <a:buFont typeface="Wingdings" pitchFamily="2" charset="2"/>
              <a:buChar char="ü"/>
            </a:pPr>
            <a:r>
              <a:rPr lang="ru-RU" sz="2300">
                <a:effectLst>
                  <a:outerShdw blurRad="38100" dist="38100" dir="2700000" algn="tl">
                    <a:srgbClr val="000000"/>
                  </a:outerShdw>
                </a:effectLst>
              </a:rPr>
              <a:t> обосновывать собственную точку зрения;</a:t>
            </a:r>
          </a:p>
          <a:p>
            <a:pPr>
              <a:lnSpc>
                <a:spcPct val="70000"/>
              </a:lnSpc>
              <a:spcBef>
                <a:spcPct val="40000"/>
              </a:spcBef>
              <a:buClr>
                <a:srgbClr val="0000CC"/>
              </a:buClr>
              <a:buFont typeface="Wingdings" pitchFamily="2" charset="2"/>
              <a:buChar char="ü"/>
            </a:pPr>
            <a:r>
              <a:rPr lang="ru-RU" sz="2300">
                <a:effectLst>
                  <a:outerShdw blurRad="38100" dist="38100" dir="2700000" algn="tl">
                    <a:srgbClr val="000000"/>
                  </a:outerShdw>
                </a:effectLst>
              </a:rPr>
              <a:t> уважать другую точку зрения;</a:t>
            </a:r>
          </a:p>
          <a:p>
            <a:pPr>
              <a:lnSpc>
                <a:spcPct val="70000"/>
              </a:lnSpc>
              <a:spcBef>
                <a:spcPct val="40000"/>
              </a:spcBef>
              <a:buClr>
                <a:srgbClr val="0000CC"/>
              </a:buClr>
              <a:buFont typeface="Wingdings" pitchFamily="2" charset="2"/>
              <a:buChar char="ü"/>
            </a:pPr>
            <a:r>
              <a:rPr lang="ru-RU" sz="2300">
                <a:effectLst>
                  <a:outerShdw blurRad="38100" dist="38100" dir="2700000" algn="tl">
                    <a:srgbClr val="000000"/>
                  </a:outerShdw>
                </a:effectLst>
              </a:rPr>
              <a:t> владеть устной диалогической речью</a:t>
            </a:r>
          </a:p>
          <a:p>
            <a:pPr>
              <a:lnSpc>
                <a:spcPct val="70000"/>
              </a:lnSpc>
              <a:spcBef>
                <a:spcPct val="40000"/>
              </a:spcBef>
              <a:buClr>
                <a:srgbClr val="0000CC"/>
              </a:buClr>
              <a:buFont typeface="Wingdings" pitchFamily="2" charset="2"/>
              <a:buChar char="ü"/>
            </a:pPr>
            <a:r>
              <a:rPr lang="ru-RU" sz="2300">
                <a:effectLst>
                  <a:outerShdw blurRad="38100" dist="38100" dir="2700000" algn="tl">
                    <a:srgbClr val="000000"/>
                  </a:outerShdw>
                </a:effectLst>
              </a:rPr>
              <a:t> смотреть на любое изучаемое явление                              с разных точек зрения;</a:t>
            </a:r>
          </a:p>
          <a:p>
            <a:pPr>
              <a:lnSpc>
                <a:spcPct val="70000"/>
              </a:lnSpc>
              <a:spcBef>
                <a:spcPct val="20000"/>
              </a:spcBef>
              <a:buFont typeface="Wingdings" pitchFamily="2" charset="2"/>
              <a:buChar char="ü"/>
            </a:pPr>
            <a:endParaRPr lang="ru-RU" sz="23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5237" name="Picture 5"/>
          <p:cNvPicPr>
            <a:picLocks noChangeAspect="1" noChangeArrowheads="1"/>
          </p:cNvPicPr>
          <p:nvPr/>
        </p:nvPicPr>
        <p:blipFill>
          <a:blip r:embed="rId2"/>
          <a:srcRect l="3421" t="3851" r="5417" b="5373"/>
          <a:stretch>
            <a:fillRect/>
          </a:stretch>
        </p:blipFill>
        <p:spPr bwMode="auto">
          <a:xfrm>
            <a:off x="6870700" y="1241425"/>
            <a:ext cx="2182813" cy="3055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9523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38" y="4038600"/>
            <a:ext cx="3155950" cy="218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95239" name="Picture 7" descr="1kl_Matem_Uch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3775" y="3668713"/>
            <a:ext cx="482600" cy="684212"/>
          </a:xfrm>
          <a:prstGeom prst="rect">
            <a:avLst/>
          </a:prstGeom>
          <a:noFill/>
        </p:spPr>
      </p:pic>
      <p:pic>
        <p:nvPicPr>
          <p:cNvPr id="95240" name="Picture 8" descr="1kl_Mir_U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375" y="5986463"/>
            <a:ext cx="511175" cy="682625"/>
          </a:xfrm>
          <a:prstGeom prst="rect">
            <a:avLst/>
          </a:prstGeom>
          <a:noFill/>
        </p:spPr>
      </p:pic>
      <p:pic>
        <p:nvPicPr>
          <p:cNvPr id="95241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52763" y="3832225"/>
            <a:ext cx="3157537" cy="2187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95242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13438" y="4464050"/>
            <a:ext cx="3140075" cy="218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4"/>
          <p:cNvSpPr txBox="1">
            <a:spLocks noChangeArrowheads="1"/>
          </p:cNvSpPr>
          <p:nvPr/>
        </p:nvSpPr>
        <p:spPr bwMode="auto">
          <a:xfrm>
            <a:off x="755650" y="1268413"/>
            <a:ext cx="763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471488" y="533400"/>
            <a:ext cx="89011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25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Все учебники </a:t>
            </a:r>
            <a:r>
              <a:rPr lang="ru-RU" sz="2500" u="sng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включают в содержание механизмы</a:t>
            </a:r>
            <a:r>
              <a:rPr lang="ru-RU" sz="25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формирования  общих учебных умений и навыков: </a:t>
            </a:r>
            <a:br>
              <a:rPr lang="ru-RU" sz="25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endParaRPr lang="ru-RU" sz="250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471488" y="19383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ü"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учат читать язык </a:t>
            </a:r>
            <a:r>
              <a:rPr lang="ru-RU" sz="24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условных обозначений</a:t>
            </a: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</a:p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ü"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искать информацию в </a:t>
            </a:r>
            <a:r>
              <a:rPr lang="ru-RU" sz="24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словарях и справочниках</a:t>
            </a: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</a:p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ü"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работать сразу с </a:t>
            </a:r>
            <a:r>
              <a:rPr lang="ru-RU" sz="24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несколькими источниками информации</a:t>
            </a: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</a:p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ü"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ориентироваться в </a:t>
            </a:r>
            <a:r>
              <a:rPr lang="ru-RU" sz="24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библиотеке</a:t>
            </a: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</a:p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ü"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понимать </a:t>
            </a:r>
            <a:r>
              <a:rPr lang="ru-RU" sz="24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структуру книги</a:t>
            </a: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;  </a:t>
            </a:r>
          </a:p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ü"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знакомят с </a:t>
            </a:r>
            <a:r>
              <a:rPr lang="ru-RU" sz="24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интернет-адресами</a:t>
            </a: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по доступным темам;</a:t>
            </a:r>
          </a:p>
          <a:p>
            <a:pPr marL="342900" indent="-342900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ü"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учат работать </a:t>
            </a:r>
            <a:r>
              <a:rPr lang="ru-RU" sz="24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самостоятельно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ru-RU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2"/>
          <p:cNvSpPr txBox="1">
            <a:spLocks noChangeArrowheads="1"/>
          </p:cNvSpPr>
          <p:nvPr/>
        </p:nvSpPr>
        <p:spPr bwMode="auto">
          <a:xfrm>
            <a:off x="755650" y="1268413"/>
            <a:ext cx="7632700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457200" y="533400"/>
            <a:ext cx="8229600" cy="269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449263">
              <a:spcBef>
                <a:spcPts val="16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 источникам, которые не включены в комплект, но с которыми комплект работает, относятся</a:t>
            </a:r>
            <a:r>
              <a:rPr lang="ru-RU" sz="2600">
                <a:solidFill>
                  <a:srgbClr val="0000FF"/>
                </a:solidFill>
                <a:latin typeface="Times New Roman" pitchFamily="18" charset="0"/>
              </a:rPr>
              <a:t>:</a:t>
            </a:r>
            <a:r>
              <a:rPr lang="ru-RU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defTabSz="449263">
              <a:spcBef>
                <a:spcPts val="1625"/>
              </a:spcBef>
              <a:buClr>
                <a:srgbClr val="0000FF"/>
              </a:buClr>
              <a:buSzPct val="100000"/>
              <a:buFont typeface="Wingdings" pitchFamily="2" charset="2"/>
              <a:buChar char="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6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фонды школьных библиотек, </a:t>
            </a:r>
          </a:p>
          <a:p>
            <a:pPr defTabSz="449263">
              <a:spcBef>
                <a:spcPts val="1625"/>
              </a:spcBef>
              <a:buClr>
                <a:srgbClr val="0000FF"/>
              </a:buClr>
              <a:buSzPct val="100000"/>
              <a:buFont typeface="Wingdings" pitchFamily="2" charset="2"/>
              <a:buChar char="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6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большие академические словари</a:t>
            </a:r>
            <a:r>
              <a:rPr lang="ru-RU" sz="2600">
                <a:solidFill>
                  <a:srgbClr val="000000"/>
                </a:solidFill>
                <a:latin typeface="Times New Roman" pitchFamily="18" charset="0"/>
              </a:rPr>
              <a:t>;</a:t>
            </a:r>
            <a:r>
              <a:rPr lang="ru-RU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defTabSz="449263">
              <a:spcBef>
                <a:spcPts val="1625"/>
              </a:spcBef>
              <a:buClr>
                <a:srgbClr val="0000FF"/>
              </a:buClr>
              <a:buSzPct val="100000"/>
              <a:buFont typeface="Wingdings" pitchFamily="2" charset="2"/>
              <a:buChar char="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6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интернет;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81000" y="3276600"/>
            <a:ext cx="7999413" cy="3408363"/>
            <a:chOff x="240" y="2064"/>
            <a:chExt cx="5039" cy="2147"/>
          </a:xfrm>
        </p:grpSpPr>
        <p:pic>
          <p:nvPicPr>
            <p:cNvPr id="122885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0" y="2064"/>
              <a:ext cx="3798" cy="214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22886" name="Picture 6"/>
            <p:cNvPicPr>
              <a:picLocks noChangeAspect="1" noChangeArrowheads="1"/>
            </p:cNvPicPr>
            <p:nvPr/>
          </p:nvPicPr>
          <p:blipFill>
            <a:blip r:embed="rId4"/>
            <a:srcRect t="9047"/>
            <a:stretch>
              <a:fillRect/>
            </a:stretch>
          </p:blipFill>
          <p:spPr bwMode="auto">
            <a:xfrm>
              <a:off x="2448" y="2916"/>
              <a:ext cx="2832" cy="484"/>
            </a:xfrm>
            <a:prstGeom prst="rect">
              <a:avLst/>
            </a:prstGeom>
            <a:noFill/>
            <a:ln w="19080">
              <a:solidFill>
                <a:srgbClr val="0000FF"/>
              </a:solidFill>
              <a:miter lim="800000"/>
              <a:headEnd/>
              <a:tailEnd/>
            </a:ln>
            <a:effectLst/>
          </p:spPr>
        </p:pic>
        <p:pic>
          <p:nvPicPr>
            <p:cNvPr id="122887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0" y="3600"/>
              <a:ext cx="2352" cy="432"/>
            </a:xfrm>
            <a:prstGeom prst="rect">
              <a:avLst/>
            </a:prstGeom>
            <a:noFill/>
            <a:ln w="19080">
              <a:solidFill>
                <a:srgbClr val="0000FF"/>
              </a:solidFill>
              <a:miter lim="800000"/>
              <a:headEnd/>
              <a:tailEnd/>
            </a:ln>
            <a:effectLst/>
          </p:spPr>
        </p:pic>
        <p:sp>
          <p:nvSpPr>
            <p:cNvPr id="122888" name="Rectangle 8"/>
            <p:cNvSpPr>
              <a:spLocks noChangeArrowheads="1"/>
            </p:cNvSpPr>
            <p:nvPr/>
          </p:nvSpPr>
          <p:spPr bwMode="auto">
            <a:xfrm>
              <a:off x="672" y="3648"/>
              <a:ext cx="1728" cy="336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000" b="1">
                  <a:solidFill>
                    <a:srgbClr val="5F5F5F"/>
                  </a:solidFill>
                  <a:latin typeface="Tahoma" pitchFamily="34" charset="0"/>
                </a:rPr>
                <a:t>Найди в интернете</a:t>
              </a:r>
            </a:p>
          </p:txBody>
        </p:sp>
        <p:sp>
          <p:nvSpPr>
            <p:cNvPr id="122889" name="Rectangle 9"/>
            <p:cNvSpPr>
              <a:spLocks noChangeArrowheads="1"/>
            </p:cNvSpPr>
            <p:nvPr/>
          </p:nvSpPr>
          <p:spPr bwMode="auto">
            <a:xfrm>
              <a:off x="336" y="3696"/>
              <a:ext cx="288" cy="2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800" b="1">
                  <a:solidFill>
                    <a:srgbClr val="FF33CC"/>
                  </a:solidFill>
                  <a:latin typeface="Tahoma" pitchFamily="34" charset="0"/>
                </a:rPr>
                <a:t>I</a:t>
              </a:r>
            </a:p>
          </p:txBody>
        </p:sp>
      </p:grpSp>
      <p:pic>
        <p:nvPicPr>
          <p:cNvPr id="122890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400" y="1828800"/>
            <a:ext cx="1800225" cy="2293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5568</TotalTime>
  <Words>347</Words>
  <Application>Microsoft Office PowerPoint</Application>
  <PresentationFormat>Экран (4:3)</PresentationFormat>
  <Paragraphs>52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Diseño predeterminado</vt:lpstr>
      <vt:lpstr>Слайд 1</vt:lpstr>
      <vt:lpstr>Основная идея УМК  «Перспективная начальная школа»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Admin</cp:lastModifiedBy>
  <cp:revision>788</cp:revision>
  <dcterms:created xsi:type="dcterms:W3CDTF">2010-05-23T14:28:12Z</dcterms:created>
  <dcterms:modified xsi:type="dcterms:W3CDTF">2015-01-21T14:02:34Z</dcterms:modified>
</cp:coreProperties>
</file>