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7" r:id="rId2"/>
    <p:sldId id="258" r:id="rId3"/>
    <p:sldId id="285" r:id="rId4"/>
    <p:sldId id="266" r:id="rId5"/>
    <p:sldId id="261" r:id="rId6"/>
    <p:sldId id="263" r:id="rId7"/>
    <p:sldId id="262" r:id="rId8"/>
    <p:sldId id="264" r:id="rId9"/>
    <p:sldId id="265" r:id="rId10"/>
    <p:sldId id="269" r:id="rId11"/>
    <p:sldId id="271" r:id="rId12"/>
    <p:sldId id="275" r:id="rId13"/>
    <p:sldId id="274" r:id="rId14"/>
    <p:sldId id="272" r:id="rId15"/>
    <p:sldId id="273" r:id="rId16"/>
    <p:sldId id="276" r:id="rId17"/>
    <p:sldId id="277" r:id="rId18"/>
    <p:sldId id="28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6306-0D2C-4F33-A866-73A8F58409AD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60CD4-BD3F-4E58-88ED-898FF5095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60CD4-BD3F-4E58-88ED-898FF509513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4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698830-9F12-4B4B-AF3C-29E24112A8A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7CE99D-9F52-4AD3-92EF-93157E7569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Documents/&#1085;&#1072;&#1087;&#1088;&#1072;&#1074;&#1083;&#1077;&#1085;&#1080;&#1103;%20&#1074;%20&#1088;&#1072;&#1079;&#1074;&#1080;&#1090;&#1080;&#1080;%20&#1088;&#1077;&#1095;&#1080;.doc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5;&#1083;&#1077;&#1085;&#1072;\Documents\&#1091;&#1088;&#1086;&#1074;&#1085;&#1080;%20&#1088;&#1072;&#1079;&#1074;&#1080;&#1090;&#1080;&#1103;%20&#1088;&#1077;&#1095;&#1080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5;&#1083;&#1077;&#1085;&#1072;\Documents\&#1074;&#1080;&#1076;&#1099;%20&#1088;&#1077;&#1095;&#1077;&#1074;&#1086;&#1081;%20&#1076;&#1077;&#1103;&#1090;&#1077;&#1083;&#1100;&#1085;&#1086;&#1089;&#1090;&#1080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780108"/>
          </a:xfrm>
        </p:spPr>
        <p:txBody>
          <a:bodyPr/>
          <a:lstStyle/>
          <a:p>
            <a:r>
              <a:rPr lang="ru-RU" dirty="0" smtClean="0"/>
              <a:t>Развитие речи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Учитель начальных классов:</a:t>
            </a:r>
          </a:p>
          <a:p>
            <a:r>
              <a:rPr lang="ru-RU" dirty="0" smtClean="0"/>
              <a:t>НАЗАРЕНКО ЕЛЕНА ВАЛЕРЬЕВНА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6429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И НАУКИ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 ФЕДЕРАЦИИ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ГКООУ«САНАТОРНАЯ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ШКОЛА-ИНТЕРНАТ № 21»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714348" y="428604"/>
          <a:ext cx="1697609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Picture" r:id="rId3" imgW="712408" imgH="774772" progId="Word.Picture.8">
                  <p:embed/>
                </p:oleObj>
              </mc:Choice>
              <mc:Fallback>
                <p:oleObj name="Picture" r:id="rId3" imgW="712408" imgH="774772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28604"/>
                        <a:ext cx="1697609" cy="18573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300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file"/>
              </a:rPr>
              <a:t>Направления в развитии речи: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1844824"/>
            <a:ext cx="3744416" cy="1947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над словом</a:t>
            </a:r>
          </a:p>
          <a:p>
            <a:pPr algn="ctr"/>
            <a:r>
              <a:rPr lang="ru-RU" dirty="0" smtClean="0"/>
              <a:t>(лексический уровень)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04048" y="1844824"/>
            <a:ext cx="3528392" cy="1947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над словосочетанием и предложением</a:t>
            </a:r>
          </a:p>
          <a:p>
            <a:pPr algn="ctr"/>
            <a:r>
              <a:rPr lang="ru-RU" dirty="0" smtClean="0"/>
              <a:t>(синтаксический уровень)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59832" y="4293096"/>
            <a:ext cx="345638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над связной речью</a:t>
            </a:r>
          </a:p>
          <a:p>
            <a:pPr algn="ctr"/>
            <a:r>
              <a:rPr lang="ru-RU" dirty="0" smtClean="0"/>
              <a:t>(уровень текста)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059832" y="155679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155679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1844824"/>
            <a:ext cx="7200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2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Богатство словаря – признак высокого развития каждого человека.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Словарная работа включает в себя 4 направления:</a:t>
            </a:r>
          </a:p>
          <a:p>
            <a:r>
              <a:rPr lang="ru-RU" dirty="0"/>
              <a:t>о</a:t>
            </a:r>
            <a:r>
              <a:rPr lang="ru-RU" dirty="0" smtClean="0"/>
              <a:t>богащение словаря;</a:t>
            </a:r>
          </a:p>
          <a:p>
            <a:r>
              <a:rPr lang="ru-RU" dirty="0"/>
              <a:t>у</a:t>
            </a:r>
            <a:r>
              <a:rPr lang="ru-RU" dirty="0" smtClean="0"/>
              <a:t>точнение словаря;</a:t>
            </a:r>
          </a:p>
          <a:p>
            <a:r>
              <a:rPr lang="ru-RU" dirty="0"/>
              <a:t>а</a:t>
            </a:r>
            <a:r>
              <a:rPr lang="ru-RU" dirty="0" smtClean="0"/>
              <a:t>ктивизация словаря;</a:t>
            </a:r>
          </a:p>
          <a:p>
            <a:r>
              <a:rPr lang="ru-RU" dirty="0"/>
              <a:t>у</a:t>
            </a:r>
            <a:r>
              <a:rPr lang="ru-RU" dirty="0" smtClean="0"/>
              <a:t>странение нелитературных слов.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Слово – основная значащая единица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913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280919" cy="428133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Речевая  среда                      речевая среда: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 семье, среди друзей           книги, газеты, радио,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телевидение, интернат                 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учебная работа в школе     словари, справочники</a:t>
            </a:r>
          </a:p>
          <a:p>
            <a:pPr marL="0" indent="0">
              <a:buNone/>
            </a:pPr>
            <a:r>
              <a:rPr lang="ru-RU" dirty="0" smtClean="0"/>
              <a:t>   (учебники, речь учителя)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обогащения словаря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2100838">
            <a:off x="1830217" y="16916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973694">
            <a:off x="6112491" y="168547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367159">
            <a:off x="1893313" y="3747355"/>
            <a:ext cx="484632" cy="1041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999952">
            <a:off x="6222900" y="3816378"/>
            <a:ext cx="484632" cy="1060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Выделение словосочетаний из предложения;</a:t>
            </a:r>
          </a:p>
          <a:p>
            <a:r>
              <a:rPr lang="ru-RU" sz="2800" dirty="0" smtClean="0"/>
              <a:t>Установление связей между словами с помощью вопросов;</a:t>
            </a:r>
          </a:p>
          <a:p>
            <a:r>
              <a:rPr lang="ru-RU" sz="2800" dirty="0" smtClean="0"/>
              <a:t>Составление самостоятельных словосочетаний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над словосочетанием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9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3936"/>
            <a:ext cx="7408333" cy="4352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Упражнения с предложениями </a:t>
            </a:r>
            <a:r>
              <a:rPr lang="ru-RU" dirty="0"/>
              <a:t>я</a:t>
            </a:r>
            <a:r>
              <a:rPr lang="ru-RU" dirty="0" smtClean="0"/>
              <a:t> делю на 3 группы:</a:t>
            </a:r>
          </a:p>
          <a:p>
            <a:r>
              <a:rPr lang="ru-RU" dirty="0" smtClean="0"/>
              <a:t>Упражнения на основе образца или </a:t>
            </a:r>
            <a:r>
              <a:rPr lang="ru-RU" u="sng" dirty="0" smtClean="0"/>
              <a:t>подражательные,</a:t>
            </a:r>
            <a:r>
              <a:rPr lang="ru-RU" dirty="0" smtClean="0"/>
              <a:t> предполагают усвоение правильно построенных конструкций.</a:t>
            </a:r>
          </a:p>
          <a:p>
            <a:r>
              <a:rPr lang="ru-RU" u="sng" dirty="0" smtClean="0"/>
              <a:t>Конструктивные </a:t>
            </a:r>
            <a:r>
              <a:rPr lang="ru-RU" dirty="0" smtClean="0"/>
              <a:t>упражнения –это построение предложений на основе усвоенных закономерностей.</a:t>
            </a:r>
          </a:p>
          <a:p>
            <a:r>
              <a:rPr lang="ru-RU" u="sng" dirty="0" smtClean="0"/>
              <a:t>Творческие </a:t>
            </a:r>
            <a:r>
              <a:rPr lang="ru-RU" dirty="0" smtClean="0"/>
              <a:t>упражнения не предполагают ни образца, ни частных конструкций.</a:t>
            </a:r>
            <a:endParaRPr lang="ru-RU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26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r>
              <a:rPr lang="ru-RU" sz="1400" dirty="0" smtClean="0"/>
              <a:t>Умеют понимать</a:t>
            </a:r>
            <a:r>
              <a:rPr lang="ru-RU" sz="1400" dirty="0"/>
              <a:t>, </a:t>
            </a:r>
            <a:r>
              <a:rPr lang="ru-RU" sz="1400" dirty="0" smtClean="0"/>
              <a:t>осмысливать тему; умеют </a:t>
            </a:r>
            <a:r>
              <a:rPr lang="ru-RU" sz="1400" dirty="0"/>
              <a:t>писать на тему, не выходя за её рамки, достаточно полно </a:t>
            </a:r>
            <a:r>
              <a:rPr lang="ru-RU" sz="1400" dirty="0" smtClean="0"/>
              <a:t>раскрывают </a:t>
            </a:r>
            <a:r>
              <a:rPr lang="ru-RU" sz="1400" dirty="0"/>
              <a:t>тему, выражая при этом и собственное отношение к изображаемому.</a:t>
            </a:r>
          </a:p>
          <a:p>
            <a:r>
              <a:rPr lang="ru-RU" sz="1400" dirty="0" smtClean="0"/>
              <a:t>Умеют </a:t>
            </a:r>
            <a:r>
              <a:rPr lang="ru-RU" sz="1400" dirty="0"/>
              <a:t>собирать материал, отбирать то, что наиболее важно, что относится к теме и наилучшим образом </a:t>
            </a:r>
            <a:r>
              <a:rPr lang="ru-RU" sz="1400" dirty="0" smtClean="0"/>
              <a:t>реализуют </a:t>
            </a:r>
            <a:r>
              <a:rPr lang="ru-RU" sz="1400" dirty="0"/>
              <a:t>замысел, и </a:t>
            </a:r>
            <a:r>
              <a:rPr lang="ru-RU" sz="1400" dirty="0" smtClean="0"/>
              <a:t>отбрасывают </a:t>
            </a:r>
            <a:r>
              <a:rPr lang="ru-RU" sz="1400" dirty="0"/>
              <a:t>второстепенное.</a:t>
            </a:r>
          </a:p>
          <a:p>
            <a:r>
              <a:rPr lang="ru-RU" sz="1400" dirty="0" smtClean="0"/>
              <a:t>Умеют </a:t>
            </a:r>
            <a:r>
              <a:rPr lang="ru-RU" sz="1400" dirty="0"/>
              <a:t>спланировать работу – сначала в общих чертах, затем </a:t>
            </a:r>
            <a:r>
              <a:rPr lang="ru-RU" sz="1400" dirty="0" smtClean="0"/>
              <a:t>составляют </a:t>
            </a:r>
            <a:r>
              <a:rPr lang="ru-RU" sz="1400" dirty="0"/>
              <a:t>план, </a:t>
            </a:r>
            <a:r>
              <a:rPr lang="ru-RU" sz="1400" dirty="0" smtClean="0"/>
              <a:t>записывают </a:t>
            </a:r>
            <a:r>
              <a:rPr lang="ru-RU" sz="1400" dirty="0"/>
              <a:t>его, </a:t>
            </a:r>
            <a:r>
              <a:rPr lang="ru-RU" sz="1400" dirty="0" smtClean="0"/>
              <a:t>располагают </a:t>
            </a:r>
            <a:r>
              <a:rPr lang="ru-RU" sz="1400" dirty="0"/>
              <a:t>накопленный и отобранный материал в соответствии с планом, </a:t>
            </a:r>
            <a:r>
              <a:rPr lang="ru-RU" sz="1400" dirty="0" smtClean="0"/>
              <a:t>строят </a:t>
            </a:r>
            <a:r>
              <a:rPr lang="ru-RU" sz="1400" dirty="0"/>
              <a:t>свой рассказ, своё изложение или сочинение.</a:t>
            </a:r>
          </a:p>
          <a:p>
            <a:r>
              <a:rPr lang="ru-RU" sz="1400" dirty="0"/>
              <a:t>Г</a:t>
            </a:r>
            <a:r>
              <a:rPr lang="ru-RU" sz="1400" dirty="0" smtClean="0"/>
              <a:t>отовят </a:t>
            </a:r>
            <a:r>
              <a:rPr lang="ru-RU" sz="1400" dirty="0"/>
              <a:t>языковые средства – лексику, словосочетания, отдельные предложения и фрагменты текста, </a:t>
            </a:r>
            <a:r>
              <a:rPr lang="ru-RU" sz="1400" dirty="0" smtClean="0"/>
              <a:t>выверяют </a:t>
            </a:r>
            <a:r>
              <a:rPr lang="ru-RU" sz="1400" dirty="0"/>
              <a:t>правописание трудных слов.</a:t>
            </a:r>
          </a:p>
          <a:p>
            <a:r>
              <a:rPr lang="ru-RU" sz="1400" dirty="0" smtClean="0"/>
              <a:t>Составляют </a:t>
            </a:r>
            <a:r>
              <a:rPr lang="ru-RU" sz="1400" dirty="0"/>
              <a:t>весь текст – правильно </a:t>
            </a:r>
            <a:r>
              <a:rPr lang="ru-RU" sz="1400" dirty="0" smtClean="0"/>
              <a:t>распределяют </a:t>
            </a:r>
            <a:r>
              <a:rPr lang="ru-RU" sz="1400" dirty="0"/>
              <a:t>время для сочинения, </a:t>
            </a:r>
            <a:r>
              <a:rPr lang="ru-RU" sz="1400" dirty="0" smtClean="0"/>
              <a:t>сосредоточиваются </a:t>
            </a:r>
            <a:r>
              <a:rPr lang="ru-RU" sz="1400" dirty="0"/>
              <a:t>и не </a:t>
            </a:r>
            <a:r>
              <a:rPr lang="ru-RU" sz="1400" dirty="0" smtClean="0"/>
              <a:t>пропускают </a:t>
            </a:r>
            <a:r>
              <a:rPr lang="ru-RU" sz="1400" dirty="0"/>
              <a:t>чего-то существенного, постепенно и последовательно </a:t>
            </a:r>
            <a:r>
              <a:rPr lang="ru-RU" sz="1400" dirty="0" smtClean="0"/>
              <a:t>развёртывают </a:t>
            </a:r>
            <a:r>
              <a:rPr lang="ru-RU" sz="1400" dirty="0"/>
              <a:t>свою мысль, </a:t>
            </a:r>
            <a:r>
              <a:rPr lang="ru-RU" sz="1400" dirty="0" smtClean="0"/>
              <a:t>строят </a:t>
            </a:r>
            <a:r>
              <a:rPr lang="ru-RU" sz="1400" dirty="0"/>
              <a:t>предложения и </a:t>
            </a:r>
            <a:r>
              <a:rPr lang="ru-RU" sz="1400" dirty="0" smtClean="0"/>
              <a:t>связывают </a:t>
            </a:r>
            <a:r>
              <a:rPr lang="ru-RU" sz="1400" dirty="0"/>
              <a:t>их между собой, </a:t>
            </a:r>
            <a:r>
              <a:rPr lang="ru-RU" sz="1400" dirty="0" smtClean="0"/>
              <a:t>следят </a:t>
            </a:r>
            <a:r>
              <a:rPr lang="ru-RU" sz="1400" dirty="0"/>
              <a:t>за орфографией и пунктуацией, </a:t>
            </a:r>
            <a:r>
              <a:rPr lang="ru-RU" sz="1400" dirty="0" smtClean="0"/>
              <a:t>записывают </a:t>
            </a:r>
            <a:r>
              <a:rPr lang="ru-RU" sz="1400" dirty="0"/>
              <a:t>текст с соблюдением полей и красной строки, требований каллиграфии.</a:t>
            </a:r>
          </a:p>
          <a:p>
            <a:r>
              <a:rPr lang="ru-RU" sz="1400" dirty="0" smtClean="0"/>
              <a:t>Умеют </a:t>
            </a:r>
            <a:r>
              <a:rPr lang="ru-RU" sz="1400" dirty="0"/>
              <a:t>совершенствовать написанное, исправлять допущенные ошибки, дополнять текст, заменять слова более точными, устранять  повторения, убирать лишнее.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Основные умения связной речи, которыми овладели учащиеся: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463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04086"/>
            <a:ext cx="7408333" cy="432207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Устный пересказ прочитанного в различных вариантах: пересказ, близкий к тексту образца; пересказ сжатый, выборочный, творческий; заучивание текстов наизусть и их выразительное чтение.</a:t>
            </a:r>
          </a:p>
          <a:p>
            <a:r>
              <a:rPr lang="ru-RU" dirty="0" smtClean="0"/>
              <a:t>Различные текстовые выступления учащихся: развёрнутые, обобщающие сообщения, доклады, диалоги, обсуждения.</a:t>
            </a:r>
          </a:p>
          <a:p>
            <a:r>
              <a:rPr lang="ru-RU" dirty="0" smtClean="0"/>
              <a:t>Различные импровизации: рассказы из жизни, сочинение сказок и рассказов, пословиц и загадок, стихотворений и т.п.</a:t>
            </a:r>
          </a:p>
          <a:p>
            <a:r>
              <a:rPr lang="ru-RU" dirty="0" smtClean="0"/>
              <a:t>Сочинения по самостоятельно выбранной или заданной теме, по картинам, по предложению или самостоятельно составленному плану, по заданной схеме сюжета.</a:t>
            </a:r>
          </a:p>
          <a:p>
            <a:r>
              <a:rPr lang="ru-RU" dirty="0" smtClean="0"/>
              <a:t>Записи по наблюдениям, ведение дневников погоды, природы личных дневников.</a:t>
            </a:r>
          </a:p>
          <a:p>
            <a:r>
              <a:rPr lang="ru-RU" dirty="0" smtClean="0"/>
              <a:t>Различные виды драматизации.</a:t>
            </a:r>
          </a:p>
          <a:p>
            <a:r>
              <a:rPr lang="ru-RU" dirty="0" smtClean="0"/>
              <a:t>Сочинения устные и письменные разных видов в соответствии с классификацией.</a:t>
            </a:r>
          </a:p>
          <a:p>
            <a:r>
              <a:rPr lang="ru-RU" dirty="0" smtClean="0"/>
              <a:t>Отзывы о прочитанном, письма, деловые документы и т.п.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школьных текстовых упражнений: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34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речи через малые жанры</a:t>
            </a:r>
            <a:endParaRPr lang="ru-RU" dirty="0"/>
          </a:p>
        </p:txBody>
      </p:sp>
      <p:sp>
        <p:nvSpPr>
          <p:cNvPr id="3" name="Шестиугольник 2"/>
          <p:cNvSpPr/>
          <p:nvPr/>
        </p:nvSpPr>
        <p:spPr>
          <a:xfrm>
            <a:off x="1259632" y="2636912"/>
            <a:ext cx="2016224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сказки</a:t>
            </a:r>
            <a:endParaRPr lang="ru-RU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5652120" y="2636912"/>
            <a:ext cx="208823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1259632" y="4149080"/>
            <a:ext cx="2016224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3491880" y="5088632"/>
            <a:ext cx="1944216" cy="12926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считалки</a:t>
            </a:r>
            <a:endParaRPr lang="ru-RU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5652120" y="4149080"/>
            <a:ext cx="208823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3491880" y="1844824"/>
            <a:ext cx="1944216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57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речи через малые жанры</a:t>
            </a:r>
            <a:endParaRPr lang="ru-RU" dirty="0"/>
          </a:p>
        </p:txBody>
      </p:sp>
      <p:sp>
        <p:nvSpPr>
          <p:cNvPr id="3" name="Шестиугольник 2"/>
          <p:cNvSpPr/>
          <p:nvPr/>
        </p:nvSpPr>
        <p:spPr>
          <a:xfrm>
            <a:off x="1259632" y="2636912"/>
            <a:ext cx="2016224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сказки</a:t>
            </a:r>
            <a:endParaRPr lang="ru-RU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5652120" y="2636912"/>
            <a:ext cx="208823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1259632" y="4149080"/>
            <a:ext cx="2016224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3491880" y="5088632"/>
            <a:ext cx="1944216" cy="12926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считалки</a:t>
            </a:r>
            <a:endParaRPr lang="ru-RU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5652120" y="4149080"/>
            <a:ext cx="2088232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3491880" y="1844824"/>
            <a:ext cx="1944216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19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Цели:</a:t>
            </a:r>
            <a:r>
              <a:rPr lang="ru-RU" dirty="0" smtClean="0"/>
              <a:t> развитие речи; творческой фантазии детей; стимулирование театральной деятельности; воспитание нравственных ценностей.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1. Продолжи сказку: «Жили-были…»</a:t>
            </a:r>
          </a:p>
          <a:p>
            <a:r>
              <a:rPr lang="ru-RU" dirty="0" smtClean="0"/>
              <a:t>2. Угадай, кто я?</a:t>
            </a:r>
          </a:p>
          <a:p>
            <a:r>
              <a:rPr lang="ru-RU" dirty="0" smtClean="0"/>
              <a:t>3. Инсценировка.</a:t>
            </a:r>
          </a:p>
          <a:p>
            <a:r>
              <a:rPr lang="ru-RU" dirty="0" smtClean="0"/>
              <a:t>4. Угадай сказку.</a:t>
            </a:r>
          </a:p>
          <a:p>
            <a:r>
              <a:rPr lang="ru-RU" dirty="0" smtClean="0"/>
              <a:t>5. Растеряшка.</a:t>
            </a:r>
          </a:p>
          <a:p>
            <a:r>
              <a:rPr lang="ru-RU" dirty="0" smtClean="0"/>
              <a:t>6. Доскажи имя литературного героя и в какой сказке он живёт.</a:t>
            </a:r>
          </a:p>
          <a:p>
            <a:r>
              <a:rPr lang="ru-RU" dirty="0" smtClean="0"/>
              <a:t>Докажи характер героя примерами из сказок.</a:t>
            </a:r>
          </a:p>
          <a:p>
            <a:r>
              <a:rPr lang="ru-RU" dirty="0" smtClean="0"/>
              <a:t>Опиши героя.</a:t>
            </a:r>
          </a:p>
          <a:p>
            <a:r>
              <a:rPr lang="ru-RU" dirty="0" smtClean="0"/>
              <a:t>Придумай конец сказки.</a:t>
            </a:r>
          </a:p>
          <a:p>
            <a:r>
              <a:rPr lang="ru-RU" dirty="0" smtClean="0"/>
              <a:t>Придумай кроссворд к сказке.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СКАЗКА</a:t>
            </a:r>
            <a:br>
              <a:rPr lang="ru-RU" dirty="0" smtClean="0"/>
            </a:br>
            <a:r>
              <a:rPr lang="ru-RU" sz="2800" dirty="0" smtClean="0"/>
              <a:t>«Сказка ложь, да в ней намёк, добрым молодцам урок»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26559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НАЗАРЕНКО ЕЛЕНА ВАЛЕРЬЕВНА</a:t>
            </a:r>
          </a:p>
          <a:p>
            <a:pPr algn="ctr"/>
            <a:endParaRPr lang="ru-RU" sz="3600" b="1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268760"/>
            <a:ext cx="3352800" cy="2269968"/>
          </a:xfrm>
        </p:spPr>
        <p:txBody>
          <a:bodyPr/>
          <a:lstStyle/>
          <a:p>
            <a:pPr algn="ctr"/>
            <a:r>
              <a:rPr lang="ru-RU" sz="2000" dirty="0"/>
              <a:t>У</a:t>
            </a:r>
            <a:r>
              <a:rPr lang="ru-RU" sz="2000" dirty="0" smtClean="0"/>
              <a:t>читель начальных классов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Елена\Desktop\IMG_16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549" y="981075"/>
            <a:ext cx="3826902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6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u="sng" dirty="0" smtClean="0"/>
              <a:t>Цели:</a:t>
            </a:r>
            <a:r>
              <a:rPr lang="ru-RU" sz="1700" dirty="0" smtClean="0"/>
              <a:t> учить выделять свойства и признаки загаданного предмета и доказывать правильность отгадки, воспитывать любовь к русской словесности, народному творчеству.</a:t>
            </a:r>
          </a:p>
          <a:p>
            <a:pPr marL="0" indent="0">
              <a:buNone/>
            </a:pPr>
            <a:endParaRPr lang="ru-RU" sz="1700" dirty="0" smtClean="0"/>
          </a:p>
          <a:p>
            <a:r>
              <a:rPr lang="ru-RU" sz="1700" dirty="0" smtClean="0"/>
              <a:t>1. Для выделения нового или изученного звука.</a:t>
            </a:r>
          </a:p>
          <a:p>
            <a:r>
              <a:rPr lang="ru-RU" sz="1700" dirty="0" smtClean="0"/>
              <a:t>2. Словарная работа (загадки об овощах, фруктах и т.д.).</a:t>
            </a:r>
          </a:p>
          <a:p>
            <a:r>
              <a:rPr lang="ru-RU" sz="1700" dirty="0" smtClean="0"/>
              <a:t>3. Сочиняем загадку.</a:t>
            </a:r>
          </a:p>
          <a:p>
            <a:r>
              <a:rPr lang="ru-RU" sz="1700" dirty="0" smtClean="0"/>
              <a:t>4. Отгадай кроссворд (из загадок).</a:t>
            </a:r>
          </a:p>
          <a:p>
            <a:r>
              <a:rPr lang="ru-RU" sz="1700" dirty="0" smtClean="0"/>
              <a:t>5. Нарисуй отгадку.</a:t>
            </a:r>
          </a:p>
          <a:p>
            <a:r>
              <a:rPr lang="ru-RU" sz="1700" dirty="0" smtClean="0"/>
              <a:t>6. Подбор загадок, так, чтобы слова-отгадки объединяла одна орфограмма.</a:t>
            </a:r>
          </a:p>
          <a:p>
            <a:r>
              <a:rPr lang="ru-RU" sz="1700" dirty="0" smtClean="0"/>
              <a:t>7.Звуковой анализ отгадок.</a:t>
            </a:r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ЗАГАДКИ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«Загадка – иносказательное описание какого-либо предмета или явления, данное обычно в форме вопроса»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Чичеров В.И.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09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Цели:</a:t>
            </a:r>
            <a:r>
              <a:rPr lang="ru-RU" dirty="0" smtClean="0"/>
              <a:t> знакомство с пословицами, их ролью в жизни людей, воспитывать интерес к устному народному творчеству, развивать умение объяснять смысл пословиц, их содержание, формировать личностные качества и отношения к культуре и обычаям страны.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1. Вместо точек вставь название животных.</a:t>
            </a:r>
          </a:p>
          <a:p>
            <a:r>
              <a:rPr lang="ru-RU" dirty="0" smtClean="0"/>
              <a:t>2. Доскажи пословицу.</a:t>
            </a:r>
          </a:p>
          <a:p>
            <a:r>
              <a:rPr lang="ru-RU" dirty="0" smtClean="0"/>
              <a:t>3. Кто больше? (Вспомнить пословицы на определённую тему).</a:t>
            </a:r>
          </a:p>
          <a:p>
            <a:r>
              <a:rPr lang="ru-RU" dirty="0" smtClean="0"/>
              <a:t>4. Соотнести пословицу и картинку.</a:t>
            </a:r>
          </a:p>
          <a:p>
            <a:r>
              <a:rPr lang="ru-RU" dirty="0" smtClean="0"/>
              <a:t>5. Составить пословицу.</a:t>
            </a:r>
          </a:p>
          <a:p>
            <a:r>
              <a:rPr lang="ru-RU" dirty="0" smtClean="0"/>
              <a:t>6. Игра «Пословичная лента».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ПОСЛОВИЦА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2800" dirty="0" smtClean="0"/>
              <a:t>Пословица – короткое предложение, содержащее народную мудрость».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7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Цели:</a:t>
            </a:r>
            <a:r>
              <a:rPr lang="ru-RU" dirty="0" smtClean="0"/>
              <a:t> развитие речи обучающихся, работа над выразительностью речи, правильном произношении, силой голоса, приобщение учащихся к устному народному творчеству.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1. Работа над артикуляцией.</a:t>
            </a:r>
          </a:p>
          <a:p>
            <a:r>
              <a:rPr lang="ru-RU" dirty="0" smtClean="0"/>
              <a:t>2. Письмо по памяти.</a:t>
            </a:r>
          </a:p>
          <a:p>
            <a:r>
              <a:rPr lang="ru-RU" dirty="0" smtClean="0"/>
              <a:t>3. Конкурс на звание чемпионов по скороговоркам.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010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СКОРОГОВОРКА</a:t>
            </a:r>
            <a:br>
              <a:rPr lang="ru-RU" dirty="0" smtClean="0"/>
            </a:br>
            <a:r>
              <a:rPr lang="ru-RU" sz="2800" dirty="0" smtClean="0"/>
              <a:t>«Скороговорка – шуточный жанр народного творчества, фраза, построенная на сочетании звуков, которые затрудняют быстрое произнесение слов».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48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Цели: изучить историю создания считалок, их назначение в древние времена.</a:t>
            </a:r>
          </a:p>
          <a:p>
            <a:endParaRPr lang="ru-RU" dirty="0" smtClean="0"/>
          </a:p>
          <a:p>
            <a:r>
              <a:rPr lang="ru-RU" dirty="0" smtClean="0"/>
              <a:t>1. «Дополни считалку».</a:t>
            </a:r>
          </a:p>
          <a:p>
            <a:r>
              <a:rPr lang="ru-RU" dirty="0" smtClean="0"/>
              <a:t>2. игры с использованием считалок.</a:t>
            </a:r>
          </a:p>
          <a:p>
            <a:r>
              <a:rPr lang="ru-RU" dirty="0" smtClean="0"/>
              <a:t>3. «Составить считалку».</a:t>
            </a:r>
          </a:p>
          <a:p>
            <a:r>
              <a:rPr lang="ru-RU" dirty="0" smtClean="0"/>
              <a:t>4. «Найти рифму».</a:t>
            </a:r>
          </a:p>
          <a:p>
            <a:r>
              <a:rPr lang="ru-RU" dirty="0" smtClean="0"/>
              <a:t>5. «Найти концовку».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СЧИТАЛКА</a:t>
            </a:r>
            <a:br>
              <a:rPr lang="ru-RU" dirty="0" smtClean="0"/>
            </a:br>
            <a:r>
              <a:rPr lang="ru-RU" sz="2800" dirty="0" smtClean="0"/>
              <a:t>«Считалка – фольклорный жанр, творцом которого является не один человек, а целый народ».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8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996951"/>
            <a:ext cx="7408333" cy="3129211"/>
          </a:xfrm>
        </p:spPr>
        <p:txBody>
          <a:bodyPr/>
          <a:lstStyle/>
          <a:p>
            <a:r>
              <a:rPr lang="ru-RU" dirty="0" smtClean="0"/>
              <a:t>1. «Кто это сказал?»</a:t>
            </a:r>
          </a:p>
          <a:p>
            <a:r>
              <a:rPr lang="ru-RU" dirty="0" smtClean="0"/>
              <a:t>2. «Продолжи стихотворение или рассказ».</a:t>
            </a:r>
          </a:p>
          <a:p>
            <a:r>
              <a:rPr lang="ru-RU" dirty="0" smtClean="0"/>
              <a:t>3. «Кто мы?»</a:t>
            </a:r>
          </a:p>
          <a:p>
            <a:r>
              <a:rPr lang="ru-RU" dirty="0" smtClean="0"/>
              <a:t>4. Игра «Умники и умницы».</a:t>
            </a:r>
          </a:p>
          <a:p>
            <a:r>
              <a:rPr lang="ru-RU" dirty="0" smtClean="0"/>
              <a:t>5. Викторины по сказкам.</a:t>
            </a:r>
          </a:p>
          <a:p>
            <a:r>
              <a:rPr lang="ru-RU" dirty="0" smtClean="0"/>
              <a:t>6. «Игра «Знатоки русского языка».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442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</a:t>
            </a:r>
            <a:br>
              <a:rPr lang="ru-RU" dirty="0" smtClean="0"/>
            </a:br>
            <a:r>
              <a:rPr lang="ru-RU" sz="2800" dirty="0" smtClean="0"/>
              <a:t>«Игра  - огромное светлое окно, через которое в духовный мир ребёнка вливается живительный поток представлений, понятий об окружающем мире. </a:t>
            </a:r>
            <a:br>
              <a:rPr lang="ru-RU" sz="2800" dirty="0" smtClean="0"/>
            </a:br>
            <a:r>
              <a:rPr lang="ru-RU" sz="2800" dirty="0" smtClean="0"/>
              <a:t>                                   </a:t>
            </a:r>
            <a:r>
              <a:rPr lang="ru-RU" sz="2800" dirty="0" err="1" smtClean="0"/>
              <a:t>В.А.Сухомлинский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«Естественный путь усвоения языка – это развитие речи. Речь – канал развития интеллекта. Чем раньше будет усвоен язык, тем легче и полнее будут усваиваться знания»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Н.И.Жикалкин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9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«Из всех … знаний и умений самым важным, и самым необходимым для жизненной деятельности является, конечно, умение ясно, понятно, красиво говорить на своём языке»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В.И.Чернышёв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Для ребёнка хорошая речь – 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залог успешного обучения и развития.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Вот почему так важно создавать условия для речевой деятельности детей, для общения, для выражения своих мыслей.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5602" name="Picture 2" descr="C:\Users\Виталик\Desktop\P1000039.MOV_snapshot_00.09_[2012.12.01_22.25.5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3"/>
            <a:ext cx="6408712" cy="42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5210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Обеспечить хорошую речевую среду для учащихся (восприятие речи взрослых, чтение книг, слушание радио);</a:t>
            </a:r>
          </a:p>
          <a:p>
            <a:r>
              <a:rPr lang="ru-RU" dirty="0" smtClean="0"/>
              <a:t>Обеспечить создание речевых ситуаций;</a:t>
            </a:r>
          </a:p>
          <a:p>
            <a:r>
              <a:rPr lang="ru-RU" dirty="0" smtClean="0"/>
              <a:t>Обеспечить правильное усвоение учащимися достаточного лексического запаса, грамматических форм, синтаксических конструкций, логических связей, активизировать употребление слов;</a:t>
            </a:r>
          </a:p>
          <a:p>
            <a:r>
              <a:rPr lang="ru-RU" dirty="0" smtClean="0"/>
              <a:t>Формирование умения работать над текстом художественного произведения;</a:t>
            </a:r>
          </a:p>
          <a:p>
            <a:r>
              <a:rPr lang="ru-RU" dirty="0" smtClean="0"/>
              <a:t>Предупреждение и преодоление ошибок в произношении слов, в словообразовании, в построении предложений;</a:t>
            </a:r>
          </a:p>
          <a:p>
            <a:r>
              <a:rPr lang="ru-RU" dirty="0" smtClean="0"/>
              <a:t>Формирование навыков связной речи (устной и письменной);</a:t>
            </a:r>
          </a:p>
          <a:p>
            <a:r>
              <a:rPr lang="ru-RU" dirty="0" smtClean="0"/>
              <a:t>Воспитание интереса и уважительного отношения к слову;</a:t>
            </a:r>
          </a:p>
          <a:p>
            <a:r>
              <a:rPr lang="ru-RU" dirty="0" smtClean="0"/>
              <a:t>Создавать в классе атмосферу борьбы за высокую культуру речи, за выполнение требований к хорошей речи.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0918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 натренированности мускулатуры его органов речи;</a:t>
            </a:r>
          </a:p>
          <a:p>
            <a:r>
              <a:rPr lang="ru-RU" dirty="0" smtClean="0"/>
              <a:t>От понимания ребёнком лексических и грамматических значений языковых единиц;</a:t>
            </a:r>
          </a:p>
          <a:p>
            <a:r>
              <a:rPr lang="ru-RU" dirty="0" smtClean="0"/>
              <a:t>От развития у ребёнка восприимчивости к выразительности речи;</a:t>
            </a:r>
          </a:p>
          <a:p>
            <a:r>
              <a:rPr lang="ru-RU" dirty="0" smtClean="0"/>
              <a:t>От развития чувства языка как способности запоминать нормы употребления языковых единиц в речи;</a:t>
            </a:r>
          </a:p>
          <a:p>
            <a:r>
              <a:rPr lang="ru-RU" dirty="0" smtClean="0"/>
              <a:t>Усвоение письменной речи обусловлено развитием речи устной;</a:t>
            </a:r>
          </a:p>
          <a:p>
            <a:r>
              <a:rPr lang="ru-RU" dirty="0" smtClean="0"/>
              <a:t>Темп обогащения речи убыстряется по мере совершенствования речи творческой системы ребёнка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Усвоение речи ребёнком зависит: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79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Содержательность</a:t>
            </a:r>
          </a:p>
          <a:p>
            <a:r>
              <a:rPr lang="ru-RU" dirty="0" smtClean="0"/>
              <a:t>Логичность</a:t>
            </a:r>
          </a:p>
          <a:p>
            <a:r>
              <a:rPr lang="ru-RU" dirty="0" smtClean="0"/>
              <a:t>Точность</a:t>
            </a:r>
          </a:p>
          <a:p>
            <a:r>
              <a:rPr lang="ru-RU" dirty="0" smtClean="0"/>
              <a:t>Выразительность</a:t>
            </a:r>
          </a:p>
          <a:p>
            <a:r>
              <a:rPr lang="ru-RU" dirty="0" smtClean="0"/>
              <a:t>Ясность</a:t>
            </a:r>
          </a:p>
          <a:p>
            <a:r>
              <a:rPr lang="ru-RU" dirty="0" smtClean="0"/>
              <a:t>Правильность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уровню развития речи учащихся:</a:t>
            </a:r>
            <a:endParaRPr lang="ru-RU" dirty="0"/>
          </a:p>
        </p:txBody>
      </p:sp>
      <p:pic>
        <p:nvPicPr>
          <p:cNvPr id="4" name="Рисунок 3" descr="Основные понятия: Функциональная грамотность речь лексика фразеологизм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3744416" cy="3624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2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произносительный                   лексический</a:t>
            </a:r>
          </a:p>
          <a:p>
            <a:pPr marL="0" indent="0">
              <a:buNone/>
            </a:pPr>
            <a:r>
              <a:rPr lang="ru-RU" dirty="0" smtClean="0"/>
              <a:t>      уровень                                 уровень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грамматический        уровень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уровень              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Уровни развития речи: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0"/>
            <a:endCxn id="2" idx="0"/>
          </p:cNvCxnSpPr>
          <p:nvPr/>
        </p:nvCxnSpPr>
        <p:spPr>
          <a:xfrm>
            <a:off x="4576234" y="14847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23728" y="1484784"/>
            <a:ext cx="7200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40152" y="1484784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347864" y="1484784"/>
            <a:ext cx="21602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64088" y="1484784"/>
            <a:ext cx="36004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9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280919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2000" dirty="0" smtClean="0"/>
              <a:t>связанные с восприятием                 связанные с созданием</a:t>
            </a:r>
          </a:p>
          <a:p>
            <a:pPr marL="0" indent="0">
              <a:buNone/>
            </a:pPr>
            <a:r>
              <a:rPr lang="ru-RU" sz="2000" dirty="0" smtClean="0"/>
              <a:t>       чужой речи                            собственного высказывания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на слух                        зрительно                           устно                         письменно      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2200" dirty="0"/>
              <a:t>с</a:t>
            </a:r>
            <a:r>
              <a:rPr lang="ru-RU" sz="2200" dirty="0" smtClean="0"/>
              <a:t>лушание               чтение         говорение          письмо             </a:t>
            </a:r>
          </a:p>
          <a:p>
            <a:pPr marL="0" indent="0">
              <a:buNone/>
            </a:pPr>
            <a:r>
              <a:rPr lang="ru-RU" sz="2200" dirty="0" smtClean="0"/>
              <a:t>(</a:t>
            </a:r>
            <a:r>
              <a:rPr lang="ru-RU" sz="2200" dirty="0" err="1" smtClean="0"/>
              <a:t>аудирование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file"/>
              </a:rPr>
              <a:t>Виды речевой деятельности: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03748" y="19168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28184" y="19168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899592" y="3212976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55776" y="3212976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292080" y="3212976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308304" y="321297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99592" y="414908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347864" y="4149080"/>
            <a:ext cx="9001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292080" y="414908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96336" y="414908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4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738</TotalTime>
  <Words>1212</Words>
  <Application>Microsoft Office PowerPoint</Application>
  <PresentationFormat>Экран (4:3)</PresentationFormat>
  <Paragraphs>186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Волна</vt:lpstr>
      <vt:lpstr>Picture</vt:lpstr>
      <vt:lpstr>Развитие речи младших школьников</vt:lpstr>
      <vt:lpstr>Учитель начальных классов  </vt:lpstr>
      <vt:lpstr>«Из всех … знаний и умений самым важным, и самым необходимым для жизненной деятельности является, конечно, умение ясно, понятно, красиво говорить на своём языке»                             В.И.Чернышёв</vt:lpstr>
      <vt:lpstr>   Для ребёнка хорошая речь –  залог успешного обучения и развития.    Вот почему так важно создавать условия для речевой деятельности детей, для общения, для выражения своих мыслей.           </vt:lpstr>
      <vt:lpstr>Задачи:</vt:lpstr>
      <vt:lpstr>Усвоение речи ребёнком зависит:</vt:lpstr>
      <vt:lpstr>Требования к уровню развития речи учащихся:</vt:lpstr>
      <vt:lpstr>Уровни развития речи:</vt:lpstr>
      <vt:lpstr>Виды речевой деятельности:</vt:lpstr>
      <vt:lpstr>Направления в развитии речи:</vt:lpstr>
      <vt:lpstr>Слово – основная значащая единица языка.</vt:lpstr>
      <vt:lpstr>Источники обогащения словаря</vt:lpstr>
      <vt:lpstr>Работа над словосочетанием</vt:lpstr>
      <vt:lpstr>Предложение</vt:lpstr>
      <vt:lpstr>Основные умения связной речи, которыми овладели учащиеся:</vt:lpstr>
      <vt:lpstr>Виды школьных текстовых упражнений:</vt:lpstr>
      <vt:lpstr>Развитие речи через малые жанры</vt:lpstr>
      <vt:lpstr>Развитие речи через малые жанры</vt:lpstr>
      <vt:lpstr>СКАЗКА «Сказка ложь, да в ней намёк, добрым молодцам урок»</vt:lpstr>
      <vt:lpstr>ЗАГАДКИ «Загадка – иносказательное описание какого-либо предмета или явления, данное обычно в форме вопроса»                                            Чичеров В.И.</vt:lpstr>
      <vt:lpstr>ПОСЛОВИЦА «Пословица – короткое предложение, содержащее народную мудрость».</vt:lpstr>
      <vt:lpstr>СКОРОГОВОРКА «Скороговорка – шуточный жанр народного творчества, фраза, построенная на сочетании звуков, которые затрудняют быстрое произнесение слов».</vt:lpstr>
      <vt:lpstr>СЧИТАЛКА «Считалка – фольклорный жанр, творцом которого является не один человек, а целый народ».</vt:lpstr>
      <vt:lpstr>ИГРА «Игра  - огромное светлое окно, через которое в духовный мир ребёнка вливается живительный поток представлений, понятий об окружающем мире.                                     В.А.Сухомлинский</vt:lpstr>
      <vt:lpstr>«Естественный путь усвоения языка – это развитие речи. Речь – канал развития интеллекта. Чем раньше будет усвоен язык, тем легче и полнее будут усваиваться знания»                            Н.И.Жикалкин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младших школьников</dc:title>
  <dc:creator>Елена</dc:creator>
  <cp:lastModifiedBy>Виталик</cp:lastModifiedBy>
  <cp:revision>63</cp:revision>
  <dcterms:created xsi:type="dcterms:W3CDTF">2013-10-20T16:47:20Z</dcterms:created>
  <dcterms:modified xsi:type="dcterms:W3CDTF">2013-11-27T15:21:13Z</dcterms:modified>
</cp:coreProperties>
</file>