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1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BAD2E5-1083-4F5F-A72D-C61F93D1D80E}" type="datetimeFigureOut">
              <a:rPr lang="ru-RU" smtClean="0"/>
              <a:t>10.03.2010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AD2E5-1083-4F5F-A72D-C61F93D1D80E}" type="datetimeFigureOut">
              <a:rPr lang="ru-RU" smtClean="0"/>
              <a:t>10.03.2010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AD2E5-1083-4F5F-A72D-C61F93D1D80E}" type="datetimeFigureOut">
              <a:rPr lang="ru-RU" smtClean="0"/>
              <a:t>10.03.2010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AD2E5-1083-4F5F-A72D-C61F93D1D80E}" type="datetimeFigureOut">
              <a:rPr lang="ru-RU" smtClean="0"/>
              <a:t>10.03.2010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BAD2E5-1083-4F5F-A72D-C61F93D1D80E}" type="datetimeFigureOut">
              <a:rPr lang="ru-RU" smtClean="0"/>
              <a:t>10.03.2010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BAD2E5-1083-4F5F-A72D-C61F93D1D80E}" type="datetimeFigureOut">
              <a:rPr lang="ru-RU" smtClean="0"/>
              <a:t>10.03.2010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BAD2E5-1083-4F5F-A72D-C61F93D1D80E}" type="datetimeFigureOut">
              <a:rPr lang="ru-RU" smtClean="0"/>
              <a:t>10.03.2010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BAD2E5-1083-4F5F-A72D-C61F93D1D80E}" type="datetimeFigureOut">
              <a:rPr lang="ru-RU" smtClean="0"/>
              <a:t>10.03.2010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BAD2E5-1083-4F5F-A72D-C61F93D1D80E}" type="datetimeFigureOut">
              <a:rPr lang="ru-RU" smtClean="0"/>
              <a:t>10.03.2010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BAD2E5-1083-4F5F-A72D-C61F93D1D80E}" type="datetimeFigureOut">
              <a:rPr lang="ru-RU" smtClean="0"/>
              <a:t>10.03.2010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BAD2E5-1083-4F5F-A72D-C61F93D1D80E}" type="datetimeFigureOut">
              <a:rPr lang="ru-RU" smtClean="0"/>
              <a:t>10.03.2010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21D88B-E123-4D6C-9FAF-24176644159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AD2E5-1083-4F5F-A72D-C61F93D1D80E}" type="datetimeFigureOut">
              <a:rPr lang="ru-RU" smtClean="0"/>
              <a:t>10.03.2010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D88B-E123-4D6C-9FAF-24176644159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u.wikipedia.org/wiki/%D0%A4%D0%B0%D0%B9%D0%BB:%D0%A3%D1%80%D0%B2%D0%B0%D0%BB%D1%8C%D0%B4.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4%D0%B0%D0%B9%D0%BB:Lubovskiy_les.JPG" TargetMode="External"/><Relationship Id="rId2" Type="http://schemas.openxmlformats.org/officeDocument/2006/relationships/hyperlink" Target="http://ru.wikipedia.org/wiki/%D0%9B%D0%B8%D1%82%D0%BE%D1%81%D1%84%D0%B5%D1%80%D0%B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u.wikipedia.org/wiki/%D0%A4%D0%B0%D0%B9%D0%BB:%D0%9C%D0%B0%D1%87%D1%82%D0%BE%D0%B2%D1%8B%D0%B9_%D0%BB%D0%B5%D1%81.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0%A0%D1%83%D1%81%D1%8C"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u.wikipedia.org/wiki/%D0%A4%D0%B0%D0%B9%D0%BB:%D0%A3%D1%80%D0%B2%D0%B0%D0%BB%D1%8C%D0%B4.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ru.wikipedia.org/w/index.php?title=%D0%9B%D0%B5%D1%81%D0%BE%D0%BF%D0%BE%D1%81%D0%B0%D0%B4%D0%BA%D0%B8&amp;action=edit&amp;redlink=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ru.wikipedia.org/wiki/%D0%A1%D0%B5%D0%B2%D0%B5%D1%80%D0%BD%D0%BE%D0%B5_%D0%BF%D0%BE%D0%BB%D1%83%D1%88%D0%B0%D1%80%D0%B8%D0%B5" TargetMode="External"/><Relationship Id="rId2" Type="http://schemas.openxmlformats.org/officeDocument/2006/relationships/hyperlink" Target="http://ru.wikipedia.org/wiki/%D0%A4%D0%B0%D0%B9%D0%BB:Lubovskiy_les.JPG" TargetMode="External"/><Relationship Id="rId1" Type="http://schemas.openxmlformats.org/officeDocument/2006/relationships/slideLayout" Target="../slideLayouts/slideLayout2.xml"/><Relationship Id="rId6" Type="http://schemas.openxmlformats.org/officeDocument/2006/relationships/hyperlink" Target="http://ru.wikipedia.org/wiki/%D0%A2%D1%80%D0%BE%D0%BF%D0%B8%D1%87%D0%B5%D1%81%D0%BA%D0%B8%D0%B9_%D0%BB%D0%B5%D1%81" TargetMode="External"/><Relationship Id="rId5" Type="http://schemas.openxmlformats.org/officeDocument/2006/relationships/hyperlink" Target="http://ru.wikipedia.org/wiki/%D0%A0%D0%B0%D1%81%D1%82%D0%B5%D0%BD%D0%B8%D1%8F" TargetMode="External"/><Relationship Id="rId4" Type="http://schemas.openxmlformats.org/officeDocument/2006/relationships/hyperlink" Target="http://ru.wikipedia.org/wiki/%D0%97%D0%B5%D0%BC%D0%BB%D1%8F_(%D0%BF%D0%BB%D0%B0%D0%BD%D0%B5%D1%82%D0%B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A1%D0%BA%D0%BE%D1%82%D0%BE%D0%B2%D0%BE%D0%B4%D1%81%D1%82%D0%B2%D0%BE" TargetMode="External"/><Relationship Id="rId3" Type="http://schemas.openxmlformats.org/officeDocument/2006/relationships/hyperlink" Target="http://ru.wikipedia.org/wiki/%D0%A1%D0%BE%D0%B1%D0%B8%D1%80%D0%B0%D1%82%D0%B5%D0%BB%D1%8C%D1%81%D1%82%D0%B2%D0%BE" TargetMode="External"/><Relationship Id="rId7" Type="http://schemas.openxmlformats.org/officeDocument/2006/relationships/hyperlink" Target="http://ru.wikipedia.org/w/index.php?title=%D0%9E%D1%80%D1%83%D0%B4%D0%B8%D1%8F_%D0%B8_%D1%81%D1%80%D0%B5%D0%B4%D1%81%D1%82%D0%B2%D0%B0_%D0%BF%D1%80%D0%BE%D0%B8%D0%B7%D0%B2%D0%BE%D0%B4%D1%81%D1%82%D0%B2%D0%B0&amp;action=edit&amp;redlink=1" TargetMode="External"/><Relationship Id="rId12" Type="http://schemas.openxmlformats.org/officeDocument/2006/relationships/image" Target="../media/image3.jpeg"/><Relationship Id="rId2" Type="http://schemas.openxmlformats.org/officeDocument/2006/relationships/hyperlink" Target="http://ru.wikipedia.org/wiki/%D0%9F%D0%B5%D1%80%D0%B2%D0%BE%D0%B1%D1%8B%D1%82%D0%BD%D1%8B%D0%B9_%D1%87%D0%B5%D0%BB%D0%BE%D0%B2%D0%B5%D0%BA" TargetMode="External"/><Relationship Id="rId1" Type="http://schemas.openxmlformats.org/officeDocument/2006/relationships/slideLayout" Target="../slideLayouts/slideLayout2.xml"/><Relationship Id="rId6" Type="http://schemas.openxmlformats.org/officeDocument/2006/relationships/hyperlink" Target="http://ru.wikipedia.org/wiki/%D0%A0%D0%B0%D0%B7%D0%B4%D0%B5%D0%BB%D0%B5%D0%BD%D0%B8%D0%B5_%D1%82%D1%80%D1%83%D0%B4%D0%B0" TargetMode="External"/><Relationship Id="rId11" Type="http://schemas.openxmlformats.org/officeDocument/2006/relationships/hyperlink" Target="http://ru.wikipedia.org/wiki/%D0%A4%D0%B0%D0%B9%D0%BB:Grib_skov.jpg" TargetMode="External"/><Relationship Id="rId5" Type="http://schemas.openxmlformats.org/officeDocument/2006/relationships/hyperlink" Target="http://ru.wikipedia.org/wiki/%D0%A0%D1%8B%D0%B1%D0%BD%D0%B0%D1%8F_%D0%BB%D0%BE%D0%B2%D0%BB%D1%8F" TargetMode="External"/><Relationship Id="rId10" Type="http://schemas.openxmlformats.org/officeDocument/2006/relationships/hyperlink" Target="http://ru.wikipedia.org/wiki/%D0%9B%D0%B5%D1%81" TargetMode="External"/><Relationship Id="rId4" Type="http://schemas.openxmlformats.org/officeDocument/2006/relationships/hyperlink" Target="http://ru.wikipedia.org/wiki/%D0%9E%D1%85%D0%BE%D1%82%D0%B0" TargetMode="External"/><Relationship Id="rId9" Type="http://schemas.openxmlformats.org/officeDocument/2006/relationships/hyperlink" Target="http://ru.wikipedia.org/wiki/%D0%97%D0%B5%D0%BC%D0%BB%D0%B5%D0%B4%D0%B5%D0%BB%D0%B8%D0%B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2%D0%BE%D1%81%D1%82%D0%BE%D1%87%D0%BD%D1%8B%D0%B5_%D1%81%D0%BB%D0%B0%D0%B2%D1%8F%D0%BD%D0%B5" TargetMode="External"/><Relationship Id="rId2" Type="http://schemas.openxmlformats.org/officeDocument/2006/relationships/hyperlink" Target="http://ru.wikipedia.org/w/index.php?title=%D0%9D%D0%B0%D1%86%D0%B8%D0%BE%D0%BD%D0%B0%D0%BB%D1%8C%D0%BD%D0%B0%D1%8F_%D0%B0%D1%80%D1%85%D0%B8%D1%82%D0%B5%D0%BA%D1%82%D1%83%D1%80%D0%B0&amp;action=edit&amp;redlink=1"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ru.wikipedia.org/wiki/%D0%A4%D0%B0%D0%B9%D0%BB:A_deciduous_beech_forest_in_Sloveni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u.wikipedia.org/wiki/%D0%A4%D0%B0%D0%B9%D0%BB:Pine_tree_forest02.jpg" TargetMode="Externa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A4%D0%B0%D0%B9%D0%BB:Forest_on_San_Juan_Island.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ru.wikipedia.org/wiki/%D0%A4%D0%BE%D1%82%D0%BE%D1%81%D0%B8%D0%BD%D1%82%D0%B5%D0%B7" TargetMode="External"/><Relationship Id="rId5" Type="http://schemas.openxmlformats.org/officeDocument/2006/relationships/hyperlink" Target="http://ru.wikipedia.org/wiki/%D0%9A%D0%B8%D1%81%D0%BB%D0%BE%D1%80%D0%BE%D0%B4"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9A%D1%80%D1%83%D0%B3%D0%BE%D0%B2%D0%BE%D1%80%D0%BE%D1%82_%D0%B2%D0%BE%D0%B4%D1%8B_%D0%B2_%D0%BF%D1%80%D0%B8%D1%80%D0%BE%D0%B4%D0%B5" TargetMode="External"/><Relationship Id="rId2" Type="http://schemas.openxmlformats.org/officeDocument/2006/relationships/hyperlink" Target="http://ru.wikipedia.org/wiki/%D0%93%D0%B8%D0%B4%D1%80%D0%BE%D1%81%D1%84%D0%B5%D1%80%D0%B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ru.wikipedia.org/wiki/%D0%A4%D0%B0%D0%B9%D0%BB:Abtao-Parque_Nacional_Chilo%C3%A9.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A4%D0%B0%D0%B9%D0%BB:Archangelsk_taiga.JPG" TargetMode="External"/><Relationship Id="rId2" Type="http://schemas.openxmlformats.org/officeDocument/2006/relationships/hyperlink" Target="http://ru.wikipedia.org/w/index.php?title=%D0%92%D0%B5%D1%81%D0%B5%D0%BD%D0%BD%D0%B8%D0%B5_%D0%BF%D0%B0%D0%B2%D0%BE%D0%B4%D0%BA%D0%B8&amp;action=edit&amp;redlink=1"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u.wikipedia.org/wiki/%D0%A4%D0%B0%D0%B9%D0%BB:Forest_on_San_Juan_Island.jpg" TargetMode="Externa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ru.wikipedia.org/wiki/%D0%90%D1%82%D0%BC%D0%BE%D1%81%D1%84%D0%B5%D1%80%D0%B0_%D0%97%D0%B5%D0%BC%D0%BB%D0%B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upload.wikimedia.org/wikipedia/commons/thumb/b/bd/%D0%A3%D1%80%D0%B2%D0%B0%D0%BB%D1%8C%D0%B4.jpg/180px-%D0%A3%D1%80%D0%B2%D0%B0%D0%BB%D1%8C%D0%B4.jpg">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Подзаголовок 2"/>
          <p:cNvSpPr>
            <a:spLocks noGrp="1"/>
          </p:cNvSpPr>
          <p:nvPr>
            <p:ph type="subTitle" idx="1"/>
          </p:nvPr>
        </p:nvSpPr>
        <p:spPr/>
        <p:txBody>
          <a:bodyPr/>
          <a:lstStyle/>
          <a:p>
            <a:endParaRPr lang="ru-RU"/>
          </a:p>
        </p:txBody>
      </p:sp>
      <p:sp>
        <p:nvSpPr>
          <p:cNvPr id="1026" name="WordArt 2" descr="Частый вертикальный"/>
          <p:cNvSpPr>
            <a:spLocks noGrp="1" noChangeArrowheads="1" noChangeShapeType="1" noTextEdit="1"/>
          </p:cNvSpPr>
          <p:nvPr>
            <p:ph type="ctrTitle"/>
          </p:nvPr>
        </p:nvSpPr>
        <p:spPr bwMode="auto">
          <a:xfrm>
            <a:off x="928662" y="5072074"/>
            <a:ext cx="7772400" cy="1470025"/>
          </a:xfrm>
          <a:prstGeom prst="rect">
            <a:avLst/>
          </a:prstGeom>
        </p:spPr>
        <p:txBody>
          <a:bodyPr wrap="none" fromWordArt="1">
            <a:prstTxWarp prst="textCurveUp">
              <a:avLst>
                <a:gd name="adj" fmla="val 40356"/>
              </a:avLst>
            </a:prstTxWarp>
          </a:bodyPr>
          <a:lstStyle/>
          <a:p>
            <a:pPr algn="ctr" rtl="0"/>
            <a:r>
              <a:rPr lang="ru-RU" sz="3600" kern="10" spc="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Лес</a:t>
            </a:r>
            <a:endParaRPr lang="ru-RU" sz="3600" kern="10" spc="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3"/>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32" presetClass="emph" presetSubtype="0" fill="hold" grpId="0" nodeType="afterEffect">
                                  <p:stCondLst>
                                    <p:cond delay="0"/>
                                  </p:stCondLst>
                                  <p:childTnLst>
                                    <p:animClr clrSpc="rgb">
                                      <p:cBhvr override="childStyle">
                                        <p:cTn id="12" dur="200" fill="hold"/>
                                        <p:tgtEl>
                                          <p:spTgt spid="1026"/>
                                        </p:tgtEl>
                                        <p:attrNameLst>
                                          <p:attrName>style.color</p:attrName>
                                        </p:attrNameLst>
                                      </p:cBhvr>
                                      <p:to>
                                        <a:schemeClr val="accent2"/>
                                      </p:to>
                                    </p:animClr>
                                    <p:animClr clrSpc="rgb">
                                      <p:cBhvr>
                                        <p:cTn id="13" dur="200" fill="hold"/>
                                        <p:tgtEl>
                                          <p:spTgt spid="1026"/>
                                        </p:tgtEl>
                                        <p:attrNameLst>
                                          <p:attrName>fillcolor</p:attrName>
                                        </p:attrNameLst>
                                      </p:cBhvr>
                                      <p:to>
                                        <a:schemeClr val="accent2"/>
                                      </p:to>
                                    </p:animClr>
                                    <p:set>
                                      <p:cBhvr>
                                        <p:cTn id="14" dur="200" fill="hold"/>
                                        <p:tgtEl>
                                          <p:spTgt spid="1026"/>
                                        </p:tgtEl>
                                        <p:attrNameLst>
                                          <p:attrName>fill.type</p:attrName>
                                        </p:attrNameLst>
                                      </p:cBhvr>
                                      <p:to>
                                        <p:strVal val="solid"/>
                                      </p:to>
                                    </p:set>
                                    <p:set>
                                      <p:cBhvr>
                                        <p:cTn id="15" dur="200" fill="hold"/>
                                        <p:tgtEl>
                                          <p:spTgt spid="1026"/>
                                        </p:tgtEl>
                                        <p:attrNameLst>
                                          <p:attrName>fill.on</p:attrName>
                                        </p:attrNameLst>
                                      </p:cBhvr>
                                      <p:to>
                                        <p:strVal val="true"/>
                                      </p:to>
                                    </p:set>
                                    <p:animRot by="120000">
                                      <p:cBhvr>
                                        <p:cTn id="16" dur="200" fill="hold">
                                          <p:stCondLst>
                                            <p:cond delay="0"/>
                                          </p:stCondLst>
                                        </p:cTn>
                                        <p:tgtEl>
                                          <p:spTgt spid="1026"/>
                                        </p:tgtEl>
                                        <p:attrNameLst>
                                          <p:attrName>r</p:attrName>
                                        </p:attrNameLst>
                                      </p:cBhvr>
                                    </p:animRot>
                                    <p:animRot by="-240000">
                                      <p:cBhvr>
                                        <p:cTn id="17" dur="400" fill="hold">
                                          <p:stCondLst>
                                            <p:cond delay="400"/>
                                          </p:stCondLst>
                                        </p:cTn>
                                        <p:tgtEl>
                                          <p:spTgt spid="1026"/>
                                        </p:tgtEl>
                                        <p:attrNameLst>
                                          <p:attrName>r</p:attrName>
                                        </p:attrNameLst>
                                      </p:cBhvr>
                                    </p:animRot>
                                    <p:animRot by="240000">
                                      <p:cBhvr>
                                        <p:cTn id="18" dur="400" fill="hold">
                                          <p:stCondLst>
                                            <p:cond delay="800"/>
                                          </p:stCondLst>
                                        </p:cTn>
                                        <p:tgtEl>
                                          <p:spTgt spid="1026"/>
                                        </p:tgtEl>
                                        <p:attrNameLst>
                                          <p:attrName>r</p:attrName>
                                        </p:attrNameLst>
                                      </p:cBhvr>
                                    </p:animRot>
                                    <p:animRot by="-240000">
                                      <p:cBhvr>
                                        <p:cTn id="19" dur="400" fill="hold">
                                          <p:stCondLst>
                                            <p:cond delay="1200"/>
                                          </p:stCondLst>
                                        </p:cTn>
                                        <p:tgtEl>
                                          <p:spTgt spid="1026"/>
                                        </p:tgtEl>
                                        <p:attrNameLst>
                                          <p:attrName>r</p:attrName>
                                        </p:attrNameLst>
                                      </p:cBhvr>
                                    </p:animRot>
                                    <p:animRot by="120000">
                                      <p:cBhvr>
                                        <p:cTn id="20" dur="400" fill="hold">
                                          <p:stCondLst>
                                            <p:cond delay="16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800" b="1" dirty="0">
                <a:solidFill>
                  <a:srgbClr val="FFFF00"/>
                </a:solidFill>
              </a:rPr>
              <a:t>Животный мир. Лес служит средой обитания для многих животных. Животные в свою очередь часто играют в лесу санитарную роль. </a:t>
            </a:r>
            <a:br>
              <a:rPr lang="ru-RU" sz="2800" b="1" dirty="0">
                <a:solidFill>
                  <a:srgbClr val="FFFF00"/>
                </a:solidFill>
              </a:rPr>
            </a:br>
            <a:endParaRPr lang="ru-RU" sz="2800" b="1" dirty="0">
              <a:solidFill>
                <a:srgbClr val="FFFF00"/>
              </a:solidFill>
            </a:endParaRPr>
          </a:p>
        </p:txBody>
      </p:sp>
      <p:pic>
        <p:nvPicPr>
          <p:cNvPr id="4" name="Содержимое 3" descr="ш 003.jpg"/>
          <p:cNvPicPr>
            <a:picLocks noGrp="1" noChangeAspect="1"/>
          </p:cNvPicPr>
          <p:nvPr>
            <p:ph idx="1"/>
          </p:nvPr>
        </p:nvPicPr>
        <p:blipFill>
          <a:blip r:embed="rId2" cstate="print"/>
          <a:stretch>
            <a:fillRect/>
          </a:stretch>
        </p:blipFill>
        <p:spPr>
          <a:xfrm>
            <a:off x="2428860" y="1600200"/>
            <a:ext cx="4222294" cy="5257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511420"/>
          </a:xfrm>
        </p:spPr>
        <p:txBody>
          <a:bodyPr>
            <a:normAutofit fontScale="90000"/>
          </a:bodyPr>
          <a:lstStyle/>
          <a:p>
            <a:pPr lvl="0"/>
            <a:r>
              <a:rPr lang="ru-RU" dirty="0"/>
              <a:t>Человек. Лес имеет огромное значение для здоровья и жизнедеятельности человека. Жизнедеятельность человека в свою очередь влияет на лес. </a:t>
            </a:r>
            <a:br>
              <a:rPr lang="ru-RU" dirty="0"/>
            </a:br>
            <a:endParaRPr lang="ru-RU" dirty="0"/>
          </a:p>
        </p:txBody>
      </p:sp>
      <p:sp>
        <p:nvSpPr>
          <p:cNvPr id="3" name="Содержимое 2"/>
          <p:cNvSpPr>
            <a:spLocks noGrp="1"/>
          </p:cNvSpPr>
          <p:nvPr>
            <p:ph idx="1"/>
          </p:nvPr>
        </p:nvSpPr>
        <p:spPr/>
        <p:txBody>
          <a:bodyPr/>
          <a:lstStyle/>
          <a:p>
            <a:endParaRPr lang="ru-RU"/>
          </a:p>
        </p:txBody>
      </p:sp>
      <p:pic>
        <p:nvPicPr>
          <p:cNvPr id="2051" name="Picture 3" descr="C:\Program Files\Microsoft Office\MEDIA\CAGCAT10\j0297551.wmf"/>
          <p:cNvPicPr>
            <a:picLocks noChangeAspect="1" noChangeArrowheads="1"/>
          </p:cNvPicPr>
          <p:nvPr/>
        </p:nvPicPr>
        <p:blipFill>
          <a:blip r:embed="rId2"/>
          <a:srcRect/>
          <a:stretch>
            <a:fillRect/>
          </a:stretch>
        </p:blipFill>
        <p:spPr bwMode="auto">
          <a:xfrm>
            <a:off x="3357554" y="2567714"/>
            <a:ext cx="2812138" cy="42902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2000" fill="hold"/>
                                        <p:tgtEl>
                                          <p:spTgt spid="2051"/>
                                        </p:tgtEl>
                                        <p:attrNameLst>
                                          <p:attrName>ppt_w</p:attrName>
                                        </p:attrNameLst>
                                      </p:cBhvr>
                                      <p:tavLst>
                                        <p:tav tm="0">
                                          <p:val>
                                            <p:fltVal val="0"/>
                                          </p:val>
                                        </p:tav>
                                        <p:tav tm="100000">
                                          <p:val>
                                            <p:strVal val="#ppt_w"/>
                                          </p:val>
                                        </p:tav>
                                      </p:tavLst>
                                    </p:anim>
                                    <p:anim calcmode="lin" valueType="num">
                                      <p:cBhvr>
                                        <p:cTn id="12" dur="2000" fill="hold"/>
                                        <p:tgtEl>
                                          <p:spTgt spid="2051"/>
                                        </p:tgtEl>
                                        <p:attrNameLst>
                                          <p:attrName>ppt_h</p:attrName>
                                        </p:attrNameLst>
                                      </p:cBhvr>
                                      <p:tavLst>
                                        <p:tav tm="0">
                                          <p:val>
                                            <p:fltVal val="0"/>
                                          </p:val>
                                        </p:tav>
                                        <p:tav tm="100000">
                                          <p:val>
                                            <p:strVal val="#ppt_h"/>
                                          </p:val>
                                        </p:tav>
                                      </p:tavLst>
                                    </p:anim>
                                    <p:anim calcmode="lin" valueType="num">
                                      <p:cBhvr>
                                        <p:cTn id="13" dur="2000" fill="hold"/>
                                        <p:tgtEl>
                                          <p:spTgt spid="2051"/>
                                        </p:tgtEl>
                                        <p:attrNameLst>
                                          <p:attrName>style.rotation</p:attrName>
                                        </p:attrNameLst>
                                      </p:cBhvr>
                                      <p:tavLst>
                                        <p:tav tm="0">
                                          <p:val>
                                            <p:fltVal val="360"/>
                                          </p:val>
                                        </p:tav>
                                        <p:tav tm="100000">
                                          <p:val>
                                            <p:fltVal val="0"/>
                                          </p:val>
                                        </p:tav>
                                      </p:tavLst>
                                    </p:anim>
                                    <p:animEffect transition="in" filter="fade">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pPr lvl="0"/>
            <a:r>
              <a:rPr lang="ru-RU" dirty="0">
                <a:hlinkClick r:id="rId2" tooltip="Литосфера"/>
              </a:rPr>
              <a:t>Литосфера</a:t>
            </a:r>
            <a:r>
              <a:rPr lang="ru-RU" dirty="0"/>
              <a:t>. Состав верхних слоёв литосферы связан с произрастанием леса в соответствующих областях </a:t>
            </a:r>
            <a:br>
              <a:rPr lang="ru-RU" dirty="0"/>
            </a:br>
            <a:endParaRPr lang="ru-RU" dirty="0"/>
          </a:p>
        </p:txBody>
      </p:sp>
      <p:sp>
        <p:nvSpPr>
          <p:cNvPr id="3" name="Содержимое 2"/>
          <p:cNvSpPr>
            <a:spLocks noGrp="1"/>
          </p:cNvSpPr>
          <p:nvPr>
            <p:ph idx="1"/>
          </p:nvPr>
        </p:nvSpPr>
        <p:spPr/>
        <p:txBody>
          <a:bodyPr/>
          <a:lstStyle/>
          <a:p>
            <a:endParaRPr lang="ru-RU"/>
          </a:p>
        </p:txBody>
      </p:sp>
      <p:pic>
        <p:nvPicPr>
          <p:cNvPr id="4" name="Рисунок 3" descr="http://upload.wikimedia.org/wikipedia/commons/thumb/9/98/Lubovskiy_les.JPG/180px-Lubovskiy_les.JPG">
            <a:hlinkClick r:id="rId3"/>
          </p:cNvPr>
          <p:cNvPicPr/>
          <p:nvPr/>
        </p:nvPicPr>
        <p:blipFill>
          <a:blip r:embed="rId4"/>
          <a:srcRect/>
          <a:stretch>
            <a:fillRect/>
          </a:stretch>
        </p:blipFill>
        <p:spPr bwMode="auto">
          <a:xfrm>
            <a:off x="714348" y="1928802"/>
            <a:ext cx="8072494" cy="46434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upload.wikimedia.org/wikipedia/commons/thumb/b/b1/%D0%9C%D0%B0%D1%87%D1%82%D0%BE%D0%B2%D1%8B%D0%B9_%D0%BB%D0%B5%D1%81.jpg/180px-%D0%9C%D0%B0%D1%87%D1%82%D0%BE%D0%B2%D1%8B%D0%B9_%D0%BB%D0%B5%D1%81.jpg">
            <a:hlinkClick r:id="rId2"/>
          </p:cNvPr>
          <p:cNvPicPr/>
          <p:nvPr/>
        </p:nvPicPr>
        <p:blipFill>
          <a:blip r:embed="rId3"/>
          <a:srcRect/>
          <a:stretch>
            <a:fillRect/>
          </a:stretch>
        </p:blipFill>
        <p:spPr bwMode="auto">
          <a:xfrm>
            <a:off x="0" y="0"/>
            <a:ext cx="9144000" cy="6858001"/>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Значение леса для жизнедеятельности человека</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082792"/>
          </a:xfrm>
        </p:spPr>
        <p:txBody>
          <a:bodyPr>
            <a:normAutofit fontScale="90000"/>
          </a:bodyPr>
          <a:lstStyle/>
          <a:p>
            <a:r>
              <a:rPr lang="ru-RU" sz="4000" dirty="0"/>
              <a:t>В старину на </a:t>
            </a:r>
            <a:r>
              <a:rPr lang="ru-RU" sz="4000" dirty="0">
                <a:hlinkClick r:id="rId3" tooltip="Русь"/>
              </a:rPr>
              <a:t>Руси</a:t>
            </a:r>
            <a:r>
              <a:rPr lang="ru-RU" sz="4000" dirty="0"/>
              <a:t> говорили: «Рядом с лесом жить — голодному не быть. Лес — богаче царя. Лес не только волка, но и мужика досыта кормит».</a:t>
            </a:r>
            <a:r>
              <a:rPr lang="ru-RU" dirty="0"/>
              <a:t/>
            </a:r>
            <a:br>
              <a:rPr lang="ru-RU" dirty="0"/>
            </a:br>
            <a:endParaRPr lang="ru-RU" dirty="0"/>
          </a:p>
        </p:txBody>
      </p:sp>
      <p:sp>
        <p:nvSpPr>
          <p:cNvPr id="3" name="Содержимое 2"/>
          <p:cNvSpPr>
            <a:spLocks noGrp="1"/>
          </p:cNvSpPr>
          <p:nvPr>
            <p:ph idx="1"/>
          </p:nvPr>
        </p:nvSpPr>
        <p:spPr/>
        <p:txBody>
          <a:bodyPr/>
          <a:lstStyle/>
          <a:p>
            <a:endParaRPr lang="ru-RU"/>
          </a:p>
        </p:txBody>
      </p:sp>
      <p:graphicFrame>
        <p:nvGraphicFramePr>
          <p:cNvPr id="3074" name="Object 9"/>
          <p:cNvGraphicFramePr>
            <a:graphicFrameLocks noChangeAspect="1"/>
          </p:cNvGraphicFramePr>
          <p:nvPr/>
        </p:nvGraphicFramePr>
        <p:xfrm>
          <a:off x="3000364" y="2214554"/>
          <a:ext cx="3214710" cy="4285037"/>
        </p:xfrm>
        <a:graphic>
          <a:graphicData uri="http://schemas.openxmlformats.org/presentationml/2006/ole">
            <p:oleObj spid="_x0000_s3074" name="Clip" r:id="rId4" imgW="1295640" imgH="3934080"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4" name="Рисунок 3" descr="http://upload.wikimedia.org/wikipedia/commons/thumb/b/bd/%D0%A3%D1%80%D0%B2%D0%B0%D0%BB%D1%8C%D0%B4.jpg/180px-%D0%A3%D1%80%D0%B2%D0%B0%D0%BB%D1%8C%D0%B4.jpg">
            <a:hlinkClick r:id="rId2"/>
          </p:cNvPr>
          <p:cNvPicPr/>
          <p:nvPr/>
        </p:nvPicPr>
        <p:blipFill>
          <a:blip r:embed="rId3"/>
          <a:srcRect/>
          <a:stretch>
            <a:fillRect/>
          </a:stretch>
        </p:blipFill>
        <p:spPr bwMode="auto">
          <a:xfrm>
            <a:off x="1571604" y="3643314"/>
            <a:ext cx="6072198" cy="3214686"/>
          </a:xfrm>
          <a:prstGeom prst="rect">
            <a:avLst/>
          </a:prstGeom>
          <a:noFill/>
          <a:ln w="9525">
            <a:noFill/>
            <a:miter lim="800000"/>
            <a:headEnd/>
            <a:tailEnd/>
          </a:ln>
        </p:spPr>
      </p:pic>
      <p:sp>
        <p:nvSpPr>
          <p:cNvPr id="2" name="Заголовок 1"/>
          <p:cNvSpPr>
            <a:spLocks noGrp="1"/>
          </p:cNvSpPr>
          <p:nvPr>
            <p:ph type="title"/>
          </p:nvPr>
        </p:nvSpPr>
        <p:spPr>
          <a:xfrm>
            <a:off x="0" y="274638"/>
            <a:ext cx="9144000" cy="3440114"/>
          </a:xfrm>
        </p:spPr>
        <p:txBody>
          <a:bodyPr>
            <a:noAutofit/>
          </a:bodyPr>
          <a:lstStyle/>
          <a:p>
            <a:r>
              <a:rPr lang="ru-RU" sz="2800" b="1" i="1" dirty="0">
                <a:solidFill>
                  <a:srgbClr val="FFFF00"/>
                </a:solidFill>
              </a:rPr>
              <a:t>Можно выделить следующие основные направления использования леса в хозяйственных целях:</a:t>
            </a:r>
            <a:br>
              <a:rPr lang="ru-RU" sz="2800" b="1" i="1" dirty="0">
                <a:solidFill>
                  <a:srgbClr val="FFFF00"/>
                </a:solidFill>
              </a:rPr>
            </a:br>
            <a:r>
              <a:rPr lang="ru-RU" sz="2800" b="1" i="1" dirty="0">
                <a:solidFill>
                  <a:srgbClr val="FFFF00"/>
                </a:solidFill>
              </a:rPr>
              <a:t>Источник пищи (грибы, ягоды, звери, птицы, мёд) </a:t>
            </a:r>
            <a:br>
              <a:rPr lang="ru-RU" sz="2800" b="1" i="1" dirty="0">
                <a:solidFill>
                  <a:srgbClr val="FFFF00"/>
                </a:solidFill>
              </a:rPr>
            </a:br>
            <a:r>
              <a:rPr lang="ru-RU" sz="2800" b="1" i="1" dirty="0">
                <a:solidFill>
                  <a:srgbClr val="FFFF00"/>
                </a:solidFill>
              </a:rPr>
              <a:t>Источник энергии (дрова) </a:t>
            </a:r>
            <a:br>
              <a:rPr lang="ru-RU" sz="2800" b="1" i="1" dirty="0">
                <a:solidFill>
                  <a:srgbClr val="FFFF00"/>
                </a:solidFill>
              </a:rPr>
            </a:br>
            <a:r>
              <a:rPr lang="ru-RU" sz="2800" b="1" i="1" dirty="0">
                <a:solidFill>
                  <a:srgbClr val="FFFF00"/>
                </a:solidFill>
              </a:rPr>
              <a:t>Строительный материал </a:t>
            </a:r>
            <a:br>
              <a:rPr lang="ru-RU" sz="2800" b="1" i="1" dirty="0">
                <a:solidFill>
                  <a:srgbClr val="FFFF00"/>
                </a:solidFill>
              </a:rPr>
            </a:br>
            <a:r>
              <a:rPr lang="ru-RU" sz="2800" b="1" i="1" dirty="0">
                <a:solidFill>
                  <a:srgbClr val="FFFF00"/>
                </a:solidFill>
              </a:rPr>
              <a:t>Сырьё для производства (производство бумаги) </a:t>
            </a:r>
            <a:br>
              <a:rPr lang="ru-RU" sz="2800" b="1" i="1" dirty="0">
                <a:solidFill>
                  <a:srgbClr val="FFFF00"/>
                </a:solidFill>
              </a:rPr>
            </a:br>
            <a:r>
              <a:rPr lang="ru-RU" sz="2800" b="1" i="1" dirty="0">
                <a:solidFill>
                  <a:srgbClr val="FFFF00"/>
                </a:solidFill>
              </a:rPr>
              <a:t>Регулятор природных процессов (лесопосадки для защиты почвы от выветривания) </a:t>
            </a:r>
            <a:br>
              <a:rPr lang="ru-RU" sz="2800" b="1" i="1" dirty="0">
                <a:solidFill>
                  <a:srgbClr val="FFFF00"/>
                </a:solidFill>
              </a:rPr>
            </a:br>
            <a:endParaRPr lang="ru-RU" sz="2800" b="1" i="1" dirty="0">
              <a:solidFill>
                <a:srgbClr val="FFFF0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786842" cy="4011618"/>
          </a:xfrm>
        </p:spPr>
        <p:txBody>
          <a:bodyPr>
            <a:noAutofit/>
          </a:bodyPr>
          <a:lstStyle/>
          <a:p>
            <a:r>
              <a:rPr lang="ru-RU" sz="2800" dirty="0"/>
              <a:t>К сожалению, сегодня объём вырубки леса нередко в несколько раз превышает объём его естественного восстановления.</a:t>
            </a:r>
            <a:br>
              <a:rPr lang="ru-RU" sz="2800" dirty="0"/>
            </a:br>
            <a:r>
              <a:rPr lang="ru-RU" sz="2800" dirty="0"/>
              <a:t>В связи с этим в цивилизованных странах уделяется много внимания воспроизводству леса, как путём его восстанавливающих количество деревьев </a:t>
            </a:r>
            <a:r>
              <a:rPr lang="ru-RU" sz="2800" dirty="0">
                <a:hlinkClick r:id="rId2" tooltip="Лесопосадки (страница отсутствует)"/>
              </a:rPr>
              <a:t>лесопосадок</a:t>
            </a:r>
            <a:r>
              <a:rPr lang="ru-RU" sz="2800" dirty="0"/>
              <a:t>, так и полного запрещения в некоторых лесах любой хозяйственной деятельности. Благодаря этому в этих районах обеспечивается естественное воспроизводство лесов</a:t>
            </a:r>
          </a:p>
        </p:txBody>
      </p:sp>
      <p:pic>
        <p:nvPicPr>
          <p:cNvPr id="4" name="Содержимое 3" descr="AG00038_.GIF"/>
          <p:cNvPicPr>
            <a:picLocks noGrp="1" noChangeAspect="1"/>
          </p:cNvPicPr>
          <p:nvPr>
            <p:ph idx="1"/>
          </p:nvPr>
        </p:nvPicPr>
        <p:blipFill>
          <a:blip r:embed="rId3"/>
          <a:stretch>
            <a:fillRect/>
          </a:stretch>
        </p:blipFill>
        <p:spPr>
          <a:xfrm>
            <a:off x="2857488" y="4048899"/>
            <a:ext cx="4886665" cy="28091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4" name="Рисунок 3" descr="http://upload.wikimedia.org/wikipedia/commons/thumb/9/98/Lubovskiy_les.JPG/180px-Lubovskiy_les.JPG">
            <a:hlinkClick r:id="rId2"/>
          </p:cNvPr>
          <p:cNvPicPr/>
          <p:nvPr/>
        </p:nvPicPr>
        <p:blipFill>
          <a:blip r:embed="rId3"/>
          <a:srcRect/>
          <a:stretch>
            <a:fillRect/>
          </a:stretch>
        </p:blipFill>
        <p:spPr bwMode="auto">
          <a:xfrm>
            <a:off x="1928794" y="3214686"/>
            <a:ext cx="5286380" cy="3643314"/>
          </a:xfrm>
          <a:prstGeom prst="rect">
            <a:avLst/>
          </a:prstGeom>
          <a:noFill/>
          <a:ln w="9525">
            <a:noFill/>
            <a:miter lim="800000"/>
            <a:headEnd/>
            <a:tailEnd/>
          </a:ln>
        </p:spPr>
      </p:pic>
      <p:sp>
        <p:nvSpPr>
          <p:cNvPr id="2" name="Заголовок 1"/>
          <p:cNvSpPr>
            <a:spLocks noGrp="1"/>
          </p:cNvSpPr>
          <p:nvPr>
            <p:ph type="title"/>
          </p:nvPr>
        </p:nvSpPr>
        <p:spPr>
          <a:xfrm>
            <a:off x="0" y="274638"/>
            <a:ext cx="9144000" cy="3154362"/>
          </a:xfrm>
        </p:spPr>
        <p:txBody>
          <a:bodyPr>
            <a:normAutofit fontScale="90000"/>
          </a:bodyPr>
          <a:lstStyle/>
          <a:p>
            <a:r>
              <a:rPr lang="ru-RU" sz="3200" b="1" dirty="0">
                <a:solidFill>
                  <a:srgbClr val="FFFF00"/>
                </a:solidFill>
              </a:rPr>
              <a:t>Лес — часть поверхности </a:t>
            </a:r>
            <a:r>
              <a:rPr lang="ru-RU" sz="3200" b="1" dirty="0">
                <a:solidFill>
                  <a:srgbClr val="FFFF00"/>
                </a:solidFill>
                <a:hlinkClick r:id="rId4" tooltip="Земля (планета)"/>
              </a:rPr>
              <a:t>Земного шара</a:t>
            </a:r>
            <a:r>
              <a:rPr lang="ru-RU" sz="3200" b="1" dirty="0">
                <a:solidFill>
                  <a:srgbClr val="FFFF00"/>
                </a:solidFill>
              </a:rPr>
              <a:t>, покрытая древесными </a:t>
            </a:r>
            <a:r>
              <a:rPr lang="ru-RU" sz="3200" b="1" dirty="0">
                <a:solidFill>
                  <a:srgbClr val="FFFF00"/>
                </a:solidFill>
                <a:hlinkClick r:id="rId5" tooltip="Растения"/>
              </a:rPr>
              <a:t>растениями</a:t>
            </a:r>
            <a:r>
              <a:rPr lang="ru-RU" sz="3200" b="1" dirty="0">
                <a:solidFill>
                  <a:srgbClr val="FFFF00"/>
                </a:solidFill>
              </a:rPr>
              <a:t>. В настоящее время леса занимают около трети площади суши. Общая площадь леса на Земле составляет 38×10</a:t>
            </a:r>
            <a:r>
              <a:rPr lang="ru-RU" sz="3200" b="1" baseline="30000" dirty="0">
                <a:solidFill>
                  <a:srgbClr val="FFFF00"/>
                </a:solidFill>
              </a:rPr>
              <a:t>6</a:t>
            </a:r>
            <a:r>
              <a:rPr lang="ru-RU" sz="3200" b="1" dirty="0">
                <a:solidFill>
                  <a:srgbClr val="FFFF00"/>
                </a:solidFill>
              </a:rPr>
              <a:t> км². Половина этой лесной зоны принадлежит </a:t>
            </a:r>
            <a:r>
              <a:rPr lang="ru-RU" sz="3200" b="1" dirty="0">
                <a:solidFill>
                  <a:srgbClr val="FFFF00"/>
                </a:solidFill>
                <a:hlinkClick r:id="rId6" tooltip="Тропический лес"/>
              </a:rPr>
              <a:t>тропическим лесам</a:t>
            </a:r>
            <a:r>
              <a:rPr lang="ru-RU" sz="3200" b="1" dirty="0">
                <a:solidFill>
                  <a:srgbClr val="FFFF00"/>
                </a:solidFill>
              </a:rPr>
              <a:t>, четвёртая часть расположена в </a:t>
            </a:r>
            <a:r>
              <a:rPr lang="ru-RU" sz="3200" b="1" dirty="0">
                <a:solidFill>
                  <a:srgbClr val="FFFF00"/>
                </a:solidFill>
                <a:hlinkClick r:id="rId7" tooltip="Северное полушарие"/>
              </a:rPr>
              <a:t>северном полушарии</a:t>
            </a:r>
            <a:r>
              <a:rPr lang="ru-RU" sz="3200" b="1" dirty="0">
                <a:solidFill>
                  <a:srgbClr val="FFFF00"/>
                </a:solidFill>
              </a:rPr>
              <a:t>. Площадь леса в России составляет 8×10</a:t>
            </a:r>
            <a:r>
              <a:rPr lang="ru-RU" sz="3200" b="1" baseline="30000" dirty="0">
                <a:solidFill>
                  <a:srgbClr val="FFFF00"/>
                </a:solidFill>
              </a:rPr>
              <a:t>6</a:t>
            </a:r>
            <a:r>
              <a:rPr lang="ru-RU" sz="3200" b="1" dirty="0">
                <a:solidFill>
                  <a:srgbClr val="FFFF00"/>
                </a:solidFill>
              </a:rPr>
              <a:t> км².</a:t>
            </a:r>
            <a:br>
              <a:rPr lang="ru-RU" sz="3200" b="1" dirty="0">
                <a:solidFill>
                  <a:srgbClr val="FFFF00"/>
                </a:solidFill>
              </a:rPr>
            </a:br>
            <a:endParaRPr lang="ru-RU" sz="3200" b="1" dirty="0">
              <a:solidFill>
                <a:srgbClr val="FFFF00"/>
              </a:solidFill>
            </a:endParaRPr>
          </a:p>
        </p:txBody>
      </p:sp>
      <p:sp>
        <p:nvSpPr>
          <p:cNvPr id="3" name="Содержимое 2"/>
          <p:cNvSpPr>
            <a:spLocks noGrp="1"/>
          </p:cNvSpPr>
          <p:nvPr>
            <p:ph idx="1"/>
          </p:nvPr>
        </p:nvSpPr>
        <p:spPr>
          <a:xfrm>
            <a:off x="285720" y="1"/>
            <a:ext cx="8229600" cy="3571875"/>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27" presetClass="emph" presetSubtype="0" fill="hold" nodeType="afterEffect">
                                  <p:stCondLst>
                                    <p:cond delay="0"/>
                                  </p:stCondLst>
                                  <p:childTnLst>
                                    <p:animClr clrSpc="rgb">
                                      <p:cBhvr override="childStyle">
                                        <p:cTn id="12" dur="1000" autoRev="1" fill="hold"/>
                                        <p:tgtEl>
                                          <p:spTgt spid="4"/>
                                        </p:tgtEl>
                                        <p:attrNameLst>
                                          <p:attrName>style.color</p:attrName>
                                        </p:attrNameLst>
                                      </p:cBhvr>
                                      <p:to>
                                        <a:schemeClr val="bg1"/>
                                      </p:to>
                                    </p:animClr>
                                    <p:animClr clrSpc="rgb">
                                      <p:cBhvr>
                                        <p:cTn id="13" dur="1000" autoRev="1" fill="hold"/>
                                        <p:tgtEl>
                                          <p:spTgt spid="4"/>
                                        </p:tgtEl>
                                        <p:attrNameLst>
                                          <p:attrName>fillcolor</p:attrName>
                                        </p:attrNameLst>
                                      </p:cBhvr>
                                      <p:to>
                                        <a:schemeClr val="bg1"/>
                                      </p:to>
                                    </p:animClr>
                                    <p:set>
                                      <p:cBhvr>
                                        <p:cTn id="14" dur="1000" autoRev="1" fill="hold"/>
                                        <p:tgtEl>
                                          <p:spTgt spid="4"/>
                                        </p:tgtEl>
                                        <p:attrNameLst>
                                          <p:attrName>fill.type</p:attrName>
                                        </p:attrNameLst>
                                      </p:cBhvr>
                                      <p:to>
                                        <p:strVal val="solid"/>
                                      </p:to>
                                    </p:set>
                                    <p:set>
                                      <p:cBhvr>
                                        <p:cTn id="15" dur="1000" autoRev="1"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8858280" cy="2000264"/>
          </a:xfrm>
        </p:spPr>
        <p:txBody>
          <a:bodyPr>
            <a:noAutofit/>
          </a:bodyPr>
          <a:lstStyle/>
          <a:p>
            <a:r>
              <a:rPr lang="ru-RU" sz="2000" b="1" dirty="0">
                <a:solidFill>
                  <a:srgbClr val="FFFF00"/>
                </a:solidFill>
              </a:rPr>
              <a:t>Среди некоторых экономистов было высказано мнение, что жизнь </a:t>
            </a:r>
            <a:r>
              <a:rPr lang="ru-RU" sz="2000" b="1" dirty="0">
                <a:solidFill>
                  <a:srgbClr val="FFFF00"/>
                </a:solidFill>
                <a:hlinkClick r:id="rId2" tooltip="Первобытный человек"/>
              </a:rPr>
              <a:t>первобытного человека</a:t>
            </a:r>
            <a:r>
              <a:rPr lang="ru-RU" sz="2000" b="1" dirty="0">
                <a:solidFill>
                  <a:srgbClr val="FFFF00"/>
                </a:solidFill>
              </a:rPr>
              <a:t> в лесах, где </a:t>
            </a:r>
            <a:r>
              <a:rPr lang="ru-RU" sz="2000" b="1" dirty="0">
                <a:solidFill>
                  <a:srgbClr val="FFFF00"/>
                </a:solidFill>
                <a:hlinkClick r:id="rId3" tooltip="Собирательство"/>
              </a:rPr>
              <a:t>собирательство</a:t>
            </a:r>
            <a:r>
              <a:rPr lang="ru-RU" sz="2000" b="1" dirty="0">
                <a:solidFill>
                  <a:srgbClr val="FFFF00"/>
                </a:solidFill>
              </a:rPr>
              <a:t> даров леса, производимое преимущественно женщинами, и </a:t>
            </a:r>
            <a:r>
              <a:rPr lang="ru-RU" sz="2000" b="1" dirty="0">
                <a:solidFill>
                  <a:srgbClr val="FFFF00"/>
                </a:solidFill>
                <a:hlinkClick r:id="rId4" tooltip="Охота"/>
              </a:rPr>
              <a:t>охота</a:t>
            </a:r>
            <a:r>
              <a:rPr lang="ru-RU" sz="2000" b="1" dirty="0">
                <a:solidFill>
                  <a:srgbClr val="FFFF00"/>
                </a:solidFill>
              </a:rPr>
              <a:t> и </a:t>
            </a:r>
            <a:r>
              <a:rPr lang="ru-RU" sz="2000" b="1" dirty="0">
                <a:solidFill>
                  <a:srgbClr val="FFFF00"/>
                </a:solidFill>
                <a:hlinkClick r:id="rId5" tooltip="Рыбная ловля"/>
              </a:rPr>
              <a:t>рыбная ловля</a:t>
            </a:r>
            <a:r>
              <a:rPr lang="ru-RU" sz="2000" b="1" dirty="0">
                <a:solidFill>
                  <a:srgbClr val="FFFF00"/>
                </a:solidFill>
              </a:rPr>
              <a:t>, чем занимались преимущественно мужчины, стала базой для </a:t>
            </a:r>
            <a:r>
              <a:rPr lang="ru-RU" sz="2000" b="1" dirty="0">
                <a:solidFill>
                  <a:srgbClr val="FFFF00"/>
                </a:solidFill>
                <a:hlinkClick r:id="rId6" tooltip="Разделение труда"/>
              </a:rPr>
              <a:t>разделения труда</a:t>
            </a:r>
            <a:r>
              <a:rPr lang="ru-RU" sz="2000" b="1" dirty="0">
                <a:solidFill>
                  <a:srgbClr val="FFFF00"/>
                </a:solidFill>
              </a:rPr>
              <a:t>, как одной из важнейших черт человеческого общества. Дальнейшее же развитие </a:t>
            </a:r>
            <a:r>
              <a:rPr lang="ru-RU" sz="2000" b="1" dirty="0">
                <a:solidFill>
                  <a:srgbClr val="FFFF00"/>
                </a:solidFill>
                <a:hlinkClick r:id="rId7" tooltip="Орудия и средства производства (страница отсутствует)"/>
              </a:rPr>
              <a:t>орудий и средств производства</a:t>
            </a:r>
            <a:r>
              <a:rPr lang="ru-RU" sz="2000" b="1" dirty="0">
                <a:solidFill>
                  <a:srgbClr val="FFFF00"/>
                </a:solidFill>
              </a:rPr>
              <a:t>, связанное с освоением </a:t>
            </a:r>
            <a:r>
              <a:rPr lang="ru-RU" sz="2000" b="1" dirty="0">
                <a:solidFill>
                  <a:srgbClr val="FFFF00"/>
                </a:solidFill>
                <a:hlinkClick r:id="rId8" tooltip="Скотоводство"/>
              </a:rPr>
              <a:t>скотоводства</a:t>
            </a:r>
            <a:r>
              <a:rPr lang="ru-RU" sz="2000" b="1" dirty="0">
                <a:solidFill>
                  <a:srgbClr val="FFFF00"/>
                </a:solidFill>
              </a:rPr>
              <a:t> и </a:t>
            </a:r>
            <a:r>
              <a:rPr lang="ru-RU" sz="2000" b="1" dirty="0">
                <a:solidFill>
                  <a:srgbClr val="FFFF00"/>
                </a:solidFill>
                <a:hlinkClick r:id="rId9" tooltip="Земледелие"/>
              </a:rPr>
              <a:t>земледелия</a:t>
            </a:r>
            <a:r>
              <a:rPr lang="ru-RU" sz="2000" b="1" dirty="0">
                <a:solidFill>
                  <a:srgbClr val="FFFF00"/>
                </a:solidFill>
              </a:rPr>
              <a:t>, означавших существенный прогресс в общественных отношениях, связано с выходом человека из сильной зависимости от леса.</a:t>
            </a:r>
            <a:r>
              <a:rPr lang="ru-RU" sz="2000" b="1" baseline="30000" dirty="0">
                <a:solidFill>
                  <a:srgbClr val="FFFF00"/>
                </a:solidFill>
                <a:hlinkClick r:id="rId10"/>
              </a:rPr>
              <a:t>[1]</a:t>
            </a:r>
            <a:r>
              <a:rPr lang="ru-RU" sz="2000" b="1" dirty="0">
                <a:solidFill>
                  <a:srgbClr val="FFFF00"/>
                </a:solidFill>
              </a:rPr>
              <a:t/>
            </a:r>
            <a:br>
              <a:rPr lang="ru-RU" sz="2000" b="1" dirty="0">
                <a:solidFill>
                  <a:srgbClr val="FFFF00"/>
                </a:solidFill>
              </a:rPr>
            </a:br>
            <a:endParaRPr lang="ru-RU" sz="2000" b="1" dirty="0">
              <a:solidFill>
                <a:srgbClr val="FFFF00"/>
              </a:solidFill>
            </a:endParaRPr>
          </a:p>
        </p:txBody>
      </p:sp>
      <p:sp>
        <p:nvSpPr>
          <p:cNvPr id="3" name="Содержимое 2"/>
          <p:cNvSpPr>
            <a:spLocks noGrp="1"/>
          </p:cNvSpPr>
          <p:nvPr>
            <p:ph idx="1"/>
          </p:nvPr>
        </p:nvSpPr>
        <p:spPr/>
        <p:txBody>
          <a:bodyPr/>
          <a:lstStyle/>
          <a:p>
            <a:endParaRPr lang="ru-RU" dirty="0"/>
          </a:p>
        </p:txBody>
      </p:sp>
      <p:pic>
        <p:nvPicPr>
          <p:cNvPr id="4" name="Рисунок 3" descr="http://upload.wikimedia.org/wikipedia/commons/thumb/5/5b/Grib_skov.jpg/180px-Grib_skov.jpg">
            <a:hlinkClick r:id="rId11"/>
          </p:cNvPr>
          <p:cNvPicPr/>
          <p:nvPr/>
        </p:nvPicPr>
        <p:blipFill>
          <a:blip r:embed="rId12"/>
          <a:srcRect/>
          <a:stretch>
            <a:fillRect/>
          </a:stretch>
        </p:blipFill>
        <p:spPr bwMode="auto">
          <a:xfrm>
            <a:off x="1500166" y="2714620"/>
            <a:ext cx="6286544" cy="4143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082792"/>
          </a:xfrm>
        </p:spPr>
        <p:txBody>
          <a:bodyPr>
            <a:normAutofit fontScale="90000"/>
          </a:bodyPr>
          <a:lstStyle/>
          <a:p>
            <a:r>
              <a:rPr lang="ru-RU" sz="2400" b="1" dirty="0">
                <a:solidFill>
                  <a:srgbClr val="FFFF00"/>
                </a:solidFill>
              </a:rPr>
              <a:t>С другой стороны лес, его близость к жилью существенно влияли на исторически складывающийся образ жизни людей, в частности, на </a:t>
            </a:r>
            <a:r>
              <a:rPr lang="ru-RU" sz="2400" b="1" dirty="0">
                <a:solidFill>
                  <a:srgbClr val="FFFF00"/>
                </a:solidFill>
                <a:hlinkClick r:id="rId2" tooltip="Национальная архитектура (страница отсутствует)"/>
              </a:rPr>
              <a:t>национальную архитектуру</a:t>
            </a:r>
            <a:r>
              <a:rPr lang="ru-RU" sz="2400" b="1" dirty="0">
                <a:solidFill>
                  <a:srgbClr val="FFFF00"/>
                </a:solidFill>
              </a:rPr>
              <a:t>. Так, типичным видом жилья для </a:t>
            </a:r>
            <a:r>
              <a:rPr lang="ru-RU" sz="2400" b="1" dirty="0">
                <a:solidFill>
                  <a:srgbClr val="FFFF00"/>
                </a:solidFill>
                <a:hlinkClick r:id="rId3" tooltip="Восточные славяне"/>
              </a:rPr>
              <a:t>восточных славян</a:t>
            </a:r>
            <a:r>
              <a:rPr lang="ru-RU" sz="2400" b="1" dirty="0">
                <a:solidFill>
                  <a:srgbClr val="FFFF00"/>
                </a:solidFill>
              </a:rPr>
              <a:t> были бревенчатые постройки. Даже в том случае, когда первый этаж здания строился из камня (кирпича), второй этаж и более высокие этажи были деревянными. Этому способствовало убеждение, что жизнь в деревянной постройке полезнее для здоровья, чем в каменной</a:t>
            </a:r>
          </a:p>
        </p:txBody>
      </p:sp>
      <p:sp>
        <p:nvSpPr>
          <p:cNvPr id="3" name="Содержимое 2"/>
          <p:cNvSpPr>
            <a:spLocks noGrp="1"/>
          </p:cNvSpPr>
          <p:nvPr>
            <p:ph idx="1"/>
          </p:nvPr>
        </p:nvSpPr>
        <p:spPr/>
        <p:txBody>
          <a:bodyPr/>
          <a:lstStyle/>
          <a:p>
            <a:endParaRPr lang="ru-RU"/>
          </a:p>
        </p:txBody>
      </p:sp>
      <p:pic>
        <p:nvPicPr>
          <p:cNvPr id="4" name="Рисунок 3" descr="http://upload.wikimedia.org/wikipedia/commons/thumb/4/4c/A_deciduous_beech_forest_in_Slovenia.jpg/180px-A_deciduous_beech_forest_in_Slovenia.jpg">
            <a:hlinkClick r:id="rId4"/>
          </p:cNvPr>
          <p:cNvPicPr/>
          <p:nvPr/>
        </p:nvPicPr>
        <p:blipFill>
          <a:blip r:embed="rId5"/>
          <a:srcRect/>
          <a:stretch>
            <a:fillRect/>
          </a:stretch>
        </p:blipFill>
        <p:spPr bwMode="auto">
          <a:xfrm>
            <a:off x="1285852" y="2571744"/>
            <a:ext cx="6357982" cy="4286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4" name="Рисунок 3" descr="http://upload.wikimedia.org/wikipedia/commons/thumb/c/c4/Pine_tree_forest02.jpg/180px-Pine_tree_forest02.jpg">
            <a:hlinkClick r:id="rId2"/>
          </p:cNvPr>
          <p:cNvPicPr/>
          <p:nvPr/>
        </p:nvPicPr>
        <p:blipFill>
          <a:blip r:embed="rId3"/>
          <a:srcRect/>
          <a:stretch>
            <a:fillRect/>
          </a:stretch>
        </p:blipFill>
        <p:spPr bwMode="auto">
          <a:xfrm>
            <a:off x="1500166" y="1643050"/>
            <a:ext cx="6500858" cy="4714908"/>
          </a:xfrm>
          <a:prstGeom prst="rect">
            <a:avLst/>
          </a:prstGeom>
          <a:noFill/>
          <a:ln w="9525">
            <a:noFill/>
            <a:miter lim="800000"/>
            <a:headEnd/>
            <a:tailEnd/>
          </a:ln>
        </p:spPr>
      </p:pic>
      <p:sp>
        <p:nvSpPr>
          <p:cNvPr id="2" name="Заголовок 1"/>
          <p:cNvSpPr>
            <a:spLocks noGrp="1"/>
          </p:cNvSpPr>
          <p:nvPr>
            <p:ph type="title"/>
          </p:nvPr>
        </p:nvSpPr>
        <p:spPr>
          <a:xfrm>
            <a:off x="0" y="274638"/>
            <a:ext cx="8686800" cy="1143000"/>
          </a:xfrm>
        </p:spPr>
        <p:txBody>
          <a:bodyPr>
            <a:noAutofit/>
          </a:bodyPr>
          <a:lstStyle/>
          <a:p>
            <a:r>
              <a:rPr lang="ru-RU" sz="3200" dirty="0"/>
              <a:t>Леса оказывают заметное влияние на погоду, климат и процессы, происходящие на земной поверхности и на некоторой глубине под нею.</a:t>
            </a:r>
            <a:br>
              <a:rPr lang="ru-RU" sz="3200" dirty="0"/>
            </a:br>
            <a:endParaRPr lang="ru-RU" sz="3200" dirty="0"/>
          </a:p>
        </p:txBody>
      </p:sp>
      <p:pic>
        <p:nvPicPr>
          <p:cNvPr id="5" name="Содержимое 4" descr="AG00433_.GIF"/>
          <p:cNvPicPr>
            <a:picLocks noGrp="1" noChangeAspect="1"/>
          </p:cNvPicPr>
          <p:nvPr>
            <p:ph idx="1"/>
          </p:nvPr>
        </p:nvPicPr>
        <p:blipFill>
          <a:blip r:embed="rId4"/>
          <a:stretch>
            <a:fillRect/>
          </a:stretch>
        </p:blipFill>
        <p:spPr>
          <a:xfrm>
            <a:off x="285720" y="1643050"/>
            <a:ext cx="1219200" cy="962025"/>
          </a:xfrm>
        </p:spPr>
      </p:pic>
      <p:pic>
        <p:nvPicPr>
          <p:cNvPr id="6" name="Рисунок 5" descr="AG00434_.GIF"/>
          <p:cNvPicPr>
            <a:picLocks noChangeAspect="1"/>
          </p:cNvPicPr>
          <p:nvPr/>
        </p:nvPicPr>
        <p:blipFill>
          <a:blip r:embed="rId5"/>
          <a:stretch>
            <a:fillRect/>
          </a:stretch>
        </p:blipFill>
        <p:spPr>
          <a:xfrm>
            <a:off x="8096250" y="5643578"/>
            <a:ext cx="1047750" cy="752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descr="http://upload.wikimedia.org/wikipedia/commons/thumb/9/98/Forest_on_San_Juan_Island.jpg/180px-Forest_on_San_Juan_Island.jpg">
            <a:hlinkClick r:id="rId3"/>
          </p:cNvPr>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0"/>
            <a:ext cx="9144000" cy="4000528"/>
          </a:xfrm>
        </p:spPr>
        <p:txBody>
          <a:bodyPr>
            <a:noAutofit/>
          </a:bodyPr>
          <a:lstStyle/>
          <a:p>
            <a:r>
              <a:rPr lang="ru-RU" sz="2400" b="1" dirty="0">
                <a:solidFill>
                  <a:srgbClr val="FFFF00"/>
                </a:solidFill>
              </a:rPr>
              <a:t>Лес взаимодействует со следующими компонентами окружающей среды:</a:t>
            </a:r>
            <a:br>
              <a:rPr lang="ru-RU" sz="2400" b="1" dirty="0">
                <a:solidFill>
                  <a:srgbClr val="FFFF00"/>
                </a:solidFill>
              </a:rPr>
            </a:br>
            <a:r>
              <a:rPr lang="ru-RU" sz="2400" b="1" dirty="0">
                <a:solidFill>
                  <a:srgbClr val="FFFF00"/>
                </a:solidFill>
              </a:rPr>
              <a:t>Лес участвует в круговороте </a:t>
            </a:r>
            <a:r>
              <a:rPr lang="ru-RU" sz="2400" b="1" dirty="0">
                <a:solidFill>
                  <a:srgbClr val="FFFF00"/>
                </a:solidFill>
                <a:hlinkClick r:id="rId5" tooltip="Кислород"/>
              </a:rPr>
              <a:t>кислорода</a:t>
            </a:r>
            <a:r>
              <a:rPr lang="ru-RU" sz="2400" b="1" dirty="0">
                <a:solidFill>
                  <a:srgbClr val="FFFF00"/>
                </a:solidFill>
              </a:rPr>
              <a:t> в природе наиболее активным образом. Благодаря огромной массе леса значение процессов фотосинтеза и дыхания лесов имеет огромное влияние на газовый состав атмосферы Земли. Солнечная энергия служит одним из главных источников существования леса. Благодаря солнечной энергии лес может осуществлять процесс </a:t>
            </a:r>
            <a:r>
              <a:rPr lang="ru-RU" sz="2400" b="1" dirty="0">
                <a:solidFill>
                  <a:srgbClr val="FFFF00"/>
                </a:solidFill>
                <a:hlinkClick r:id="rId6" tooltip="Фотосинтез"/>
              </a:rPr>
              <a:t>фотосинтеза</a:t>
            </a:r>
            <a:r>
              <a:rPr lang="ru-RU" sz="2400" b="1" dirty="0">
                <a:solidFill>
                  <a:srgbClr val="FFFF00"/>
                </a:solidFill>
              </a:rPr>
              <a:t>, способствующего выделению кислорода, необходимого для жизнедеятельности субъектов животного и растительного мира. </a:t>
            </a:r>
            <a:br>
              <a:rPr lang="ru-RU" sz="2400" b="1" dirty="0">
                <a:solidFill>
                  <a:srgbClr val="FFFF00"/>
                </a:solidFill>
              </a:rPr>
            </a:br>
            <a:endParaRPr lang="ru-RU" sz="2400" b="1" dirty="0">
              <a:solidFill>
                <a:srgbClr val="FFFF0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2"/>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274638"/>
            <a:ext cx="9358346" cy="2154230"/>
          </a:xfrm>
        </p:spPr>
        <p:txBody>
          <a:bodyPr>
            <a:noAutofit/>
          </a:bodyPr>
          <a:lstStyle/>
          <a:p>
            <a:pPr lvl="0"/>
            <a:r>
              <a:rPr lang="ru-RU" sz="2400" b="1" dirty="0">
                <a:solidFill>
                  <a:srgbClr val="FFFF00"/>
                </a:solidFill>
                <a:hlinkClick r:id="rId2" tooltip="Гидросфера"/>
              </a:rPr>
              <a:t>Гидросфера</a:t>
            </a:r>
            <a:r>
              <a:rPr lang="ru-RU" sz="2400" b="1" dirty="0">
                <a:solidFill>
                  <a:srgbClr val="FFFF00"/>
                </a:solidFill>
              </a:rPr>
              <a:t>. Лес непосредственно участвует в </a:t>
            </a:r>
            <a:r>
              <a:rPr lang="ru-RU" sz="2400" b="1" dirty="0">
                <a:solidFill>
                  <a:srgbClr val="FFFF00"/>
                </a:solidFill>
                <a:hlinkClick r:id="rId3" tooltip="Круговорот воды в природе"/>
              </a:rPr>
              <a:t>круговороте воды в природе</a:t>
            </a:r>
            <a:r>
              <a:rPr lang="ru-RU" sz="2400" b="1" dirty="0">
                <a:solidFill>
                  <a:srgbClr val="FFFF00"/>
                </a:solidFill>
              </a:rPr>
              <a:t> и таким образом взаимодействует с гидросферой. Лес задерживает почвенные воды от их ухода с реками в крупные водоёмы. Хищническое сведение леса по берегам рек приводит к их катастрофическому обмелению, что ведёт к ухудшению водоснабжения населённых пунктов и снижению плодородия сельскохозяйственных угодий. </a:t>
            </a:r>
          </a:p>
        </p:txBody>
      </p:sp>
      <p:sp>
        <p:nvSpPr>
          <p:cNvPr id="3" name="Содержимое 2"/>
          <p:cNvSpPr>
            <a:spLocks noGrp="1"/>
          </p:cNvSpPr>
          <p:nvPr>
            <p:ph idx="1"/>
          </p:nvPr>
        </p:nvSpPr>
        <p:spPr/>
        <p:txBody>
          <a:bodyPr/>
          <a:lstStyle/>
          <a:p>
            <a:endParaRPr lang="ru-RU" dirty="0"/>
          </a:p>
        </p:txBody>
      </p:sp>
      <p:pic>
        <p:nvPicPr>
          <p:cNvPr id="4" name="Рисунок 3" descr="http://upload.wikimedia.org/wikipedia/commons/thumb/4/44/Abtao-Parque_Nacional_Chilo%C3%A9.jpg/180px-Abtao-Parque_Nacional_Chilo%C3%A9.jpg">
            <a:hlinkClick r:id="rId4"/>
          </p:cNvPr>
          <p:cNvPicPr/>
          <p:nvPr/>
        </p:nvPicPr>
        <p:blipFill>
          <a:blip r:embed="rId5"/>
          <a:srcRect/>
          <a:stretch>
            <a:fillRect/>
          </a:stretch>
        </p:blipFill>
        <p:spPr bwMode="auto">
          <a:xfrm>
            <a:off x="1714480" y="2643182"/>
            <a:ext cx="5141307" cy="42148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700" b="1" dirty="0">
                <a:solidFill>
                  <a:schemeClr val="tx2"/>
                </a:solidFill>
              </a:rPr>
              <a:t>В зимнее время долго не тающие под покровом леса массы снега задерживают воду и тем самым ослабляют интенсивность нередко разрушительных </a:t>
            </a:r>
            <a:r>
              <a:rPr lang="ru-RU" sz="2700" b="1" dirty="0">
                <a:solidFill>
                  <a:schemeClr val="tx2"/>
                </a:solidFill>
                <a:hlinkClick r:id="rId2" tooltip="Весенние паводки (страница отсутствует)"/>
              </a:rPr>
              <a:t>весенних паводков</a:t>
            </a:r>
            <a:r>
              <a:rPr lang="ru-RU" sz="2700" b="1" dirty="0">
                <a:solidFill>
                  <a:schemeClr val="tx2"/>
                </a:solidFill>
              </a:rPr>
              <a:t>. </a:t>
            </a:r>
            <a:r>
              <a:rPr lang="ru-RU" sz="2000" b="1" dirty="0">
                <a:solidFill>
                  <a:schemeClr val="tx2"/>
                </a:solidFill>
              </a:rPr>
              <a:t/>
            </a:r>
            <a:br>
              <a:rPr lang="ru-RU" sz="2000" b="1" dirty="0">
                <a:solidFill>
                  <a:schemeClr val="tx2"/>
                </a:solidFill>
              </a:rPr>
            </a:br>
            <a:endParaRPr lang="ru-RU" sz="2000" b="1" dirty="0">
              <a:solidFill>
                <a:schemeClr val="tx2"/>
              </a:solidFill>
            </a:endParaRPr>
          </a:p>
        </p:txBody>
      </p:sp>
      <p:pic>
        <p:nvPicPr>
          <p:cNvPr id="4" name="Содержимое 3" descr="http://upload.wikimedia.org/wikipedia/commons/thumb/2/29/Archangelsk_taiga.JPG/180px-Archangelsk_taiga.JPG">
            <a:hlinkClick r:id="rId3"/>
          </p:cNvPr>
          <p:cNvPicPr>
            <a:picLocks noGrp="1"/>
          </p:cNvPicPr>
          <p:nvPr>
            <p:ph idx="1"/>
          </p:nvPr>
        </p:nvPicPr>
        <p:blipFill>
          <a:blip r:embed="rId4"/>
          <a:srcRect/>
          <a:stretch>
            <a:fillRect/>
          </a:stretch>
        </p:blipFill>
        <p:spPr bwMode="auto">
          <a:xfrm>
            <a:off x="785786" y="1571612"/>
            <a:ext cx="7500990" cy="5286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upload.wikimedia.org/wikipedia/commons/thumb/9/98/Forest_on_San_Juan_Island.jpg/180px-Forest_on_San_Juan_Island.jpg">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0" y="274638"/>
            <a:ext cx="8929718" cy="2082792"/>
          </a:xfrm>
        </p:spPr>
        <p:txBody>
          <a:bodyPr>
            <a:noAutofit/>
          </a:bodyPr>
          <a:lstStyle/>
          <a:p>
            <a:pPr lvl="0"/>
            <a:r>
              <a:rPr lang="ru-RU" sz="2400" b="1" dirty="0">
                <a:solidFill>
                  <a:srgbClr val="FFFF00"/>
                </a:solidFill>
                <a:hlinkClick r:id="rId4" tooltip="Атмосфера Земли"/>
              </a:rPr>
              <a:t>Атмосфера</a:t>
            </a:r>
            <a:r>
              <a:rPr lang="ru-RU" sz="2400" b="1" dirty="0">
                <a:solidFill>
                  <a:srgbClr val="FFFF00"/>
                </a:solidFill>
              </a:rPr>
              <a:t>. Велико влияние леса и на атмосферные процессы. Известна практика создания ветрозащитных лесных полос, также способствующих снегозадержанию, а также ослабляющих силу ветра, ведущего к уносу плодородного слоя почвы, лишённой вследствие её обработки под посевы, растительного покрова. </a:t>
            </a:r>
            <a:br>
              <a:rPr lang="ru-RU" sz="2400" b="1" dirty="0">
                <a:solidFill>
                  <a:srgbClr val="FFFF00"/>
                </a:solidFill>
              </a:rPr>
            </a:br>
            <a:endParaRPr lang="ru-RU" sz="2400" b="1" dirty="0">
              <a:solidFill>
                <a:srgbClr val="FFFF00"/>
              </a:solidFill>
            </a:endParaRPr>
          </a:p>
        </p:txBody>
      </p:sp>
      <p:pic>
        <p:nvPicPr>
          <p:cNvPr id="4" name="Содержимое 3" descr="AG00435_.GIF"/>
          <p:cNvPicPr>
            <a:picLocks noGrp="1" noChangeAspect="1"/>
          </p:cNvPicPr>
          <p:nvPr>
            <p:ph idx="1"/>
          </p:nvPr>
        </p:nvPicPr>
        <p:blipFill>
          <a:blip r:embed="rId5"/>
          <a:stretch>
            <a:fillRect/>
          </a:stretch>
        </p:blipFill>
        <p:spPr>
          <a:xfrm>
            <a:off x="2928926" y="2500306"/>
            <a:ext cx="4662880" cy="5429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childTnLst>
                          </p:cTn>
                        </p:par>
                        <p:par>
                          <p:cTn id="17" fill="hold">
                            <p:stCondLst>
                              <p:cond delay="2500"/>
                            </p:stCondLst>
                            <p:childTnLst>
                              <p:par>
                                <p:cTn id="18" presetID="3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style.rotation</p:attrName>
                                        </p:attrNameLst>
                                      </p:cBhvr>
                                      <p:tavLst>
                                        <p:tav tm="0">
                                          <p:val>
                                            <p:fltVal val="720"/>
                                          </p:val>
                                        </p:tav>
                                        <p:tav tm="100000">
                                          <p:val>
                                            <p:fltVal val="0"/>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 calcmode="lin" valueType="num">
                                      <p:cBhvr>
                                        <p:cTn id="2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413</Words>
  <Application>Microsoft Office PowerPoint</Application>
  <PresentationFormat>Экран (4:3)</PresentationFormat>
  <Paragraphs>16</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Тема Office</vt:lpstr>
      <vt:lpstr>Microsoft Clip Gallery</vt:lpstr>
      <vt:lpstr>Лес</vt:lpstr>
      <vt:lpstr>Лес — часть поверхности Земного шара, покрытая древесными растениями. В настоящее время леса занимают около трети площади суши. Общая площадь леса на Земле составляет 38×106 км². Половина этой лесной зоны принадлежит тропическим лесам, четвёртая часть расположена в северном полушарии. Площадь леса в России составляет 8×106 км². </vt:lpstr>
      <vt:lpstr>Среди некоторых экономистов было высказано мнение, что жизнь первобытного человека в лесах, где собирательство даров леса, производимое преимущественно женщинами, и охота и рыбная ловля, чем занимались преимущественно мужчины, стала базой для разделения труда, как одной из важнейших черт человеческого общества. Дальнейшее же развитие орудий и средств производства, связанное с освоением скотоводства и земледелия, означавших существенный прогресс в общественных отношениях, связано с выходом человека из сильной зависимости от леса.[1] </vt:lpstr>
      <vt:lpstr>С другой стороны лес, его близость к жилью существенно влияли на исторически складывающийся образ жизни людей, в частности, на национальную архитектуру. Так, типичным видом жилья для восточных славян были бревенчатые постройки. Даже в том случае, когда первый этаж здания строился из камня (кирпича), второй этаж и более высокие этажи были деревянными. Этому способствовало убеждение, что жизнь в деревянной постройке полезнее для здоровья, чем в каменной</vt:lpstr>
      <vt:lpstr>Леса оказывают заметное влияние на погоду, климат и процессы, происходящие на земной поверхности и на некоторой глубине под нею. </vt:lpstr>
      <vt:lpstr>Лес взаимодействует со следующими компонентами окружающей среды: Лес участвует в круговороте кислорода в природе наиболее активным образом. Благодаря огромной массе леса значение процессов фотосинтеза и дыхания лесов имеет огромное влияние на газовый состав атмосферы Земли. Солнечная энергия служит одним из главных источников существования леса. Благодаря солнечной энергии лес может осуществлять процесс фотосинтеза, способствующего выделению кислорода, необходимого для жизнедеятельности субъектов животного и растительного мира.  </vt:lpstr>
      <vt:lpstr>Гидросфера. Лес непосредственно участвует в круговороте воды в природе и таким образом взаимодействует с гидросферой. Лес задерживает почвенные воды от их ухода с реками в крупные водоёмы. Хищническое сведение леса по берегам рек приводит к их катастрофическому обмелению, что ведёт к ухудшению водоснабжения населённых пунктов и снижению плодородия сельскохозяйственных угодий. </vt:lpstr>
      <vt:lpstr>В зимнее время долго не тающие под покровом леса массы снега задерживают воду и тем самым ослабляют интенсивность нередко разрушительных весенних паводков.  </vt:lpstr>
      <vt:lpstr>Атмосфера. Велико влияние леса и на атмосферные процессы. Известна практика создания ветрозащитных лесных полос, также способствующих снегозадержанию, а также ослабляющих силу ветра, ведущего к уносу плодородного слоя почвы, лишённой вследствие её обработки под посевы, растительного покрова.  </vt:lpstr>
      <vt:lpstr>Животный мир. Лес служит средой обитания для многих животных. Животные в свою очередь часто играют в лесу санитарную роль.  </vt:lpstr>
      <vt:lpstr>Человек. Лес имеет огромное значение для здоровья и жизнедеятельности человека. Жизнедеятельность человека в свою очередь влияет на лес.  </vt:lpstr>
      <vt:lpstr>Литосфера. Состав верхних слоёв литосферы связан с произрастанием леса в соответствующих областях  </vt:lpstr>
      <vt:lpstr>Значение леса для жизнедеятельности человека </vt:lpstr>
      <vt:lpstr>В старину на Руси говорили: «Рядом с лесом жить — голодному не быть. Лес — богаче царя. Лес не только волка, но и мужика досыта кормит». </vt:lpstr>
      <vt:lpstr>Можно выделить следующие основные направления использования леса в хозяйственных целях: Источник пищи (грибы, ягоды, звери, птицы, мёд)  Источник энергии (дрова)  Строительный материал  Сырьё для производства (производство бумаги)  Регулятор природных процессов (лесопосадки для защиты почвы от выветривания)  </vt:lpstr>
      <vt:lpstr>К сожалению, сегодня объём вырубки леса нередко в несколько раз превышает объём его естественного восстановления. В связи с этим в цивилизованных странах уделяется много внимания воспроизводству леса, как путём его восстанавливающих количество деревьев лесопосадок, так и полного запрещения в некоторых лесах любой хозяйственной деятельности. Благодаря этому в этих районах обеспечивается естественное воспроизводство лесов</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Лес</dc:title>
  <dc:creator>Вика</dc:creator>
  <cp:lastModifiedBy>Вика</cp:lastModifiedBy>
  <cp:revision>5</cp:revision>
  <dcterms:created xsi:type="dcterms:W3CDTF">2010-03-10T16:20:58Z</dcterms:created>
  <dcterms:modified xsi:type="dcterms:W3CDTF">2010-03-10T17:10:23Z</dcterms:modified>
</cp:coreProperties>
</file>