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2B19"/>
    <a:srgbClr val="8B260B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04902-7A7E-42FF-817C-14BF8078554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2B785-6ADF-42EA-AD5C-6B0F069A25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04902-7A7E-42FF-817C-14BF8078554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2B785-6ADF-42EA-AD5C-6B0F069A2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04902-7A7E-42FF-817C-14BF8078554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2B785-6ADF-42EA-AD5C-6B0F069A2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04902-7A7E-42FF-817C-14BF8078554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2B785-6ADF-42EA-AD5C-6B0F069A2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04902-7A7E-42FF-817C-14BF8078554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2B785-6ADF-42EA-AD5C-6B0F069A25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04902-7A7E-42FF-817C-14BF8078554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2B785-6ADF-42EA-AD5C-6B0F069A2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04902-7A7E-42FF-817C-14BF8078554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2B785-6ADF-42EA-AD5C-6B0F069A2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04902-7A7E-42FF-817C-14BF8078554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2B785-6ADF-42EA-AD5C-6B0F069A2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04902-7A7E-42FF-817C-14BF8078554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2B785-6ADF-42EA-AD5C-6B0F069A25B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04902-7A7E-42FF-817C-14BF8078554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2B785-6ADF-42EA-AD5C-6B0F069A25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04902-7A7E-42FF-817C-14BF8078554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2B785-6ADF-42EA-AD5C-6B0F069A25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E04902-7A7E-42FF-817C-14BF8078554F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A2B785-6ADF-42EA-AD5C-6B0F069A25B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../../../&#1042;&#1089;&#1090;&#1072;&#1074;&#1082;&#1072;%205.2_&#1059;&#1059;&#1044;.ppt" TargetMode="External"/><Relationship Id="rId18" Type="http://schemas.openxmlformats.org/officeDocument/2006/relationships/image" Target="../media/image15.jpeg"/><Relationship Id="rId3" Type="http://schemas.openxmlformats.org/officeDocument/2006/relationships/image" Target="../media/image4.jpeg"/><Relationship Id="rId21" Type="http://schemas.openxmlformats.org/officeDocument/2006/relationships/image" Target="../media/image17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17" Type="http://schemas.openxmlformats.org/officeDocument/2006/relationships/hyperlink" Target="../../../&#1042;&#1089;&#1090;&#1072;&#1074;&#1082;&#1072;%205.4_&#1055;&#1083;&#1072;&#1085;&#1080;&#1088;&#1091;&#1077;&#1084;&#1099;&#1077;%20&#1088;&#1077;&#1079;&#1091;&#1083;&#1100;&#1090;&#1072;&#1090;&#1099;.ppt" TargetMode="External"/><Relationship Id="rId2" Type="http://schemas.openxmlformats.org/officeDocument/2006/relationships/image" Target="../media/image3.jpeg"/><Relationship Id="rId16" Type="http://schemas.openxmlformats.org/officeDocument/2006/relationships/image" Target="../media/image14.jpeg"/><Relationship Id="rId20" Type="http://schemas.openxmlformats.org/officeDocument/2006/relationships/hyperlink" Target="../../../&#1042;&#1089;&#1090;&#1072;&#1074;&#1082;&#1072;%205.3_&#1055;&#1088;&#1080;&#1084;&#1077;&#1088;&#1085;&#1099;&#1077;%20&#1087;&#1088;&#1086;&#1075;&#1088;&#1072;&#1084;&#1084;&#1099;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../../../&#1042;&#1089;&#1090;&#1072;&#1074;&#1082;&#1072;%205.1_&#1041;&#1059;&#1055;.ppt" TargetMode="External"/><Relationship Id="rId5" Type="http://schemas.openxmlformats.org/officeDocument/2006/relationships/image" Target="../media/image6.jpeg"/><Relationship Id="rId15" Type="http://schemas.openxmlformats.org/officeDocument/2006/relationships/hyperlink" Target="../../../&#1042;&#1089;&#1090;&#1072;&#1074;&#1082;&#1072;%205.5_&#1057;&#1080;&#1089;&#1090;&#1077;&#1084;&#1072;%20&#1086;&#1094;&#1077;&#1085;&#1082;&#1080;%20&#1080;%20&#1079;&#1072;&#1076;&#1072;&#1085;&#1080;&#1103;.ppt" TargetMode="External"/><Relationship Id="rId10" Type="http://schemas.openxmlformats.org/officeDocument/2006/relationships/image" Target="../media/image11.jpeg"/><Relationship Id="rId19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3.jpeg"/><Relationship Id="rId22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_________Microsoft_Word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50064"/>
            <a:ext cx="7723584" cy="1752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A50021"/>
                </a:solidFill>
                <a:latin typeface="Calibri"/>
                <a:ea typeface="+mj-ea"/>
                <a:cs typeface="+mj-cs"/>
              </a:rPr>
              <a:t>В чем суть изменений урока с введением </a:t>
            </a:r>
            <a:br>
              <a:rPr lang="ru-RU" sz="4000" b="1" dirty="0">
                <a:solidFill>
                  <a:srgbClr val="A50021"/>
                </a:solidFill>
                <a:latin typeface="Calibri"/>
                <a:ea typeface="+mj-ea"/>
                <a:cs typeface="+mj-cs"/>
              </a:rPr>
            </a:br>
            <a:r>
              <a:rPr lang="ru-RU" sz="4000" b="1" dirty="0">
                <a:solidFill>
                  <a:srgbClr val="A50021"/>
                </a:solidFill>
                <a:latin typeface="Calibri"/>
                <a:ea typeface="+mj-ea"/>
                <a:cs typeface="+mj-cs"/>
              </a:rPr>
              <a:t>Федерального образовательного стандарта начального общего образования</a:t>
            </a:r>
            <a:endParaRPr lang="ru-RU" sz="4000" dirty="0">
              <a:solidFill>
                <a:srgbClr val="A5002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3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Анализ устных ответов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7812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4000" b="1" i="1" dirty="0" smtClean="0">
                <a:effectLst/>
                <a:latin typeface="Times New Roman"/>
                <a:ea typeface="Times New Roman"/>
              </a:rPr>
              <a:t>1. Громко – тихо.</a:t>
            </a:r>
          </a:p>
          <a:p>
            <a:pPr indent="449580" algn="just">
              <a:spcAft>
                <a:spcPts val="0"/>
              </a:spcAft>
            </a:pPr>
            <a:r>
              <a:rPr lang="ru-RU" sz="4000" b="1" i="1" dirty="0" smtClean="0">
                <a:effectLst/>
                <a:latin typeface="Times New Roman"/>
                <a:ea typeface="Times New Roman"/>
              </a:rPr>
              <a:t>2. С запинками – без запинок.</a:t>
            </a:r>
          </a:p>
          <a:p>
            <a:pPr indent="449580" algn="just">
              <a:spcAft>
                <a:spcPts val="0"/>
              </a:spcAft>
            </a:pPr>
            <a:r>
              <a:rPr lang="ru-RU" sz="4000" b="1" i="1" dirty="0" smtClean="0">
                <a:effectLst/>
                <a:latin typeface="Times New Roman"/>
                <a:ea typeface="Times New Roman"/>
              </a:rPr>
              <a:t>3. Выразительно – нет.</a:t>
            </a:r>
          </a:p>
          <a:p>
            <a:pPr indent="449580" algn="just">
              <a:spcAft>
                <a:spcPts val="0"/>
              </a:spcAft>
            </a:pPr>
            <a:r>
              <a:rPr lang="ru-RU" sz="4000" b="1" i="1" dirty="0" smtClean="0">
                <a:effectLst/>
                <a:latin typeface="Times New Roman"/>
                <a:ea typeface="Times New Roman"/>
              </a:rPr>
              <a:t>4. Понравилось – нет.</a:t>
            </a:r>
            <a:endParaRPr lang="ru-RU" sz="4000" b="1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17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4" y="0"/>
            <a:ext cx="8856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6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Лист обратной связи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475656" y="1419137"/>
            <a:ext cx="792088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75656" y="2449876"/>
            <a:ext cx="792088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04612" y="3574897"/>
            <a:ext cx="792088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41324" y="1255520"/>
            <a:ext cx="587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уроке мне было все понятно. Я со всеми заданиями справился самостоятельно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19872" y="2209751"/>
            <a:ext cx="60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уроке мне почти все было понятно. Не все получилось сразу, но я все равно справился с заданиями.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7274" y="3519438"/>
            <a:ext cx="554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Помогите! Мне многое не понятно! Мне требуется помощь!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66" y="4797152"/>
            <a:ext cx="6306244" cy="157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0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58112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    </a:t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b="1" dirty="0" smtClean="0"/>
              <a:t>«Тот, кто обращаясь </a:t>
            </a:r>
            <a:br>
              <a:rPr lang="ru-RU" sz="6000" b="1" dirty="0" smtClean="0"/>
            </a:br>
            <a:r>
              <a:rPr lang="ru-RU" sz="6000" b="1" dirty="0" smtClean="0"/>
              <a:t>к старому, способен открывать новое, достоин быть учителем.»</a:t>
            </a:r>
            <a:br>
              <a:rPr lang="ru-RU" sz="60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                                           Конфуций.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7406640" cy="17526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7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6101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Рефлексия </a:t>
            </a:r>
            <a:r>
              <a:rPr lang="ru-RU" dirty="0"/>
              <a:t>участников </a:t>
            </a:r>
            <a:r>
              <a:rPr lang="ru-RU" dirty="0" smtClean="0"/>
              <a:t>метод.совета</a:t>
            </a:r>
            <a:r>
              <a:rPr lang="ru-RU" dirty="0"/>
              <a:t>. Игра «Ассоциация»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63874"/>
              </p:ext>
            </p:extLst>
          </p:nvPr>
        </p:nvGraphicFramePr>
        <p:xfrm>
          <a:off x="1619672" y="1772816"/>
          <a:ext cx="6912768" cy="39244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58047"/>
                <a:gridCol w="2080114"/>
                <a:gridCol w="1950107"/>
                <a:gridCol w="2024500"/>
              </a:tblGrid>
              <a:tr h="495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радость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рост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результат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66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653136"/>
            <a:ext cx="7406640" cy="1472184"/>
          </a:xfrm>
        </p:spPr>
        <p:txBody>
          <a:bodyPr>
            <a:normAutofit fontScale="90000"/>
          </a:bodyPr>
          <a:lstStyle/>
          <a:p>
            <a:pPr marL="273050" lvl="0" indent="-273050" eaLnBrk="0" fontAlgn="base" hangingPunct="0">
              <a:spcBef>
                <a:spcPts val="575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МИНИСТЕРСТВО ОБРАЗОВАНИЯ И НАУКИ </a:t>
            </a:r>
            <a:br>
              <a:rPr lang="ru-RU" sz="24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РОССИЙСКОЙ ФЕДЕРАЦИИ </a:t>
            </a:r>
            <a:br>
              <a:rPr lang="ru-RU" sz="24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2400" b="1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(</a:t>
            </a:r>
            <a:r>
              <a:rPr lang="ru-RU" sz="2400" b="1" dirty="0" err="1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Минобрнауки</a:t>
            </a:r>
            <a:r>
              <a:rPr lang="ru-RU" sz="2400" b="1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 России)</a:t>
            </a:r>
            <a:r>
              <a:rPr lang="ru-RU" sz="24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 </a:t>
            </a:r>
            <a:r>
              <a:rPr lang="ru-RU" sz="26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26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26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ПРИКАЗ </a:t>
            </a:r>
            <a:br>
              <a:rPr lang="ru-RU" sz="26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Зарегистрирован в Минюст России от 22 декабря 2009 г.  № 15785 </a:t>
            </a:r>
            <a:br>
              <a:rPr lang="ru-RU" sz="20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2600" b="1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от 06 октября 2009 г.</a:t>
            </a:r>
            <a:r>
              <a:rPr lang="ru-RU" sz="26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   </a:t>
            </a:r>
            <a:r>
              <a:rPr lang="ru-RU" sz="2600" b="1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№ 373</a:t>
            </a:r>
            <a:r>
              <a:rPr lang="ru-RU" sz="26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> </a:t>
            </a:r>
            <a:br>
              <a:rPr lang="ru-RU" sz="26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26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3200" b="1" dirty="0">
                <a:solidFill>
                  <a:srgbClr val="0070C0"/>
                </a:solidFill>
                <a:effectLst/>
                <a:latin typeface="Cambria"/>
                <a:ea typeface="+mn-ea"/>
                <a:cs typeface="+mn-cs"/>
              </a:rPr>
              <a:t>Об утверждении и введении в действие федерального государственного образовательного стандарта </a:t>
            </a:r>
            <a:br>
              <a:rPr lang="ru-RU" sz="3200" b="1" dirty="0">
                <a:solidFill>
                  <a:srgbClr val="0070C0"/>
                </a:solidFill>
                <a:effectLst/>
                <a:latin typeface="Cambria"/>
                <a:ea typeface="+mn-ea"/>
                <a:cs typeface="+mn-cs"/>
              </a:rPr>
            </a:br>
            <a:r>
              <a:rPr lang="ru-RU" sz="3200" b="1" dirty="0">
                <a:solidFill>
                  <a:srgbClr val="0070C0"/>
                </a:solidFill>
                <a:effectLst/>
                <a:latin typeface="Cambria"/>
                <a:ea typeface="+mn-ea"/>
                <a:cs typeface="+mn-cs"/>
              </a:rPr>
              <a:t>начального общего образования </a:t>
            </a:r>
            <a:r>
              <a:rPr lang="ru-RU" sz="2600" dirty="0">
                <a:solidFill>
                  <a:srgbClr val="0070C0"/>
                </a:solidFill>
                <a:effectLst/>
                <a:latin typeface="Cambria"/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0070C0"/>
                </a:solidFill>
                <a:effectLst/>
                <a:latin typeface="Cambr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7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456" y="475066"/>
            <a:ext cx="7671663" cy="580926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rPr>
              <a:t>Документы, обеспечивающие функционирование</a:t>
            </a:r>
            <a:b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3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rPr>
              <a:t>стандарта: подготовлено и издано в 2006-2010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vneuroc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89475"/>
            <a:ext cx="1368425" cy="19081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Teori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400550"/>
            <a:ext cx="1368425" cy="19081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moi dostiz_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3581400"/>
            <a:ext cx="1368425" cy="19081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moi dostiz_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24400"/>
            <a:ext cx="1368425" cy="19081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moi dostiz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49825"/>
            <a:ext cx="1368425" cy="19081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Проект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473575"/>
            <a:ext cx="1368425" cy="19081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olivanova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833938"/>
            <a:ext cx="1368425" cy="19081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-41-0139-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89025"/>
            <a:ext cx="1138237" cy="162083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3" descr="C:\Documents and Settings\IAntonova\Рабочий стол\Обложки Стандарты\koncep_dux-nrav_razvitiy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089025"/>
            <a:ext cx="1144588" cy="163195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hlinkClick r:id="rId11" action="ppaction://hlinkpres?slideindex=1&amp;slidetitle="/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520825"/>
            <a:ext cx="1136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2" descr="C:\Documents and Settings\IAntonova\Рабочий стол\Обложки Стандарты\Ped_St_Asm.jpg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881188"/>
            <a:ext cx="1162050" cy="1620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Ocenka_dost_2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92263"/>
            <a:ext cx="1162050" cy="162083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пл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81188"/>
            <a:ext cx="1162050" cy="162083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1" descr="C:\Documents and Settings\IAntonova\Рабочий стол\Обложки Стандарты\p_p_nachalnaya_shkola.jpg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84425"/>
            <a:ext cx="1162050" cy="161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0" descr="C:\Documents and Settings\IAntonova\Рабочий стол\Обложки Стандарты\p_p_nachalnaya_shkola1.jpg">
            <a:hlinkClick r:id="rId20" action="ppaction://hlinkpres?slideindex=1&amp;slidetitle="/>
          </p:cNvPr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241550"/>
            <a:ext cx="1162050" cy="161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9" descr="C:\Documents and Settings\IAntonova\Рабочий стол\Обложки Стандарты\p_osnov_obraz_prog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0325"/>
            <a:ext cx="1400175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00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D2B19"/>
                </a:solidFill>
              </a:rPr>
              <a:t>Принципы управления учебным процессом</a:t>
            </a:r>
            <a:br>
              <a:rPr lang="ru-RU" b="1" dirty="0" smtClean="0">
                <a:solidFill>
                  <a:srgbClr val="6D2B19"/>
                </a:solidFill>
              </a:rPr>
            </a:br>
            <a:endParaRPr lang="ru-RU" b="1" dirty="0">
              <a:solidFill>
                <a:srgbClr val="6D2B1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7406640" cy="3960440"/>
          </a:xfrm>
        </p:spPr>
        <p:txBody>
          <a:bodyPr>
            <a:normAutofit fontScale="40000" lnSpcReduction="20000"/>
          </a:bodyPr>
          <a:lstStyle/>
          <a:p>
            <a:pPr marL="484632" indent="-457200">
              <a:buFont typeface="Arial" pitchFamily="34" charset="0"/>
              <a:buChar char="•"/>
            </a:pPr>
            <a:r>
              <a:rPr lang="ru-RU" sz="12300" i="1" dirty="0" smtClean="0">
                <a:solidFill>
                  <a:srgbClr val="8B260B"/>
                </a:solidFill>
              </a:rPr>
              <a:t>Планирование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ru-RU" sz="12300" i="1" dirty="0" smtClean="0">
                <a:solidFill>
                  <a:srgbClr val="8B260B"/>
                </a:solidFill>
              </a:rPr>
              <a:t>Организация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ru-RU" sz="12300" i="1" dirty="0" smtClean="0">
                <a:solidFill>
                  <a:srgbClr val="8B260B"/>
                </a:solidFill>
              </a:rPr>
              <a:t>Реализация и контроль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ru-RU" sz="12300" i="1" dirty="0" smtClean="0">
                <a:solidFill>
                  <a:srgbClr val="8B260B"/>
                </a:solidFill>
              </a:rPr>
              <a:t>Коррекция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ru-RU" sz="12300" i="1" dirty="0" smtClean="0">
                <a:solidFill>
                  <a:srgbClr val="8B260B"/>
                </a:solidFill>
              </a:rPr>
              <a:t>Анализ</a:t>
            </a:r>
          </a:p>
          <a:p>
            <a:pPr marL="484632" indent="-45720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3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488810"/>
              </p:ext>
            </p:extLst>
          </p:nvPr>
        </p:nvGraphicFramePr>
        <p:xfrm>
          <a:off x="1068876" y="411163"/>
          <a:ext cx="8064896" cy="64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4" imgW="6082484" imgH="6037814" progId="Word.Document.12">
                  <p:embed/>
                </p:oleObj>
              </mc:Choice>
              <mc:Fallback>
                <p:oleObj name="Документ" r:id="rId4" imgW="6082484" imgH="60378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8876" y="411163"/>
                        <a:ext cx="8064896" cy="644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8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6984776" cy="14721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smtClean="0">
                <a:latin typeface="+mn-lt"/>
              </a:rPr>
              <a:t>Нужно, чтобы дети, по возможности, учились самостоятельно, а учитель руководил этим самостоятельным процессом и давал для него материал»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                                                       </a:t>
            </a:r>
            <a:r>
              <a:rPr lang="ru-RU" sz="2800" dirty="0" err="1" smtClean="0">
                <a:latin typeface="+mn-lt"/>
              </a:rPr>
              <a:t>К.Д.Ушинский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284984"/>
            <a:ext cx="6048672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j-lt"/>
              </a:rPr>
              <a:t>«Посредственный учитель излагает. Хороший учитель объясняет. Выдающийся учитель показывает. Великий  учитель вдохновляет.» </a:t>
            </a:r>
          </a:p>
          <a:p>
            <a:r>
              <a:rPr lang="ru-RU" sz="2800" dirty="0" smtClean="0">
                <a:latin typeface="+mj-lt"/>
              </a:rPr>
              <a:t>                                                   Уильям  Уорд.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71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этапы традиционного урока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628800"/>
            <a:ext cx="7344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определение цели и задач;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отбор содержания учебного материала;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подбор методов и приёмов обучения;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определение форм организации деятельности учащихся;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подбор материала для домашней работы учащихся;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определение способов контроля;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продумывание места, времени на уроке для оценки деятельности учащихся;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подбор вопросов для подведения итога урока.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62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886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Волшебные линеечки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8134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Words>225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Солнцестояние</vt:lpstr>
      <vt:lpstr>Документ</vt:lpstr>
      <vt:lpstr>Презентация PowerPoint</vt:lpstr>
      <vt:lpstr>МИНИСТЕРСТВО ОБРАЗОВАНИЯ И НАУКИ  РОССИЙСКОЙ ФЕДЕРАЦИИ  (Минобрнауки России)   ПРИКАЗ  Зарегистрирован в Минюст России от 22 декабря 2009 г.  № 15785   от 06 октября 2009 г.   № 373   Об утверждении и введении в действие федерального государственного образовательного стандарта  начального общего образования  </vt:lpstr>
      <vt:lpstr>Документы, обеспечивающие функционирование стандарта: подготовлено и издано в 2006-2010 </vt:lpstr>
      <vt:lpstr>Принципы управления учебным процессом </vt:lpstr>
      <vt:lpstr>Презентация PowerPoint</vt:lpstr>
      <vt:lpstr>«Нужно, чтобы дети, по возможности, учились самостоятельно, а учитель руководил этим самостоятельным процессом и давал для него материал»                                                          К.Д.Ушинский</vt:lpstr>
      <vt:lpstr>Основные этапы традиционного урока</vt:lpstr>
      <vt:lpstr>Презентация PowerPoint</vt:lpstr>
      <vt:lpstr>Презентация PowerPoint</vt:lpstr>
      <vt:lpstr>Анализ устных ответов</vt:lpstr>
      <vt:lpstr>Презентация PowerPoint</vt:lpstr>
      <vt:lpstr>Лист обратной связи</vt:lpstr>
      <vt:lpstr>         «Тот, кто обращаясь  к старому, способен открывать новое, достоин быть учителем.»                                             Конфуций.</vt:lpstr>
      <vt:lpstr>Рефлексия участников метод.совета. Игра «Ассоциация»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6</cp:revision>
  <dcterms:created xsi:type="dcterms:W3CDTF">2013-12-07T09:28:34Z</dcterms:created>
  <dcterms:modified xsi:type="dcterms:W3CDTF">2013-12-09T13:18:14Z</dcterms:modified>
</cp:coreProperties>
</file>