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5" r:id="rId3"/>
    <p:sldId id="264" r:id="rId4"/>
    <p:sldId id="263" r:id="rId5"/>
    <p:sldId id="260" r:id="rId6"/>
    <p:sldId id="259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esktop\26997_phot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4271872"/>
            <a:ext cx="2143108" cy="2586128"/>
          </a:xfrm>
          <a:prstGeom prst="rect">
            <a:avLst/>
          </a:prstGeom>
          <a:noFill/>
        </p:spPr>
      </p:pic>
      <p:pic>
        <p:nvPicPr>
          <p:cNvPr id="1027" name="Picture 3" descr="C:\Users\User\Desktop\agenda_27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0332" y="4149666"/>
            <a:ext cx="2633668" cy="2708334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357430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/>
              <a:t>Дозировка  </a:t>
            </a:r>
          </a:p>
          <a:p>
            <a:pPr algn="ctr"/>
            <a:r>
              <a:rPr lang="ru-RU" sz="4800" b="1" dirty="0" smtClean="0"/>
              <a:t>домашнего задания </a:t>
            </a:r>
          </a:p>
          <a:p>
            <a:pPr algn="ctr"/>
            <a:r>
              <a:rPr lang="ru-RU" sz="4800" b="1" dirty="0" smtClean="0"/>
              <a:t>по ФГОС</a:t>
            </a:r>
            <a:endParaRPr lang="ru-RU" sz="4800" b="1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642910" y="571480"/>
            <a:ext cx="7854696" cy="1752600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МБОУ</a:t>
            </a: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«</a:t>
            </a:r>
            <a:r>
              <a:rPr kumimoji="0" lang="ru-RU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Русско-Акташская</a:t>
            </a: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средняя общеобразовательная школа» </a:t>
            </a:r>
            <a:r>
              <a:rPr kumimoji="0" lang="ru-RU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Альметьевского</a:t>
            </a: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муниципального района РТ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28596" y="5429264"/>
            <a:ext cx="7854696" cy="1752600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Подготовила: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учитель начальных классов 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Малышева О.Н.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6" name="AutoShape 2" descr="Учителям запретили общаться с учениками через SMS и emai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User\Desktop\картинки презентация\fg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15234" y="0"/>
            <a:ext cx="1128766" cy="1511156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subTitle" idx="1"/>
          </p:nvPr>
        </p:nvSpPr>
        <p:spPr>
          <a:xfrm>
            <a:off x="0" y="1428736"/>
            <a:ext cx="9144000" cy="17526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По ФГОС  </a:t>
            </a:r>
            <a:r>
              <a:rPr lang="ru-RU" sz="2800" b="1" dirty="0" smtClean="0"/>
              <a:t>- обучение должно быть организовано как процесс «открытия» каждым школьником конкретного задания. Ученик не принимает его в готовом виде, работа на уроке ведется так, что требует от него усилия, размышления, поиска. Школьнику дается право на ошибку, на коллективное обсуждение поставленных гипотез, выдвинутых доказательств, анализ причин возникновения ошибок и их исправление. </a:t>
            </a:r>
            <a:endParaRPr lang="ru-RU" sz="2800" b="1" dirty="0"/>
          </a:p>
        </p:txBody>
      </p:sp>
      <p:pic>
        <p:nvPicPr>
          <p:cNvPr id="14339" name="Picture 3" descr="C:\Users\User\Desktop\картинки презентация\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429250"/>
            <a:ext cx="124777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User\Desktop\картинки презентация\1251136701_back-to-school-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9" y="2133148"/>
            <a:ext cx="928662" cy="1653018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428736"/>
            <a:ext cx="9144000" cy="175260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12800" b="1" dirty="0" smtClean="0">
                <a:solidFill>
                  <a:srgbClr val="FF0000"/>
                </a:solidFill>
              </a:rPr>
              <a:t>Дифференцирование</a:t>
            </a:r>
            <a:r>
              <a:rPr lang="ru-RU" sz="12800" b="1" dirty="0" smtClean="0"/>
              <a:t> – это расчленение, различие, выделение составляющих элементов при рассмотрении, </a:t>
            </a:r>
          </a:p>
          <a:p>
            <a:pPr algn="ctr"/>
            <a:r>
              <a:rPr lang="ru-RU" sz="12800" b="1" dirty="0" smtClean="0"/>
              <a:t>изучении чего-либо.</a:t>
            </a:r>
          </a:p>
          <a:p>
            <a:pPr algn="ctr"/>
            <a:endParaRPr lang="ru-RU" sz="12800" b="1" dirty="0" smtClean="0"/>
          </a:p>
          <a:p>
            <a:pPr algn="ctr"/>
            <a:r>
              <a:rPr lang="ru-RU" sz="12800" b="1" dirty="0" smtClean="0">
                <a:solidFill>
                  <a:srgbClr val="FF0000"/>
                </a:solidFill>
              </a:rPr>
              <a:t>Дифференциация учитывает</a:t>
            </a:r>
            <a:r>
              <a:rPr lang="ru-RU" sz="12800" b="1" dirty="0" smtClean="0"/>
              <a:t> </a:t>
            </a:r>
            <a:endParaRPr lang="ru-RU" sz="12800" b="1" dirty="0" smtClean="0"/>
          </a:p>
          <a:p>
            <a:pPr algn="ctr"/>
            <a:r>
              <a:rPr lang="ru-RU" sz="12800" b="1" dirty="0" smtClean="0"/>
              <a:t>интересы </a:t>
            </a:r>
            <a:r>
              <a:rPr lang="ru-RU" sz="12800" b="1" dirty="0" smtClean="0"/>
              <a:t>конкретного ребенка, усиливает его мотивацию к учебе, помогает самоопределению, способствует развитию способностей учащихся</a:t>
            </a:r>
            <a:r>
              <a:rPr lang="ru-RU" sz="128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User\Desktop\картинки презентация\7861176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4733" y="2643182"/>
            <a:ext cx="1689267" cy="1880753"/>
          </a:xfrm>
          <a:prstGeom prst="rect">
            <a:avLst/>
          </a:prstGeom>
          <a:noFill/>
        </p:spPr>
      </p:pic>
      <p:sp>
        <p:nvSpPr>
          <p:cNvPr id="4" name="Заголовок 1"/>
          <p:cNvSpPr>
            <a:spLocks noGrp="1"/>
          </p:cNvSpPr>
          <p:nvPr>
            <p:ph type="subTitle" idx="1"/>
          </p:nvPr>
        </p:nvSpPr>
        <p:spPr>
          <a:xfrm>
            <a:off x="0" y="1071546"/>
            <a:ext cx="9144000" cy="175260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12800" b="1" dirty="0" smtClean="0"/>
              <a:t>Дифференцированный подход к учащимся очень важен при организации работы над ошибками, домашние задания также целесообразно давать дифференцированные. </a:t>
            </a:r>
          </a:p>
          <a:p>
            <a:pPr algn="ctr"/>
            <a:endParaRPr lang="ru-RU" sz="12800" b="1" dirty="0" smtClean="0"/>
          </a:p>
          <a:p>
            <a:pPr algn="ctr"/>
            <a:endParaRPr lang="ru-RU" sz="12800" b="1" dirty="0" smtClean="0"/>
          </a:p>
          <a:p>
            <a:endParaRPr lang="ru-RU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533400" y="3228536"/>
            <a:ext cx="7854696" cy="1752600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Как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минимум три варианта, рассчитанных на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учеников: 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1)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увлеченных, легко усваивающих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материал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2)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испытывающих определенные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затруднения 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3)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имеющих существенные пробелы в знаниях, неуверенных в себе. Лучше всего давать задания в первой половине урока, когда ребята ещё не устали и внимание их не рассеяно.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subTitle" idx="1"/>
          </p:nvPr>
        </p:nvSpPr>
        <p:spPr>
          <a:xfrm>
            <a:off x="0" y="357166"/>
            <a:ext cx="9144000" cy="17526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Виды домашних заданий в условиях дифференциации.</a:t>
            </a:r>
          </a:p>
          <a:p>
            <a:pPr lvl="0" algn="ctr"/>
            <a:r>
              <a:rPr lang="ru-RU" sz="2800" b="1" dirty="0" smtClean="0">
                <a:solidFill>
                  <a:srgbClr val="FFFF00"/>
                </a:solidFill>
              </a:rPr>
              <a:t>Три уровня домашнего задания: </a:t>
            </a:r>
          </a:p>
          <a:p>
            <a:pPr algn="ctr"/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1928802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FF0000"/>
                </a:solidFill>
              </a:rPr>
              <a:t>обязательный минимум </a:t>
            </a:r>
            <a:r>
              <a:rPr lang="ru-RU" sz="2800" b="1" dirty="0" smtClean="0"/>
              <a:t>(по силам любому ученику), тренировочный (для желающих хорошо знать предмет), творческое задание </a:t>
            </a:r>
          </a:p>
          <a:p>
            <a:pPr lvl="0"/>
            <a:r>
              <a:rPr lang="ru-RU" sz="2800" b="1" dirty="0" smtClean="0"/>
              <a:t>(в зависимости от темы урока, выполняется на добровольных началах). </a:t>
            </a:r>
          </a:p>
          <a:p>
            <a:pPr lvl="0"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FF0000"/>
                </a:solidFill>
              </a:rPr>
              <a:t>«Снежный ком» </a:t>
            </a:r>
            <a:r>
              <a:rPr lang="ru-RU" sz="2800" b="1" dirty="0" smtClean="0"/>
              <a:t>- из большого числа заданий ученик выбирает то, что способен выполнить.</a:t>
            </a:r>
          </a:p>
          <a:p>
            <a:pPr lvl="0"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FF0000"/>
                </a:solidFill>
              </a:rPr>
              <a:t>Особое домашнее задание </a:t>
            </a:r>
            <a:r>
              <a:rPr lang="ru-RU" sz="2800" b="1" dirty="0" smtClean="0"/>
              <a:t>– в классе есть ученики, которым следует иногда задавать иные, чем всему классу, задания. (участники олимпиады, слабые по здоровью дети).</a:t>
            </a:r>
          </a:p>
          <a:p>
            <a:endParaRPr lang="ru-RU" sz="2800" dirty="0"/>
          </a:p>
        </p:txBody>
      </p:sp>
      <p:pic>
        <p:nvPicPr>
          <p:cNvPr id="18434" name="Picture 2" descr="C:\Users\User\Desktop\картинки презентация\28632622786466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3984" y="1000108"/>
            <a:ext cx="1120016" cy="1114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User\Desktop\картинки презентация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7" y="5574682"/>
            <a:ext cx="1428760" cy="1283317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714356"/>
            <a:ext cx="9144000" cy="175260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14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Проверка домашнего задания</a:t>
            </a:r>
            <a:r>
              <a:rPr lang="ru-RU" sz="1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/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при проверке домашнего задания слабоуспевающим учащимся необходимо давать больше времени на подготовку к ответу, оказывать различные виды помощи (примерный план ответа, опоры, наглядность и т.д.), более конкретно формулировать вопросы заданий. Для наиболее подготовленных учащихся задания могут носить проблемный, частично-поисковый,</a:t>
            </a:r>
          </a:p>
          <a:p>
            <a:pPr algn="ctr"/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 исследовательский характер.</a:t>
            </a:r>
          </a:p>
          <a:p>
            <a:pPr algn="ctr"/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При проверке письменного домашнего задания предусматривать время на исправление ошибок в тетрадях учащихся. </a:t>
            </a:r>
          </a:p>
          <a:p>
            <a:pPr algn="ctr"/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Обязателен анализ типичных ошибок.</a:t>
            </a:r>
          </a:p>
          <a:p>
            <a:pPr algn="ctr"/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                          Наиболее подготовленные учащиеся могут выступать в роли консультантов или выполнять какое-либо задание, направленное на творческое развитие личности.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User\Desktop\картинки презентация\927565a298a31c2bb1461266168dda1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13563" y="0"/>
            <a:ext cx="2230437" cy="15367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928670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Оценивание учащихся:</a:t>
            </a:r>
          </a:p>
          <a:p>
            <a:pPr lvl="0" algn="ctr"/>
            <a:r>
              <a:rPr lang="ru-RU" sz="3600" b="1" dirty="0" smtClean="0">
                <a:solidFill>
                  <a:srgbClr val="FFFF00"/>
                </a:solidFill>
              </a:rPr>
              <a:t>Оценка – не отметка – </a:t>
            </a:r>
          </a:p>
          <a:p>
            <a:pPr lvl="0" algn="ctr"/>
            <a:r>
              <a:rPr lang="ru-RU" sz="3600" b="1" dirty="0" smtClean="0"/>
              <a:t>главная цель - стимулировать познания.</a:t>
            </a:r>
          </a:p>
          <a:p>
            <a:pPr lvl="0" algn="ctr"/>
            <a:r>
              <a:rPr lang="ru-RU" sz="3200" b="1" dirty="0" smtClean="0">
                <a:solidFill>
                  <a:srgbClr val="FFFF00"/>
                </a:solidFill>
              </a:rPr>
              <a:t>Знакомство с критериями оценки – </a:t>
            </a:r>
            <a:r>
              <a:rPr lang="ru-RU" sz="3200" b="1" dirty="0" smtClean="0"/>
              <a:t>учитель знакомит с критериями, </a:t>
            </a:r>
          </a:p>
          <a:p>
            <a:pPr lvl="0" algn="ctr"/>
            <a:r>
              <a:rPr lang="ru-RU" sz="3200" b="1" dirty="0" smtClean="0"/>
              <a:t>по которым выставляются отметки.</a:t>
            </a:r>
          </a:p>
          <a:p>
            <a:pPr lvl="0" algn="ctr"/>
            <a:r>
              <a:rPr lang="ru-RU" sz="3200" b="1" dirty="0" smtClean="0">
                <a:solidFill>
                  <a:srgbClr val="FFFF00"/>
                </a:solidFill>
              </a:rPr>
              <a:t>Рейтинг</a:t>
            </a:r>
            <a:r>
              <a:rPr lang="ru-RU" sz="3200" b="1" dirty="0" smtClean="0"/>
              <a:t> – ученик сам ставит себе отметку через дробь отметка учителя.</a:t>
            </a:r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</TotalTime>
  <Words>420</Words>
  <PresentationFormat>Экран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10</cp:revision>
  <dcterms:created xsi:type="dcterms:W3CDTF">2014-11-05T09:32:34Z</dcterms:created>
  <dcterms:modified xsi:type="dcterms:W3CDTF">2014-11-05T10:44:42Z</dcterms:modified>
</cp:coreProperties>
</file>