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62" r:id="rId4"/>
    <p:sldId id="258" r:id="rId5"/>
    <p:sldId id="259" r:id="rId6"/>
    <p:sldId id="267" r:id="rId7"/>
    <p:sldId id="268" r:id="rId8"/>
    <p:sldId id="266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55C0-14B4-4AF9-B5D5-B8BD939C1A53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D47E6-F989-471A-A465-747D5DFEE9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47E6-F989-471A-A465-747D5DFEE97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D150B8-2F52-4E3F-A826-F235C50C779C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FA0535-3BA4-499F-B974-FA4E7F9A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4170"/>
          <a:stretch>
            <a:fillRect/>
          </a:stretch>
        </p:blipFill>
        <p:spPr bwMode="auto">
          <a:xfrm>
            <a:off x="467544" y="3717032"/>
            <a:ext cx="8208912" cy="25922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34563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Речевая готовность </a:t>
            </a:r>
            <a:br>
              <a:rPr lang="ru-RU" sz="6000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ребёнка к школе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96944" cy="574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«Чем лучше обеспечены данные линии речевого развития, тем лучше ребенок оказывается подготовленным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 школе».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rgbClr val="612A8A"/>
                  </a:solidFill>
                </a:ln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Р.Е. Левина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Подготовка ребенка к шк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4680520" cy="168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324600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ru-RU" b="1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28600" y="2819400"/>
            <a:ext cx="8686800" cy="1260475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 w="57150" cmpd="thickThin">
            <a:solidFill>
              <a:srgbClr val="C00000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РЕЧЕВАЯ   ГОТОВНОСТЬ</a:t>
            </a:r>
            <a:endParaRPr kumimoji="0" lang="ru-RU" sz="4400" b="1" i="0" u="none" strike="noStrike" normalizeH="0" baseline="0" dirty="0" smtClean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762000" y="4953000"/>
            <a:ext cx="2105025" cy="841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mpd="thinThick">
            <a:solidFill>
              <a:srgbClr val="0070C0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СЛОВАРНЫЙ ЗАПАС</a:t>
            </a:r>
            <a:endParaRPr kumimoji="0" lang="ru-RU" sz="18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4800" y="533400"/>
            <a:ext cx="2590800" cy="1133475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ЗВУКО-БУКВЕННЫЙ АНАЛИЗ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124200" y="1143000"/>
            <a:ext cx="2743200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mpd="thinThick">
            <a:solidFill>
              <a:srgbClr val="0070C0"/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ПРОИЗНОШЕНИЕ</a:t>
            </a:r>
            <a:endParaRPr kumimoji="0" lang="ru-RU" sz="20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084168" y="548680"/>
            <a:ext cx="2736304" cy="864096"/>
          </a:xfrm>
          <a:prstGeom prst="roundRect">
            <a:avLst>
              <a:gd name="adj" fmla="val 274"/>
            </a:avLst>
          </a:prstGeom>
          <a:solidFill>
            <a:srgbClr val="FFFFFF"/>
          </a:solidFill>
          <a:ln w="57150" cmpd="thinThick">
            <a:solidFill>
              <a:srgbClr val="0070C0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ФОНЕМАТИЧЕСКИЕ ПРОЦЕССЫ</a:t>
            </a:r>
            <a:endParaRPr kumimoji="0" lang="ru-RU" sz="18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3271838" y="5592763"/>
            <a:ext cx="299085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mpd="thinThick">
            <a:solidFill>
              <a:srgbClr val="0070C0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ГРАММАТИЧЕСКИЙ СТРОЙ РЕЧИ</a:t>
            </a:r>
            <a:endParaRPr kumimoji="0" lang="ru-RU" sz="18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477000" y="4953000"/>
            <a:ext cx="239395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mpd="thinThick">
            <a:solidFill>
              <a:srgbClr val="0070C0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СВЯЗНАЯ РЕЧЬ</a:t>
            </a:r>
            <a:endParaRPr kumimoji="0" lang="ru-RU" sz="18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828800" y="1828800"/>
            <a:ext cx="228600" cy="7620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553200" y="1600200"/>
            <a:ext cx="304800" cy="9144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495800" y="2057400"/>
            <a:ext cx="304800" cy="685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905000" y="4267200"/>
            <a:ext cx="228600" cy="5334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572000" y="4514850"/>
            <a:ext cx="304800" cy="74295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flipH="1">
            <a:off x="6781800" y="4191000"/>
            <a:ext cx="263525" cy="638175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0"/>
            <a:ext cx="5182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Речевая готовность ребёнка к школе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914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76673"/>
            <a:ext cx="5687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Сформированность звуковой стороны речи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 ребёнка должно быть правильное, чёткое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произношение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звуков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всех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фонетических групп.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1412776"/>
            <a:ext cx="556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Сформированность фонематических процессов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умение слышать, различать фонемы родного языка.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209800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 Готовность к звукобуквенному  анализу и синтезу: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умение выделять начальный гласный звук; анализ обратного слога; слышать и выделять первый и последний согласный звук в слове и т.д.  Дети должны знать и  правильно употреблять термины  «звук»,  «слог»,  «слово», «предложение», звуки  гласный, согласный, звонкий, глухой, твёрдый, мягкий.  Уметь  работать со схемой слова, разрезной азбукой,  читать по слогам.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645024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4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Умение пользоваться разными способами словообразования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правильно употреблять слова с уменьшительно-ласкательным значением, умение образовывать слова в нужной форме, выделять звуковые и смысловые различия между словами, образовывать прилагательные от существительных.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57200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5.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Сформированность грамматического строя речи: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умение правильно строить простые предложения, видеть связь слов в предложениях, распространять однородными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второстепенными членами; работать с деформированным предложением; составлять предложения по опорным словам и картинкам. Умение пользоваться развёрнутой фразовой речью, владеть пересказом рассказа. Самостоятельно составлять рассказ-описание.</a:t>
            </a: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021288"/>
            <a:ext cx="86409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 даже небольших отклонений  в фонематическом и лексико-грамматическом развитии ведёт к  серьёзным проблемам в усвоении программ общеобразовательной школы.</a:t>
            </a:r>
          </a:p>
          <a:p>
            <a:endParaRPr lang="ru-RU" dirty="0"/>
          </a:p>
        </p:txBody>
      </p:sp>
      <p:pic>
        <p:nvPicPr>
          <p:cNvPr id="12" name="Picture 4" descr="C:\Users\DAY\Pictures\звуки речи-картинки\vosp_i_deti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95536" y="332656"/>
            <a:ext cx="2736304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67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Речевые навыки, которые должны быть сформированы 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моменту поступления в 1 класс </a:t>
            </a:r>
            <a:endParaRPr kumimoji="0" lang="en-US" b="1" i="0" u="none" strike="noStrike" normalizeH="0" baseline="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Звуковая сторона речи (произношение)</a:t>
            </a:r>
            <a:endParaRPr kumimoji="0" lang="ru-RU" sz="16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Четкое, правильное произношение всех звуков речи.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Правильное произношение звуков в самостоятельной речи.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Фонематические процессы</a:t>
            </a:r>
            <a:endParaRPr kumimoji="0" lang="ru-RU" sz="16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Уметь слышать определенный звук в слове.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Уметь различать звуки родного языка: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звонкие – глухие (т – д,б – п, в – ф и т.п.) твердые – мягкие (т – ть, л – ль и т.д.), близкие по артикуляции ( ч – щ, с – ц, ш - щ).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Звукобуквенный анализ</a:t>
            </a:r>
            <a:endParaRPr kumimoji="0" lang="ru-RU" sz="16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Уметь выделять первый, последний звук в слове.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Определить количества звуков в слове (рука, утка, мак и т.п.)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Перечислить последовательно звуки в слове.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Определить место звука в слове.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Грамматический строй речи и словообразование</a:t>
            </a:r>
            <a:endParaRPr kumimoji="0" lang="ru-RU" sz="16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Уметь пользоваться разными способами словообразования.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Уметь образовывать слова в нужной форме.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Уметь правильно употреблять слова с уменьшительно –     ласкательным значением.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Правильно строить простое предложение.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Видеть связь слов в предложении.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Уметь составить предложение по опорным словам.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Словарный запас</a:t>
            </a:r>
            <a:endParaRPr kumimoji="0" lang="ru-RU" sz="16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Активно использовать в речи синонимы и антонимы.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Использовать в самостоятельной речи слова – признаки (прилагательные), слова – действия (глаг.)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Связная речь</a:t>
            </a:r>
            <a:endParaRPr kumimoji="0" lang="ru-RU" sz="1600" b="1" i="0" u="none" strike="noStrike" normalizeH="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Уметь пересказывать небольшие по объёму незнакомые рассказы и сказки.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Уметь составить по сюжетной картинке рассказ.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      Уметь составлять рассказ по серии картинок.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Полезные советы - Каталог статей - Сайт учителя начальных классов Карагуца Анны Федоровны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6012160" y="692696"/>
            <a:ext cx="2808312" cy="115212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280920" cy="2103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Желание общаться.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Умение слушать.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Умение ориентироваться в ситуации (кому, зачем и что говорю).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Умение планировать и реализовывать высказывание.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Знание норм и правил общения.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осуществлять контроль за речью, корректировать себя.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Коммуникативные умения, 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которыми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должен владеть к школе каждый ребенок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08518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Важнейшим средством общения людей является наша речь.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общение было успешным, надо научить детей не только поступать в соответствии с нормами, но и воздерживаться от неуместных в данной обстановке действий, слов, жестов, замечать эмоциональное и физическое состояние других детей.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260" t="1880" r="2966" b="3146"/>
          <a:stretch>
            <a:fillRect/>
          </a:stretch>
        </p:blipFill>
        <p:spPr bwMode="auto">
          <a:xfrm>
            <a:off x="395537" y="2975268"/>
            <a:ext cx="2520280" cy="19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7647" b="23327"/>
          <a:stretch>
            <a:fillRect/>
          </a:stretch>
        </p:blipFill>
        <p:spPr bwMode="auto">
          <a:xfrm>
            <a:off x="3275856" y="2780928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13654" r="8202" b="22409"/>
          <a:stretch>
            <a:fillRect/>
          </a:stretch>
        </p:blipFill>
        <p:spPr bwMode="auto">
          <a:xfrm>
            <a:off x="5940152" y="285293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61206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Джентльменский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набор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первоклассника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(коммуникативных умений) 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4249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Приветствие.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Важно, чтобы ребёнок делал различие, кому бросить приятельский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«Привет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а с кем стоит поздороваться более почтительно.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Прощание.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Обращение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Нужно знать, что к друзьям и близким обращаемся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а к остальным взрослым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«Вы».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Просьба о помощи, поддержке, услуге.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Вместо того чтобы плакать, ребёнок должен уметь попросить другого человека о помощи.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Оказание помощи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Если ребёнок видит рядом с собой человека, который может нуждаться в помощи, то прежде чем кидаться ему помогать, необходимо свою помощь предложить.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Благодарность.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Учиться говорить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«Спасибо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»!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Принятие благодарности.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Этим ребёнок показывает, что благодарность принята. «Пожалуйста»,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здоровье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Извинение.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Принятие извинения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То есть вопрос снят.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Отказ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Требование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Отличие от просьбы категоричностью и непреклонностью.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Слушание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 только слушать, но и слышать.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Развёрнутое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высказывание.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Это подробный, обстоятельный рассказ.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400" dirty="0"/>
          </a:p>
        </p:txBody>
      </p:sp>
      <p:pic>
        <p:nvPicPr>
          <p:cNvPr id="8" name="Picture 12" descr="63 покупки - Адаптация к школе SP-Shopping.ru - конференция"/>
          <p:cNvPicPr>
            <a:picLocks noChangeAspect="1" noChangeArrowheads="1"/>
          </p:cNvPicPr>
          <p:nvPr/>
        </p:nvPicPr>
        <p:blipFill>
          <a:blip r:embed="rId2" cstate="print"/>
          <a:srcRect l="10967" t="12263" r="8607" b="10967"/>
          <a:stretch>
            <a:fillRect/>
          </a:stretch>
        </p:blipFill>
        <p:spPr bwMode="auto">
          <a:xfrm>
            <a:off x="395536" y="332656"/>
            <a:ext cx="2448272" cy="1224136"/>
          </a:xfrm>
          <a:prstGeom prst="rect">
            <a:avLst/>
          </a:prstGeom>
          <a:noFill/>
        </p:spPr>
      </p:pic>
      <p:pic>
        <p:nvPicPr>
          <p:cNvPr id="10" name="Picture 20" descr="Критерии психологической готовности ребенка к школ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869160"/>
            <a:ext cx="1115616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424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тобы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обеспечить речевую готовность ребёнка к школе, необходимо:</a:t>
            </a: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052736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создать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семье условия, благоприятные для общего и речевого       развития детей;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проводить целенаправленную и систематическую работу по речевому   развитию детей и необходимую коррекцию недостатков в развитии речи;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140969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 ругать ребенка за неправильную речь;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ненавязчиво исправлять неправильное произношение;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 заострять внимание на запинках и повторах слогов и слов;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осуществлять позитивный настрой ребенка на занятия с педагогами.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5172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учитывать важность речевого окружения ребенка. Речь должна быть четкой, ясной, грамотной, родителям необходимо как можно активнее способствовать накоплению словарного запаса детей.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14" descr="Мир Открыток - Я первоклассник (Почтовая карточка/медаль с фольгой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492896"/>
            <a:ext cx="2016224" cy="1800199"/>
          </a:xfrm>
          <a:prstGeom prst="rect">
            <a:avLst/>
          </a:prstGeom>
          <a:noFill/>
        </p:spPr>
      </p:pic>
      <p:pic>
        <p:nvPicPr>
          <p:cNvPr id="10" name="Picture 4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18002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2971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ЖЕЛАЮ УДАЧИ! </a:t>
            </a:r>
            <a:b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У ВАС И ВАШЕГО РЕБЕНКА ВСЕ ПОЛУЧИТСЯ!</a:t>
            </a:r>
            <a:endParaRPr lang="ru-RU" sz="4000" dirty="0"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4" descr="Дневник nunsubjectiveaa414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11560" y="3645024"/>
            <a:ext cx="7632848" cy="2376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60932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Учитель-логопед МБОУ ШИ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№133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Поташинская Марина Викторовна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550</TotalTime>
  <Words>854</Words>
  <Application>Microsoft Office PowerPoint</Application>
  <PresentationFormat>Экран (4:3)</PresentationFormat>
  <Paragraphs>91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Речевая готовность  ребёнка к школе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  ЖЕЛАЮ УДАЧИ!   У ВАС И ВАШЕГО РЕБЕНКА ВСЕ ПОЛУЧИТСЯ!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DAY</dc:creator>
  <cp:lastModifiedBy>DAY</cp:lastModifiedBy>
  <cp:revision>66</cp:revision>
  <dcterms:created xsi:type="dcterms:W3CDTF">2015-03-04T16:37:36Z</dcterms:created>
  <dcterms:modified xsi:type="dcterms:W3CDTF">2015-03-05T18:25:49Z</dcterms:modified>
</cp:coreProperties>
</file>